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63685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4C23A5-57FA-4662-97A2-A3AFDABC25F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224919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112309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220494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205705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4C23A5-57FA-4662-97A2-A3AFDABC25F3}" type="datetimeFigureOut">
              <a:rPr lang="en-IN" smtClean="0"/>
              <a:t>02-01-2024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150607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4C23A5-57FA-4662-97A2-A3AFDABC25F3}" type="datetimeFigureOut">
              <a:rPr lang="en-IN" smtClean="0"/>
              <a:t>02-01-2024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311521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153816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71812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7554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C23A5-57FA-4662-97A2-A3AFDABC25F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155109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4C23A5-57FA-4662-97A2-A3AFDABC25F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40856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4C23A5-57FA-4662-97A2-A3AFDABC25F3}" type="datetimeFigureOut">
              <a:rPr lang="en-IN" smtClean="0"/>
              <a:t>02-01-2024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221425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4C23A5-57FA-4662-97A2-A3AFDABC25F3}" type="datetimeFigureOut">
              <a:rPr lang="en-IN" smtClean="0"/>
              <a:t>02-01-2024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22617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C23A5-57FA-4662-97A2-A3AFDABC25F3}" type="datetimeFigureOut">
              <a:rPr lang="en-IN" smtClean="0"/>
              <a:t>02-01-2024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84368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4C23A5-57FA-4662-97A2-A3AFDABC25F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140587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4C23A5-57FA-4662-97A2-A3AFDABC25F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9E2420-47C7-4161-B5AA-F3800B332A6F}" type="slidenum">
              <a:rPr lang="en-IN" smtClean="0"/>
              <a:t>‹#›</a:t>
            </a:fld>
            <a:endParaRPr lang="en-IN"/>
          </a:p>
        </p:txBody>
      </p:sp>
    </p:spTree>
    <p:extLst>
      <p:ext uri="{BB962C8B-B14F-4D97-AF65-F5344CB8AC3E}">
        <p14:creationId xmlns:p14="http://schemas.microsoft.com/office/powerpoint/2010/main" val="360464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4C23A5-57FA-4662-97A2-A3AFDABC25F3}" type="datetimeFigureOut">
              <a:rPr lang="en-IN" smtClean="0"/>
              <a:t>02-01-2024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9E2420-47C7-4161-B5AA-F3800B332A6F}" type="slidenum">
              <a:rPr lang="en-IN" smtClean="0"/>
              <a:t>‹#›</a:t>
            </a:fld>
            <a:endParaRPr lang="en-IN"/>
          </a:p>
        </p:txBody>
      </p:sp>
    </p:spTree>
    <p:extLst>
      <p:ext uri="{BB962C8B-B14F-4D97-AF65-F5344CB8AC3E}">
        <p14:creationId xmlns:p14="http://schemas.microsoft.com/office/powerpoint/2010/main" val="1462148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freephotos.com/other-photos/credit-cards-in-a-pocket.jpg.ph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453A-0534-84E1-0170-8A02C9032FF1}"/>
              </a:ext>
            </a:extLst>
          </p:cNvPr>
          <p:cNvSpPr>
            <a:spLocks noGrp="1"/>
          </p:cNvSpPr>
          <p:nvPr>
            <p:ph type="ctrTitle"/>
          </p:nvPr>
        </p:nvSpPr>
        <p:spPr>
          <a:xfrm>
            <a:off x="1088571" y="679268"/>
            <a:ext cx="8892042" cy="2917371"/>
          </a:xfrm>
        </p:spPr>
        <p:txBody>
          <a:bodyPr/>
          <a:lstStyle/>
          <a:p>
            <a:r>
              <a:rPr lang="en-IN" sz="4000" b="1" dirty="0">
                <a:latin typeface="Arial Black" panose="020B0A04020102020204" pitchFamily="34" charset="0"/>
              </a:rPr>
              <a:t>Enhancing “</a:t>
            </a:r>
            <a:r>
              <a:rPr lang="en-IN" sz="4000" b="1" dirty="0" err="1">
                <a:latin typeface="Arial Black" panose="020B0A04020102020204" pitchFamily="34" charset="0"/>
              </a:rPr>
              <a:t>Mitron</a:t>
            </a:r>
            <a:r>
              <a:rPr lang="en-IN" sz="4000" b="1" dirty="0">
                <a:latin typeface="Arial Black" panose="020B0A04020102020204" pitchFamily="34" charset="0"/>
              </a:rPr>
              <a:t> Bank”</a:t>
            </a:r>
            <a:br>
              <a:rPr lang="en-IN" sz="4000" b="1" dirty="0">
                <a:latin typeface="Arial Black" panose="020B0A04020102020204" pitchFamily="34" charset="0"/>
              </a:rPr>
            </a:br>
            <a:r>
              <a:rPr lang="en-IN" sz="4000" b="1" dirty="0">
                <a:latin typeface="Arial Black" panose="020B0A04020102020204" pitchFamily="34" charset="0"/>
              </a:rPr>
              <a:t>Credit Card </a:t>
            </a:r>
            <a:br>
              <a:rPr lang="en-IN" sz="4000" b="1" dirty="0">
                <a:latin typeface="Arial Black" panose="020B0A04020102020204" pitchFamily="34" charset="0"/>
              </a:rPr>
            </a:br>
            <a:r>
              <a:rPr lang="en-IN" sz="4000" b="1" dirty="0">
                <a:latin typeface="Arial Black" panose="020B0A04020102020204" pitchFamily="34" charset="0"/>
              </a:rPr>
              <a:t>using</a:t>
            </a:r>
            <a:br>
              <a:rPr lang="en-IN" sz="4000" b="1" dirty="0">
                <a:latin typeface="Arial Black" panose="020B0A04020102020204" pitchFamily="34" charset="0"/>
              </a:rPr>
            </a:br>
            <a:r>
              <a:rPr lang="en-IN" sz="4000" b="1" dirty="0">
                <a:latin typeface="Arial Black" panose="020B0A04020102020204" pitchFamily="34" charset="0"/>
              </a:rPr>
              <a:t> Data Insights</a:t>
            </a:r>
          </a:p>
        </p:txBody>
      </p:sp>
      <p:sp>
        <p:nvSpPr>
          <p:cNvPr id="3" name="Subtitle 2">
            <a:extLst>
              <a:ext uri="{FF2B5EF4-FFF2-40B4-BE49-F238E27FC236}">
                <a16:creationId xmlns:a16="http://schemas.microsoft.com/office/drawing/2014/main" id="{38F10F45-CC22-0AD6-618B-880B5D7BC43A}"/>
              </a:ext>
            </a:extLst>
          </p:cNvPr>
          <p:cNvSpPr>
            <a:spLocks noGrp="1"/>
          </p:cNvSpPr>
          <p:nvPr>
            <p:ph type="subTitle" idx="1"/>
          </p:nvPr>
        </p:nvSpPr>
        <p:spPr>
          <a:xfrm>
            <a:off x="1154955" y="3805646"/>
            <a:ext cx="8825658" cy="1833154"/>
          </a:xfrm>
        </p:spPr>
        <p:txBody>
          <a:bodyPr>
            <a:normAutofit fontScale="62500" lnSpcReduction="20000"/>
          </a:bodyPr>
          <a:lstStyle/>
          <a:p>
            <a:r>
              <a:rPr lang="en-IN" dirty="0"/>
              <a:t>P</a:t>
            </a:r>
          </a:p>
          <a:p>
            <a:endParaRPr lang="en-IN" dirty="0"/>
          </a:p>
          <a:p>
            <a:endParaRPr lang="en-IN" dirty="0"/>
          </a:p>
          <a:p>
            <a:endParaRPr lang="en-IN" dirty="0"/>
          </a:p>
          <a:p>
            <a:endParaRPr lang="en-IN" dirty="0"/>
          </a:p>
          <a:p>
            <a:endParaRPr lang="en-IN" dirty="0"/>
          </a:p>
          <a:p>
            <a:r>
              <a:rPr lang="en-IN" sz="1900" dirty="0">
                <a:latin typeface="Arial Black" panose="020B0A04020102020204" pitchFamily="34" charset="0"/>
              </a:rPr>
              <a:t>                                                                                                          Presented by : Swaraj Singh</a:t>
            </a:r>
          </a:p>
        </p:txBody>
      </p:sp>
      <p:pic>
        <p:nvPicPr>
          <p:cNvPr id="5" name="Picture 4">
            <a:extLst>
              <a:ext uri="{FF2B5EF4-FFF2-40B4-BE49-F238E27FC236}">
                <a16:creationId xmlns:a16="http://schemas.microsoft.com/office/drawing/2014/main" id="{240E8FBD-02F4-66D8-2AA9-FC422CAF9A8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31" t="295" r="2531" b="13070"/>
          <a:stretch/>
        </p:blipFill>
        <p:spPr>
          <a:xfrm>
            <a:off x="1154955" y="3827419"/>
            <a:ext cx="3117669" cy="2020388"/>
          </a:xfrm>
          <a:prstGeom prst="rect">
            <a:avLst/>
          </a:prstGeom>
        </p:spPr>
      </p:pic>
    </p:spTree>
    <p:extLst>
      <p:ext uri="{BB962C8B-B14F-4D97-AF65-F5344CB8AC3E}">
        <p14:creationId xmlns:p14="http://schemas.microsoft.com/office/powerpoint/2010/main" val="6961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649D-3DEB-36ED-B4C5-DE647DAEFD79}"/>
              </a:ext>
            </a:extLst>
          </p:cNvPr>
          <p:cNvSpPr>
            <a:spLocks noGrp="1"/>
          </p:cNvSpPr>
          <p:nvPr>
            <p:ph type="title"/>
          </p:nvPr>
        </p:nvSpPr>
        <p:spPr/>
        <p:txBody>
          <a:bodyPr/>
          <a:lstStyle/>
          <a:p>
            <a:r>
              <a:rPr lang="en-IN" b="1"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C347BF5A-BB6C-93F0-F249-D417F90BD5D1}"/>
              </a:ext>
            </a:extLst>
          </p:cNvPr>
          <p:cNvSpPr>
            <a:spLocks noGrp="1"/>
          </p:cNvSpPr>
          <p:nvPr>
            <p:ph idx="1"/>
          </p:nvPr>
        </p:nvSpPr>
        <p:spPr>
          <a:xfrm>
            <a:off x="1154954" y="2603500"/>
            <a:ext cx="9687217" cy="3553460"/>
          </a:xfrm>
          <a:solidFill>
            <a:schemeClr val="accent6">
              <a:lumMod val="20000"/>
              <a:lumOff val="80000"/>
            </a:schemeClr>
          </a:solidFill>
        </p:spPr>
        <p:txBody>
          <a:bodyPr>
            <a:normAutofit lnSpcReduction="10000"/>
          </a:bodyPr>
          <a:lstStyle/>
          <a:p>
            <a:pPr>
              <a:buFont typeface="Wingdings" panose="05000000000000000000" pitchFamily="2" charset="2"/>
              <a:buChar char="§"/>
            </a:pPr>
            <a:r>
              <a:rPr lang="en-US" sz="2800" b="0" i="0" dirty="0" err="1">
                <a:solidFill>
                  <a:schemeClr val="tx1"/>
                </a:solidFill>
                <a:effectLst/>
                <a:latin typeface="Arial" panose="020B0604020202020204" pitchFamily="34" charset="0"/>
                <a:cs typeface="Arial" panose="020B0604020202020204" pitchFamily="34" charset="0"/>
              </a:rPr>
              <a:t>Mitron</a:t>
            </a:r>
            <a:r>
              <a:rPr lang="en-US" sz="2800" b="0" i="0" dirty="0">
                <a:solidFill>
                  <a:schemeClr val="tx1"/>
                </a:solidFill>
                <a:effectLst/>
                <a:latin typeface="Arial" panose="020B0604020202020204" pitchFamily="34" charset="0"/>
                <a:cs typeface="Arial" panose="020B0604020202020204" pitchFamily="34" charset="0"/>
              </a:rPr>
              <a:t> Bank has been at the forefront of financial innovation, and in this presentation, we'll leverage the power of data to enhance and refine the credit card experience for both the bank and its customers.</a:t>
            </a:r>
          </a:p>
          <a:p>
            <a:pPr>
              <a:buFont typeface="Wingdings" panose="05000000000000000000" pitchFamily="2" charset="2"/>
              <a:buChar char="§"/>
            </a:pPr>
            <a:r>
              <a:rPr lang="en-US" sz="2800" b="0" i="0" dirty="0">
                <a:solidFill>
                  <a:schemeClr val="tx1"/>
                </a:solidFill>
                <a:effectLst/>
                <a:latin typeface="Arial" panose="020B0604020202020204" pitchFamily="34" charset="0"/>
                <a:cs typeface="Arial" panose="020B0604020202020204" pitchFamily="34" charset="0"/>
              </a:rPr>
              <a:t>Let's dive deep into the wealth of information at our disposal and discover how data insights can drive strategic decisions for </a:t>
            </a:r>
            <a:r>
              <a:rPr lang="en-US" sz="2800" b="0" i="0" dirty="0" err="1">
                <a:solidFill>
                  <a:schemeClr val="tx1"/>
                </a:solidFill>
                <a:effectLst/>
                <a:latin typeface="Arial" panose="020B0604020202020204" pitchFamily="34" charset="0"/>
                <a:cs typeface="Arial" panose="020B0604020202020204" pitchFamily="34" charset="0"/>
              </a:rPr>
              <a:t>Mitron</a:t>
            </a:r>
            <a:r>
              <a:rPr lang="en-US" sz="2800" b="0" i="0" dirty="0">
                <a:solidFill>
                  <a:schemeClr val="tx1"/>
                </a:solidFill>
                <a:effectLst/>
                <a:latin typeface="Arial" panose="020B0604020202020204" pitchFamily="34" charset="0"/>
                <a:cs typeface="Arial" panose="020B0604020202020204" pitchFamily="34" charset="0"/>
              </a:rPr>
              <a:t> Bank's credit card services.</a:t>
            </a:r>
            <a:br>
              <a:rPr lang="en-US" sz="2800" dirty="0"/>
            </a:br>
            <a:endParaRPr lang="en-US" sz="2800" b="0" i="0" dirty="0">
              <a:solidFill>
                <a:schemeClr val="tx1"/>
              </a:solidFill>
              <a:effectLst/>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75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5FD-BCE7-87D1-732C-C59236FC6892}"/>
              </a:ext>
            </a:extLst>
          </p:cNvPr>
          <p:cNvSpPr>
            <a:spLocks noGrp="1"/>
          </p:cNvSpPr>
          <p:nvPr>
            <p:ph type="title"/>
          </p:nvPr>
        </p:nvSpPr>
        <p:spPr/>
        <p:txBody>
          <a:bodyPr/>
          <a:lstStyle/>
          <a:p>
            <a:r>
              <a:rPr lang="en-IN" dirty="0"/>
              <a:t>Topics Been Covered</a:t>
            </a:r>
          </a:p>
        </p:txBody>
      </p:sp>
      <p:sp>
        <p:nvSpPr>
          <p:cNvPr id="3" name="Content Placeholder 2">
            <a:extLst>
              <a:ext uri="{FF2B5EF4-FFF2-40B4-BE49-F238E27FC236}">
                <a16:creationId xmlns:a16="http://schemas.microsoft.com/office/drawing/2014/main" id="{1379EF72-6D8C-FA93-2EA0-C295A19A83BB}"/>
              </a:ext>
            </a:extLst>
          </p:cNvPr>
          <p:cNvSpPr>
            <a:spLocks noGrp="1"/>
          </p:cNvSpPr>
          <p:nvPr>
            <p:ph idx="1"/>
          </p:nvPr>
        </p:nvSpPr>
        <p:spPr>
          <a:xfrm>
            <a:off x="1154954" y="2603500"/>
            <a:ext cx="8825659" cy="2342969"/>
          </a:xfrm>
        </p:spPr>
        <p:txBody>
          <a:bodyPr>
            <a:normAutofit/>
          </a:bodyPr>
          <a:lstStyle/>
          <a:p>
            <a:pPr>
              <a:buFont typeface="Wingdings" panose="05000000000000000000" pitchFamily="2" charset="2"/>
              <a:buChar char="§"/>
            </a:pPr>
            <a:r>
              <a:rPr lang="en-IN" sz="3200" dirty="0">
                <a:latin typeface="Arial" panose="020B0604020202020204" pitchFamily="34" charset="0"/>
                <a:cs typeface="Arial" panose="020B0604020202020204" pitchFamily="34" charset="0"/>
              </a:rPr>
              <a:t>DEMOGRAPHIC CLASSIFICATION</a:t>
            </a:r>
          </a:p>
          <a:p>
            <a:pPr>
              <a:buFont typeface="Wingdings" panose="05000000000000000000" pitchFamily="2" charset="2"/>
              <a:buChar char="§"/>
            </a:pPr>
            <a:r>
              <a:rPr lang="en-IN" sz="3200" dirty="0">
                <a:latin typeface="Arial" panose="020B0604020202020204" pitchFamily="34" charset="0"/>
                <a:cs typeface="Arial" panose="020B0604020202020204" pitchFamily="34" charset="0"/>
              </a:rPr>
              <a:t>SPEND INSIGHTS </a:t>
            </a:r>
          </a:p>
          <a:p>
            <a:pPr>
              <a:buFont typeface="Wingdings" panose="05000000000000000000" pitchFamily="2" charset="2"/>
              <a:buChar char="§"/>
            </a:pPr>
            <a:r>
              <a:rPr lang="en-IN" sz="3200" dirty="0">
                <a:latin typeface="Arial" panose="020B0604020202020204" pitchFamily="34" charset="0"/>
                <a:cs typeface="Arial" panose="020B0604020202020204" pitchFamily="34" charset="0"/>
              </a:rPr>
              <a:t>TOP CUSTOMERS</a:t>
            </a:r>
          </a:p>
        </p:txBody>
      </p:sp>
    </p:spTree>
    <p:extLst>
      <p:ext uri="{BB962C8B-B14F-4D97-AF65-F5344CB8AC3E}">
        <p14:creationId xmlns:p14="http://schemas.microsoft.com/office/powerpoint/2010/main" val="471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4CB8-8E1F-B198-207A-3EC08F9F116B}"/>
              </a:ext>
            </a:extLst>
          </p:cNvPr>
          <p:cNvSpPr>
            <a:spLocks noGrp="1"/>
          </p:cNvSpPr>
          <p:nvPr>
            <p:ph type="title"/>
          </p:nvPr>
        </p:nvSpPr>
        <p:spPr/>
        <p:txBody>
          <a:bodyPr/>
          <a:lstStyle/>
          <a:p>
            <a:r>
              <a:rPr lang="en-IN" dirty="0">
                <a:latin typeface="Arial Black" panose="020B0A04020102020204" pitchFamily="34" charset="0"/>
              </a:rPr>
              <a:t>Demographic Classification</a:t>
            </a:r>
          </a:p>
        </p:txBody>
      </p:sp>
      <p:pic>
        <p:nvPicPr>
          <p:cNvPr id="5" name="Content Placeholder 4">
            <a:extLst>
              <a:ext uri="{FF2B5EF4-FFF2-40B4-BE49-F238E27FC236}">
                <a16:creationId xmlns:a16="http://schemas.microsoft.com/office/drawing/2014/main" id="{EBABC74A-9779-5BAB-9294-92A21BF0B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292" y="2473234"/>
            <a:ext cx="8761413" cy="3927566"/>
          </a:xfrm>
        </p:spPr>
      </p:pic>
    </p:spTree>
    <p:extLst>
      <p:ext uri="{BB962C8B-B14F-4D97-AF65-F5344CB8AC3E}">
        <p14:creationId xmlns:p14="http://schemas.microsoft.com/office/powerpoint/2010/main" val="144681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2C30-50D4-D21E-E8D7-13475C896041}"/>
              </a:ext>
            </a:extLst>
          </p:cNvPr>
          <p:cNvSpPr>
            <a:spLocks noGrp="1"/>
          </p:cNvSpPr>
          <p:nvPr>
            <p:ph type="title"/>
          </p:nvPr>
        </p:nvSpPr>
        <p:spPr/>
        <p:txBody>
          <a:bodyPr/>
          <a:lstStyle/>
          <a:p>
            <a:r>
              <a:rPr lang="en-IN" dirty="0">
                <a:latin typeface="Arial Black" panose="020B0A04020102020204" pitchFamily="34" charset="0"/>
              </a:rPr>
              <a:t>Spend Insights </a:t>
            </a:r>
          </a:p>
        </p:txBody>
      </p:sp>
      <p:pic>
        <p:nvPicPr>
          <p:cNvPr id="7" name="Content Placeholder 6">
            <a:extLst>
              <a:ext uri="{FF2B5EF4-FFF2-40B4-BE49-F238E27FC236}">
                <a16:creationId xmlns:a16="http://schemas.microsoft.com/office/drawing/2014/main" id="{3F858F60-9485-8B2C-FBA6-64A86682F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343" y="2412275"/>
            <a:ext cx="7916091" cy="4180114"/>
          </a:xfrm>
        </p:spPr>
      </p:pic>
    </p:spTree>
    <p:extLst>
      <p:ext uri="{BB962C8B-B14F-4D97-AF65-F5344CB8AC3E}">
        <p14:creationId xmlns:p14="http://schemas.microsoft.com/office/powerpoint/2010/main" val="57005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B494-F535-A260-10D9-D72AA598EBAC}"/>
              </a:ext>
            </a:extLst>
          </p:cNvPr>
          <p:cNvSpPr>
            <a:spLocks noGrp="1"/>
          </p:cNvSpPr>
          <p:nvPr>
            <p:ph type="title"/>
          </p:nvPr>
        </p:nvSpPr>
        <p:spPr/>
        <p:txBody>
          <a:bodyPr/>
          <a:lstStyle/>
          <a:p>
            <a:r>
              <a:rPr lang="en-IN" dirty="0">
                <a:latin typeface="Arial Black" panose="020B0A04020102020204" pitchFamily="34" charset="0"/>
              </a:rPr>
              <a:t>Top Credit Card Customers</a:t>
            </a:r>
          </a:p>
        </p:txBody>
      </p:sp>
      <p:pic>
        <p:nvPicPr>
          <p:cNvPr id="5" name="Content Placeholder 4">
            <a:extLst>
              <a:ext uri="{FF2B5EF4-FFF2-40B4-BE49-F238E27FC236}">
                <a16:creationId xmlns:a16="http://schemas.microsoft.com/office/drawing/2014/main" id="{BF12CBE8-3D88-737B-380C-CC1BAD73D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960" y="2368731"/>
            <a:ext cx="8177349" cy="4101737"/>
          </a:xfrm>
        </p:spPr>
      </p:pic>
    </p:spTree>
    <p:extLst>
      <p:ext uri="{BB962C8B-B14F-4D97-AF65-F5344CB8AC3E}">
        <p14:creationId xmlns:p14="http://schemas.microsoft.com/office/powerpoint/2010/main" val="113071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FD07-CB2F-015A-8C01-CFC40FEBFBC1}"/>
              </a:ext>
            </a:extLst>
          </p:cNvPr>
          <p:cNvSpPr>
            <a:spLocks noGrp="1"/>
          </p:cNvSpPr>
          <p:nvPr>
            <p:ph type="title"/>
          </p:nvPr>
        </p:nvSpPr>
        <p:spPr/>
        <p:txBody>
          <a:bodyPr/>
          <a:lstStyle/>
          <a:p>
            <a:r>
              <a:rPr lang="en-IN" dirty="0">
                <a:latin typeface="Arial Black" panose="020B0A04020102020204" pitchFamily="34" charset="0"/>
              </a:rPr>
              <a:t>INSIGHTS</a:t>
            </a:r>
          </a:p>
        </p:txBody>
      </p:sp>
      <p:sp>
        <p:nvSpPr>
          <p:cNvPr id="3" name="Content Placeholder 2">
            <a:extLst>
              <a:ext uri="{FF2B5EF4-FFF2-40B4-BE49-F238E27FC236}">
                <a16:creationId xmlns:a16="http://schemas.microsoft.com/office/drawing/2014/main" id="{69FF1FDC-BDAB-64C6-BF66-17437ADEE93D}"/>
              </a:ext>
            </a:extLst>
          </p:cNvPr>
          <p:cNvSpPr>
            <a:spLocks noGrp="1"/>
          </p:cNvSpPr>
          <p:nvPr>
            <p:ph idx="1"/>
          </p:nvPr>
        </p:nvSpPr>
        <p:spPr>
          <a:xfrm>
            <a:off x="635726" y="2360022"/>
            <a:ext cx="10807336" cy="4310743"/>
          </a:xfrm>
          <a:solidFill>
            <a:schemeClr val="accent2">
              <a:lumMod val="40000"/>
              <a:lumOff val="60000"/>
            </a:schemeClr>
          </a:solidFill>
        </p:spPr>
        <p:txBody>
          <a:bodyPr>
            <a:normAutofit lnSpcReduction="10000"/>
          </a:bodyPr>
          <a:lstStyle/>
          <a:p>
            <a:pPr algn="just">
              <a:buFont typeface="+mj-lt"/>
              <a:buAutoNum type="arabicPeriod"/>
            </a:pPr>
            <a:r>
              <a:rPr lang="en-US" b="1" i="0" dirty="0">
                <a:solidFill>
                  <a:srgbClr val="111111"/>
                </a:solidFill>
                <a:effectLst/>
                <a:latin typeface="-apple-system"/>
              </a:rPr>
              <a:t>Gender Distribution</a:t>
            </a:r>
            <a:r>
              <a:rPr lang="en-US" b="0" i="0" dirty="0">
                <a:solidFill>
                  <a:srgbClr val="111111"/>
                </a:solidFill>
                <a:effectLst/>
                <a:latin typeface="-apple-system"/>
              </a:rPr>
              <a:t>: The customer base is predominantly male, with males making up 64.93% of the total customers.</a:t>
            </a:r>
          </a:p>
          <a:p>
            <a:pPr algn="just">
              <a:buFont typeface="+mj-lt"/>
              <a:buAutoNum type="arabicPeriod"/>
            </a:pPr>
            <a:r>
              <a:rPr lang="en-US" b="1" i="0" dirty="0">
                <a:solidFill>
                  <a:srgbClr val="111111"/>
                </a:solidFill>
                <a:effectLst/>
                <a:latin typeface="-apple-system"/>
              </a:rPr>
              <a:t>Occupation</a:t>
            </a:r>
            <a:r>
              <a:rPr lang="en-US" b="0" i="0" dirty="0">
                <a:solidFill>
                  <a:srgbClr val="111111"/>
                </a:solidFill>
                <a:effectLst/>
                <a:latin typeface="-apple-system"/>
              </a:rPr>
              <a:t>: The largest group of customers are salaried IT employees, followed by other salaried employees, freelancers, business owners, and government employees.</a:t>
            </a:r>
          </a:p>
          <a:p>
            <a:pPr algn="just">
              <a:buFont typeface="+mj-lt"/>
              <a:buAutoNum type="arabicPeriod"/>
            </a:pPr>
            <a:r>
              <a:rPr lang="en-US" b="1" i="0" dirty="0">
                <a:solidFill>
                  <a:srgbClr val="111111"/>
                </a:solidFill>
                <a:effectLst/>
                <a:latin typeface="-apple-system"/>
              </a:rPr>
              <a:t>Payment Type</a:t>
            </a:r>
            <a:r>
              <a:rPr lang="en-US" b="0" i="0" dirty="0">
                <a:solidFill>
                  <a:srgbClr val="111111"/>
                </a:solidFill>
                <a:effectLst/>
                <a:latin typeface="-apple-system"/>
              </a:rPr>
              <a:t>: Credit Card is the most used payment method, accounting for 40.74% of total spending.</a:t>
            </a:r>
          </a:p>
          <a:p>
            <a:pPr algn="just">
              <a:buFont typeface="+mj-lt"/>
              <a:buAutoNum type="arabicPeriod"/>
            </a:pPr>
            <a:r>
              <a:rPr lang="en-US" b="1" i="0" dirty="0">
                <a:solidFill>
                  <a:srgbClr val="111111"/>
                </a:solidFill>
                <a:effectLst/>
                <a:latin typeface="-apple-system"/>
              </a:rPr>
              <a:t>Spending Category</a:t>
            </a:r>
            <a:r>
              <a:rPr lang="en-US" b="0" i="0" dirty="0">
                <a:solidFill>
                  <a:srgbClr val="111111"/>
                </a:solidFill>
                <a:effectLst/>
                <a:latin typeface="-apple-system"/>
              </a:rPr>
              <a:t>: The highest expenditure is on Bills, followed by Groceries, Electronics, Health &amp; Wellness, Travel, Food, Entertainment, Apparel, and Others.</a:t>
            </a:r>
          </a:p>
          <a:p>
            <a:pPr algn="just">
              <a:buFont typeface="+mj-lt"/>
              <a:buAutoNum type="arabicPeriod"/>
            </a:pPr>
            <a:r>
              <a:rPr lang="en-US" b="1" i="0" dirty="0">
                <a:solidFill>
                  <a:srgbClr val="111111"/>
                </a:solidFill>
                <a:effectLst/>
                <a:latin typeface="-apple-system"/>
              </a:rPr>
              <a:t>Top Credit Card Customers</a:t>
            </a:r>
            <a:r>
              <a:rPr lang="en-US" b="0" i="0" dirty="0">
                <a:solidFill>
                  <a:srgbClr val="111111"/>
                </a:solidFill>
                <a:effectLst/>
                <a:latin typeface="-apple-system"/>
              </a:rPr>
              <a:t>: The cities with the highest average spend by credit card customers are Mumbai (73.8K), Delhi NCR (65.9K), Bengaluru (61.5K), Hyderabad (52.7K), and Chennai (44.3K). The majority of these customers are salaried IT employees and business owners.</a:t>
            </a:r>
          </a:p>
          <a:p>
            <a:pPr algn="just">
              <a:buFont typeface="+mj-lt"/>
              <a:buAutoNum type="arabicPeriod"/>
            </a:pPr>
            <a:r>
              <a:rPr lang="en-US" b="1" i="0" dirty="0">
                <a:solidFill>
                  <a:srgbClr val="111111"/>
                </a:solidFill>
                <a:effectLst/>
                <a:latin typeface="-apple-system"/>
              </a:rPr>
              <a:t>Age Group</a:t>
            </a:r>
            <a:r>
              <a:rPr lang="en-US" b="0" i="0" dirty="0">
                <a:solidFill>
                  <a:srgbClr val="111111"/>
                </a:solidFill>
                <a:effectLst/>
                <a:latin typeface="-apple-system"/>
              </a:rPr>
              <a:t>: The majority of customers fall within the 25-34 age range, followed by the 35-45 age range, the 21-24 age range, and the 45+ age range. This suggests that the customer base is relatively young.</a:t>
            </a:r>
          </a:p>
          <a:p>
            <a:pPr marL="0" indent="0" algn="just">
              <a:buNone/>
            </a:pPr>
            <a:r>
              <a:rPr lang="en-US" dirty="0">
                <a:solidFill>
                  <a:srgbClr val="111111"/>
                </a:solidFill>
                <a:latin typeface="-apple-system"/>
              </a:rPr>
              <a:t>                                                                                                                                                                     -</a:t>
            </a:r>
            <a:r>
              <a:rPr lang="en-US" sz="2200" b="1" dirty="0">
                <a:solidFill>
                  <a:srgbClr val="111111"/>
                </a:solidFill>
                <a:latin typeface="Arial Black" panose="020B0A04020102020204" pitchFamily="34" charset="0"/>
              </a:rPr>
              <a:t>THANK YOU</a:t>
            </a:r>
            <a:endParaRPr lang="en-US" sz="2200" b="0" i="0" dirty="0">
              <a:solidFill>
                <a:srgbClr val="111111"/>
              </a:solidFill>
              <a:effectLst/>
              <a:latin typeface="-apple-system"/>
            </a:endParaRPr>
          </a:p>
          <a:p>
            <a:pPr algn="just">
              <a:buFont typeface="+mj-lt"/>
              <a:buAutoNum type="arabicPeriod"/>
            </a:pPr>
            <a:endParaRPr lang="en-US" b="0" i="0" dirty="0">
              <a:solidFill>
                <a:srgbClr val="111111"/>
              </a:solidFill>
              <a:effectLst/>
              <a:latin typeface="-apple-system"/>
            </a:endParaRPr>
          </a:p>
          <a:p>
            <a:pPr algn="just">
              <a:buFont typeface="+mj-lt"/>
              <a:buAutoNum type="arabicPeriod"/>
            </a:pPr>
            <a:endParaRPr lang="en-US" b="0" i="0" dirty="0">
              <a:solidFill>
                <a:srgbClr val="111111"/>
              </a:solidFill>
              <a:effectLst/>
              <a:latin typeface="-apple-system"/>
            </a:endParaRPr>
          </a:p>
          <a:p>
            <a:pPr marL="0" indent="0" algn="just">
              <a:buNone/>
            </a:pPr>
            <a:endParaRPr lang="en-US" b="1" i="0" dirty="0">
              <a:solidFill>
                <a:srgbClr val="111111"/>
              </a:solidFill>
              <a:effectLst/>
              <a:latin typeface="-apple-system"/>
            </a:endParaRP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860702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304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Arial Black</vt:lpstr>
      <vt:lpstr>Century Gothic</vt:lpstr>
      <vt:lpstr>Wingdings</vt:lpstr>
      <vt:lpstr>Wingdings 3</vt:lpstr>
      <vt:lpstr>Ion Boardroom</vt:lpstr>
      <vt:lpstr>Enhancing “Mitron Bank” Credit Card  using  Data Insights</vt:lpstr>
      <vt:lpstr>INTRODUCTION</vt:lpstr>
      <vt:lpstr>Topics Been Covered</vt:lpstr>
      <vt:lpstr>Demographic Classification</vt:lpstr>
      <vt:lpstr>Spend Insights </vt:lpstr>
      <vt:lpstr>Top Credit Card Customers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“Mitron Bank” Credit Card  using  Data Insights</dc:title>
  <dc:creator>Santosh Singh</dc:creator>
  <cp:lastModifiedBy>Santosh Singh</cp:lastModifiedBy>
  <cp:revision>3</cp:revision>
  <dcterms:created xsi:type="dcterms:W3CDTF">2024-01-02T10:25:54Z</dcterms:created>
  <dcterms:modified xsi:type="dcterms:W3CDTF">2024-01-02T11:05:21Z</dcterms:modified>
</cp:coreProperties>
</file>