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530" r:id="rId5"/>
    <p:sldId id="545" r:id="rId6"/>
    <p:sldId id="533" r:id="rId7"/>
    <p:sldId id="534" r:id="rId8"/>
    <p:sldId id="567" r:id="rId9"/>
    <p:sldId id="548" r:id="rId10"/>
    <p:sldId id="549" r:id="rId11"/>
    <p:sldId id="550" r:id="rId12"/>
    <p:sldId id="559" r:id="rId13"/>
    <p:sldId id="568" r:id="rId14"/>
    <p:sldId id="554" r:id="rId15"/>
    <p:sldId id="557" r:id="rId16"/>
    <p:sldId id="558" r:id="rId17"/>
    <p:sldId id="555" r:id="rId18"/>
    <p:sldId id="560" r:id="rId19"/>
    <p:sldId id="562" r:id="rId20"/>
    <p:sldId id="563" r:id="rId21"/>
    <p:sldId id="565" r:id="rId22"/>
    <p:sldId id="569" r:id="rId23"/>
    <p:sldId id="571" r:id="rId24"/>
    <p:sldId id="543" r:id="rId25"/>
    <p:sldId id="570"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6F4"/>
    <a:srgbClr val="64DFED"/>
    <a:srgbClr val="2C2C9F"/>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2" d="100"/>
          <a:sy n="82" d="100"/>
        </p:scale>
        <p:origin x="720" y="72"/>
      </p:cViewPr>
      <p:guideLst>
        <p:guide pos="3840"/>
        <p:guide orient="horz"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a:xfrm>
            <a:off x="466344" y="6190488"/>
            <a:ext cx="2331720" cy="274320"/>
          </a:xfrm>
          <a:prstGeom prst="rect">
            <a:avLst/>
          </a:prstGeom>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a:xfrm>
            <a:off x="466344" y="6190488"/>
            <a:ext cx="2331720" cy="274320"/>
          </a:xfrm>
          <a:prstGeom prst="rect">
            <a:avLst/>
          </a:prstGeom>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a:xfrm>
            <a:off x="466344" y="6190488"/>
            <a:ext cx="2331720" cy="274320"/>
          </a:xfrm>
          <a:prstGeom prst="rect">
            <a:avLst/>
          </a:prstGeom>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a:xfrm>
            <a:off x="466344" y="6190488"/>
            <a:ext cx="2331720" cy="274320"/>
          </a:xfrm>
          <a:prstGeom prst="rect">
            <a:avLst/>
          </a:prstGeom>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a:xfrm>
            <a:off x="466344" y="6190488"/>
            <a:ext cx="2331720" cy="274320"/>
          </a:xfrm>
          <a:prstGeom prst="rect">
            <a:avLst/>
          </a:prstGeom>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66344" y="6190488"/>
            <a:ext cx="2331720" cy="274320"/>
          </a:xfrm>
          <a:prstGeom prst="rect">
            <a:avLst/>
          </a:prstGeom>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1734292" y="647700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hyperlink" Target="https://stroke-prediction-da-myt6ulkpg383vrlbpka8yh.streamlit.app/" TargetMode="Externa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5" Type="http://schemas.openxmlformats.org/officeDocument/2006/relationships/hyperlink" Target="https://stroke-prediction-da-myt6ulkpg383vrlbpka8yh.streamlit.app/"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stroke-prediction-da-myt6ulkpg383vrlbpka8yh.streamlit.app/" TargetMode="Externa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swaraj-khan-streamlit-example-streamlit-app-13ku0h.streamlit.app/" TargetMode="External"/><Relationship Id="rId2" Type="http://schemas.openxmlformats.org/officeDocument/2006/relationships/hyperlink" Target="https://www.kaggle.com/datasets/fedesoriano/stroke-prediction-dataset" TargetMode="External"/><Relationship Id="rId1" Type="http://schemas.openxmlformats.org/officeDocument/2006/relationships/slideLayout" Target="../slideLayouts/slideLayout13.xml"/><Relationship Id="rId4" Type="http://schemas.openxmlformats.org/officeDocument/2006/relationships/hyperlink" Target="https://github.com/swaraj-khan/stroke-prediction-D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kaggle.com/datasets/fedesoriano/stroke-prediction-datas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2286000" y="2752344"/>
            <a:ext cx="7763256" cy="1600200"/>
          </a:xfrm>
        </p:spPr>
        <p:txBody>
          <a:bodyPr anchor="t">
            <a:normAutofit/>
          </a:bodyPr>
          <a:lstStyle/>
          <a:p>
            <a:pPr>
              <a:lnSpc>
                <a:spcPct val="90000"/>
              </a:lnSpc>
            </a:pPr>
            <a:r>
              <a:rPr lang="en-US" sz="2500" b="0" i="0">
                <a:effectLst/>
              </a:rPr>
              <a:t>Predictive Model for Stroke Risk Assessment using Machine Learning and Data Preprocessing</a:t>
            </a:r>
            <a:endParaRPr lang="en-US" sz="250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7132320" y="4233672"/>
            <a:ext cx="2843784" cy="448056"/>
          </a:xfrm>
        </p:spPr>
        <p:txBody>
          <a:bodyPr>
            <a:normAutofit/>
          </a:bodyPr>
          <a:lstStyle/>
          <a:p>
            <a:r>
              <a:rPr lang="en-US" dirty="0"/>
              <a:t>Swaraj Khan P</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9" name="Content Placeholder 8">
            <a:extLst>
              <a:ext uri="{FF2B5EF4-FFF2-40B4-BE49-F238E27FC236}">
                <a16:creationId xmlns:a16="http://schemas.microsoft.com/office/drawing/2014/main" id="{CFD388CA-C2E4-216A-2F0D-79584923E9D3}"/>
              </a:ext>
            </a:extLst>
          </p:cNvPr>
          <p:cNvPicPr>
            <a:picLocks noGrp="1" noChangeAspect="1"/>
          </p:cNvPicPr>
          <p:nvPr>
            <p:ph idx="1"/>
          </p:nvPr>
        </p:nvPicPr>
        <p:blipFill>
          <a:blip r:embed="rId2"/>
          <a:stretch>
            <a:fillRect/>
          </a:stretch>
        </p:blipFill>
        <p:spPr>
          <a:xfrm>
            <a:off x="679247" y="958283"/>
            <a:ext cx="3930853" cy="1695275"/>
          </a:xfrm>
        </p:spPr>
      </p:pic>
      <p:pic>
        <p:nvPicPr>
          <p:cNvPr id="2" name="Content Placeholder 8">
            <a:extLst>
              <a:ext uri="{FF2B5EF4-FFF2-40B4-BE49-F238E27FC236}">
                <a16:creationId xmlns:a16="http://schemas.microsoft.com/office/drawing/2014/main" id="{19436440-1D8E-2F53-886E-EFEEFE6FD6CC}"/>
              </a:ext>
            </a:extLst>
          </p:cNvPr>
          <p:cNvPicPr>
            <a:picLocks noChangeAspect="1"/>
          </p:cNvPicPr>
          <p:nvPr/>
        </p:nvPicPr>
        <p:blipFill>
          <a:blip r:embed="rId3"/>
          <a:srcRect/>
          <a:stretch/>
        </p:blipFill>
        <p:spPr>
          <a:xfrm>
            <a:off x="689428" y="4640901"/>
            <a:ext cx="3940093" cy="1698618"/>
          </a:xfrm>
          <a:prstGeom prst="rect">
            <a:avLst/>
          </a:prstGeom>
        </p:spPr>
      </p:pic>
      <p:pic>
        <p:nvPicPr>
          <p:cNvPr id="3" name="Content Placeholder 8">
            <a:extLst>
              <a:ext uri="{FF2B5EF4-FFF2-40B4-BE49-F238E27FC236}">
                <a16:creationId xmlns:a16="http://schemas.microsoft.com/office/drawing/2014/main" id="{EF89B162-62B9-D6CD-8B8D-4E3A5154D50E}"/>
              </a:ext>
            </a:extLst>
          </p:cNvPr>
          <p:cNvPicPr>
            <a:picLocks noChangeAspect="1"/>
          </p:cNvPicPr>
          <p:nvPr/>
        </p:nvPicPr>
        <p:blipFill>
          <a:blip r:embed="rId4"/>
          <a:srcRect/>
          <a:stretch/>
        </p:blipFill>
        <p:spPr>
          <a:xfrm>
            <a:off x="685566" y="2800337"/>
            <a:ext cx="3947394" cy="1693462"/>
          </a:xfrm>
          <a:prstGeom prst="rect">
            <a:avLst/>
          </a:prstGeom>
        </p:spPr>
      </p:pic>
      <p:sp>
        <p:nvSpPr>
          <p:cNvPr id="4" name="Rectangle: Rounded Corners 3">
            <a:extLst>
              <a:ext uri="{FF2B5EF4-FFF2-40B4-BE49-F238E27FC236}">
                <a16:creationId xmlns:a16="http://schemas.microsoft.com/office/drawing/2014/main" id="{6B74B712-23CB-9151-36DB-1B9F7B2D9743}"/>
              </a:ext>
            </a:extLst>
          </p:cNvPr>
          <p:cNvSpPr/>
          <p:nvPr/>
        </p:nvSpPr>
        <p:spPr>
          <a:xfrm>
            <a:off x="2618899" y="1116807"/>
            <a:ext cx="868680" cy="1359694"/>
          </a:xfrm>
          <a:prstGeom prst="roundRect">
            <a:avLst>
              <a:gd name="adj" fmla="val 6524"/>
            </a:avLst>
          </a:prstGeom>
          <a:noFill/>
          <a:ln w="19050">
            <a:solidFill>
              <a:srgbClr val="F6A6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2C31F98-DAAC-F226-CE62-A92E626F3D79}"/>
              </a:ext>
            </a:extLst>
          </p:cNvPr>
          <p:cNvSpPr/>
          <p:nvPr/>
        </p:nvSpPr>
        <p:spPr>
          <a:xfrm>
            <a:off x="1691640" y="2945607"/>
            <a:ext cx="289560" cy="1359694"/>
          </a:xfrm>
          <a:prstGeom prst="roundRect">
            <a:avLst>
              <a:gd name="adj" fmla="val 6524"/>
            </a:avLst>
          </a:prstGeom>
          <a:noFill/>
          <a:ln w="19050">
            <a:solidFill>
              <a:srgbClr val="F6A6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9519D90-11D2-F646-3C52-89D2399471EA}"/>
              </a:ext>
            </a:extLst>
          </p:cNvPr>
          <p:cNvSpPr/>
          <p:nvPr/>
        </p:nvSpPr>
        <p:spPr>
          <a:xfrm>
            <a:off x="1607820" y="4789647"/>
            <a:ext cx="289560" cy="1359694"/>
          </a:xfrm>
          <a:prstGeom prst="roundRect">
            <a:avLst>
              <a:gd name="adj" fmla="val 6524"/>
            </a:avLst>
          </a:prstGeom>
          <a:noFill/>
          <a:ln w="19050">
            <a:solidFill>
              <a:srgbClr val="F6A6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FCE1A07-A885-50EF-319E-108B1D049C42}"/>
              </a:ext>
            </a:extLst>
          </p:cNvPr>
          <p:cNvSpPr txBox="1"/>
          <p:nvPr/>
        </p:nvSpPr>
        <p:spPr>
          <a:xfrm>
            <a:off x="4671060" y="2019300"/>
            <a:ext cx="5920740" cy="646331"/>
          </a:xfrm>
          <a:prstGeom prst="rect">
            <a:avLst/>
          </a:prstGeom>
          <a:noFill/>
        </p:spPr>
        <p:txBody>
          <a:bodyPr wrap="square" rtlCol="0">
            <a:spAutoFit/>
          </a:bodyPr>
          <a:lstStyle/>
          <a:p>
            <a:r>
              <a:rPr lang="en-IN" dirty="0">
                <a:solidFill>
                  <a:schemeClr val="bg1"/>
                </a:solidFill>
              </a:rPr>
              <a:t>The frequency of people ranging from age 40-60 is the highest</a:t>
            </a:r>
          </a:p>
        </p:txBody>
      </p:sp>
      <p:sp>
        <p:nvSpPr>
          <p:cNvPr id="12" name="TextBox 11">
            <a:extLst>
              <a:ext uri="{FF2B5EF4-FFF2-40B4-BE49-F238E27FC236}">
                <a16:creationId xmlns:a16="http://schemas.microsoft.com/office/drawing/2014/main" id="{C210061C-77C4-0001-9720-7C9E0C233509}"/>
              </a:ext>
            </a:extLst>
          </p:cNvPr>
          <p:cNvSpPr txBox="1"/>
          <p:nvPr/>
        </p:nvSpPr>
        <p:spPr>
          <a:xfrm>
            <a:off x="4663440" y="3878580"/>
            <a:ext cx="5920740" cy="646331"/>
          </a:xfrm>
          <a:prstGeom prst="rect">
            <a:avLst/>
          </a:prstGeom>
          <a:noFill/>
        </p:spPr>
        <p:txBody>
          <a:bodyPr wrap="square" rtlCol="0">
            <a:spAutoFit/>
          </a:bodyPr>
          <a:lstStyle/>
          <a:p>
            <a:r>
              <a:rPr lang="en-IN" dirty="0">
                <a:solidFill>
                  <a:schemeClr val="bg1"/>
                </a:solidFill>
              </a:rPr>
              <a:t>The frequency of people falling under BMI range of 25-35 is the highest</a:t>
            </a:r>
          </a:p>
        </p:txBody>
      </p:sp>
      <p:sp>
        <p:nvSpPr>
          <p:cNvPr id="13" name="TextBox 12">
            <a:extLst>
              <a:ext uri="{FF2B5EF4-FFF2-40B4-BE49-F238E27FC236}">
                <a16:creationId xmlns:a16="http://schemas.microsoft.com/office/drawing/2014/main" id="{26BC46A9-2508-EC39-82CD-848E3ECF7B81}"/>
              </a:ext>
            </a:extLst>
          </p:cNvPr>
          <p:cNvSpPr txBox="1"/>
          <p:nvPr/>
        </p:nvSpPr>
        <p:spPr>
          <a:xfrm>
            <a:off x="4686300" y="5715000"/>
            <a:ext cx="5920740" cy="646331"/>
          </a:xfrm>
          <a:prstGeom prst="rect">
            <a:avLst/>
          </a:prstGeom>
          <a:noFill/>
        </p:spPr>
        <p:txBody>
          <a:bodyPr wrap="square" rtlCol="0">
            <a:spAutoFit/>
          </a:bodyPr>
          <a:lstStyle/>
          <a:p>
            <a:r>
              <a:rPr lang="en-IN" dirty="0">
                <a:solidFill>
                  <a:schemeClr val="bg1"/>
                </a:solidFill>
              </a:rPr>
              <a:t>The frequency of people having glucose level of range    70-90 is the highest</a:t>
            </a:r>
          </a:p>
        </p:txBody>
      </p:sp>
      <p:sp>
        <p:nvSpPr>
          <p:cNvPr id="16" name="Title 68">
            <a:extLst>
              <a:ext uri="{FF2B5EF4-FFF2-40B4-BE49-F238E27FC236}">
                <a16:creationId xmlns:a16="http://schemas.microsoft.com/office/drawing/2014/main" id="{F763D837-2267-979C-9017-66F5A36DC6B6}"/>
              </a:ext>
            </a:extLst>
          </p:cNvPr>
          <p:cNvSpPr txBox="1">
            <a:spLocks/>
          </p:cNvSpPr>
          <p:nvPr/>
        </p:nvSpPr>
        <p:spPr>
          <a:xfrm>
            <a:off x="292100" y="-185674"/>
            <a:ext cx="10629900"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cap="none">
                <a:ln w="28575">
                  <a:noFill/>
                  <a:prstDash val="solid"/>
                </a:ln>
                <a:latin typeface="Tw Cen MT" panose="020B0602020104020603" pitchFamily="34" charset="77"/>
              </a:rPr>
              <a:t>TOP 3 INFLUENCING PARAMETERS</a:t>
            </a:r>
            <a:endParaRPr lang="en-US" cap="none" dirty="0">
              <a:ln w="28575">
                <a:noFill/>
                <a:prstDash val="solid"/>
              </a:ln>
              <a:latin typeface="Tw Cen MT" panose="020B0602020104020603" pitchFamily="34" charset="77"/>
            </a:endParaRPr>
          </a:p>
        </p:txBody>
      </p:sp>
    </p:spTree>
    <p:extLst>
      <p:ext uri="{BB962C8B-B14F-4D97-AF65-F5344CB8AC3E}">
        <p14:creationId xmlns:p14="http://schemas.microsoft.com/office/powerpoint/2010/main" val="406476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 Balancing the Target Variable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516467" y="3803904"/>
            <a:ext cx="11187851" cy="758952"/>
          </a:xfrm>
        </p:spPr>
        <p:txBody>
          <a:bodyPr/>
          <a:lstStyle/>
          <a:p>
            <a:r>
              <a:rPr lang="en-US" dirty="0"/>
              <a:t>Aim is to determine stroke predictability, Hence Stroke will be our target variable</a:t>
            </a:r>
          </a:p>
        </p:txBody>
      </p:sp>
    </p:spTree>
    <p:extLst>
      <p:ext uri="{BB962C8B-B14F-4D97-AF65-F5344CB8AC3E}">
        <p14:creationId xmlns:p14="http://schemas.microsoft.com/office/powerpoint/2010/main" val="7335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1C724-A59E-36F7-7905-7590296B8F5B}"/>
              </a:ext>
            </a:extLst>
          </p:cNvPr>
          <p:cNvSpPr>
            <a:spLocks noGrp="1"/>
          </p:cNvSpPr>
          <p:nvPr>
            <p:ph idx="1"/>
          </p:nvPr>
        </p:nvSpPr>
        <p:spPr>
          <a:xfrm>
            <a:off x="1014984" y="2212848"/>
            <a:ext cx="5004816" cy="3547872"/>
          </a:xfrm>
        </p:spPr>
        <p:txBody>
          <a:bodyPr/>
          <a:lstStyle/>
          <a:p>
            <a:r>
              <a:rPr lang="en-IN" dirty="0"/>
              <a:t>We have chosen to fill the missing values by the mean values</a:t>
            </a:r>
          </a:p>
        </p:txBody>
      </p:sp>
      <p:sp>
        <p:nvSpPr>
          <p:cNvPr id="4" name="Slide Number Placeholder 3">
            <a:extLst>
              <a:ext uri="{FF2B5EF4-FFF2-40B4-BE49-F238E27FC236}">
                <a16:creationId xmlns:a16="http://schemas.microsoft.com/office/drawing/2014/main" id="{7A53A4D3-CEB0-37F5-093E-59A505643D6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5" name="Footer Placeholder 4">
            <a:extLst>
              <a:ext uri="{FF2B5EF4-FFF2-40B4-BE49-F238E27FC236}">
                <a16:creationId xmlns:a16="http://schemas.microsoft.com/office/drawing/2014/main" id="{BF3FB112-3681-367B-5C07-1BE35C2067E5}"/>
              </a:ext>
            </a:extLst>
          </p:cNvPr>
          <p:cNvSpPr>
            <a:spLocks noGrp="1"/>
          </p:cNvSpPr>
          <p:nvPr>
            <p:ph type="ftr" sz="quarter" idx="10"/>
          </p:nvPr>
        </p:nvSpPr>
        <p:spPr/>
        <p:txBody>
          <a:bodyPr/>
          <a:lstStyle/>
          <a:p>
            <a:r>
              <a:rPr lang="en-US"/>
              <a:t>Crypto: investing &amp; trading</a:t>
            </a:r>
            <a:endParaRPr lang="en-US" dirty="0"/>
          </a:p>
        </p:txBody>
      </p:sp>
      <p:pic>
        <p:nvPicPr>
          <p:cNvPr id="7" name="Picture 6">
            <a:extLst>
              <a:ext uri="{FF2B5EF4-FFF2-40B4-BE49-F238E27FC236}">
                <a16:creationId xmlns:a16="http://schemas.microsoft.com/office/drawing/2014/main" id="{029AF200-D6BF-E3C2-20FC-94FA99119AF5}"/>
              </a:ext>
            </a:extLst>
          </p:cNvPr>
          <p:cNvPicPr>
            <a:picLocks noChangeAspect="1"/>
          </p:cNvPicPr>
          <p:nvPr/>
        </p:nvPicPr>
        <p:blipFill>
          <a:blip r:embed="rId2"/>
          <a:stretch>
            <a:fillRect/>
          </a:stretch>
        </p:blipFill>
        <p:spPr>
          <a:xfrm>
            <a:off x="5952276" y="2212846"/>
            <a:ext cx="1981372" cy="2476715"/>
          </a:xfrm>
          <a:prstGeom prst="rect">
            <a:avLst/>
          </a:prstGeom>
        </p:spPr>
      </p:pic>
      <p:pic>
        <p:nvPicPr>
          <p:cNvPr id="9" name="Picture 8">
            <a:extLst>
              <a:ext uri="{FF2B5EF4-FFF2-40B4-BE49-F238E27FC236}">
                <a16:creationId xmlns:a16="http://schemas.microsoft.com/office/drawing/2014/main" id="{7EC5C151-381B-DE50-288E-F3584F2EFBD4}"/>
              </a:ext>
            </a:extLst>
          </p:cNvPr>
          <p:cNvPicPr>
            <a:picLocks noChangeAspect="1"/>
          </p:cNvPicPr>
          <p:nvPr/>
        </p:nvPicPr>
        <p:blipFill>
          <a:blip r:embed="rId3"/>
          <a:stretch>
            <a:fillRect/>
          </a:stretch>
        </p:blipFill>
        <p:spPr>
          <a:xfrm>
            <a:off x="8181298" y="2212846"/>
            <a:ext cx="3414056" cy="3177815"/>
          </a:xfrm>
          <a:prstGeom prst="rect">
            <a:avLst/>
          </a:prstGeom>
        </p:spPr>
      </p:pic>
      <p:sp>
        <p:nvSpPr>
          <p:cNvPr id="2" name="Title 1">
            <a:extLst>
              <a:ext uri="{FF2B5EF4-FFF2-40B4-BE49-F238E27FC236}">
                <a16:creationId xmlns:a16="http://schemas.microsoft.com/office/drawing/2014/main" id="{C1E86465-4928-652E-B7B8-0164168F59DD}"/>
              </a:ext>
            </a:extLst>
          </p:cNvPr>
          <p:cNvSpPr txBox="1">
            <a:spLocks/>
          </p:cNvSpPr>
          <p:nvPr/>
        </p:nvSpPr>
        <p:spPr>
          <a:xfrm>
            <a:off x="-2430406" y="-153924"/>
            <a:ext cx="10881360"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r"/>
            <a:r>
              <a:rPr lang="en-US" sz="4000" b="1" spc="600" dirty="0">
                <a:ln w="28575">
                  <a:noFill/>
                  <a:prstDash val="solid"/>
                </a:ln>
                <a:solidFill>
                  <a:schemeClr val="bg1"/>
                </a:solidFill>
                <a:latin typeface="Tw Cen MT" panose="020B0602020104020603" pitchFamily="34" charset="77"/>
              </a:rPr>
              <a:t>Handling Missing</a:t>
            </a:r>
            <a:r>
              <a:rPr lang="en-US" dirty="0">
                <a:ln w="28575">
                  <a:noFill/>
                  <a:prstDash val="solid"/>
                </a:ln>
                <a:latin typeface="Tw Cen MT" panose="020B0602020104020603" pitchFamily="34" charset="77"/>
              </a:rPr>
              <a:t> Values</a:t>
            </a:r>
            <a:endParaRPr lang="en-IN" dirty="0"/>
          </a:p>
        </p:txBody>
      </p:sp>
    </p:spTree>
    <p:extLst>
      <p:ext uri="{BB962C8B-B14F-4D97-AF65-F5344CB8AC3E}">
        <p14:creationId xmlns:p14="http://schemas.microsoft.com/office/powerpoint/2010/main" val="9186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05B0-4544-C682-08A6-08B01172C7BA}"/>
              </a:ext>
            </a:extLst>
          </p:cNvPr>
          <p:cNvSpPr>
            <a:spLocks noGrp="1"/>
          </p:cNvSpPr>
          <p:nvPr>
            <p:ph type="title"/>
          </p:nvPr>
        </p:nvSpPr>
        <p:spPr>
          <a:xfrm>
            <a:off x="-3706368" y="-153924"/>
            <a:ext cx="10881360" cy="1069848"/>
          </a:xfrm>
        </p:spPr>
        <p:txBody>
          <a:bodyPr/>
          <a:lstStyle/>
          <a:p>
            <a:r>
              <a:rPr lang="en-IN" dirty="0"/>
              <a:t>Outliers</a:t>
            </a:r>
          </a:p>
        </p:txBody>
      </p:sp>
      <p:sp>
        <p:nvSpPr>
          <p:cNvPr id="3" name="Content Placeholder 2">
            <a:extLst>
              <a:ext uri="{FF2B5EF4-FFF2-40B4-BE49-F238E27FC236}">
                <a16:creationId xmlns:a16="http://schemas.microsoft.com/office/drawing/2014/main" id="{2019CCD0-DD7E-8671-3915-C2CD2F788418}"/>
              </a:ext>
            </a:extLst>
          </p:cNvPr>
          <p:cNvSpPr>
            <a:spLocks noGrp="1"/>
          </p:cNvSpPr>
          <p:nvPr>
            <p:ph idx="1"/>
          </p:nvPr>
        </p:nvSpPr>
        <p:spPr>
          <a:xfrm>
            <a:off x="742949" y="2408833"/>
            <a:ext cx="3851529" cy="3547872"/>
          </a:xfrm>
        </p:spPr>
        <p:txBody>
          <a:bodyPr/>
          <a:lstStyle/>
          <a:p>
            <a:r>
              <a:rPr lang="en-US" b="0" dirty="0">
                <a:solidFill>
                  <a:srgbClr val="F8F8F2"/>
                </a:solidFill>
                <a:effectLst/>
                <a:latin typeface="Consolas" panose="020B0609020204030204" pitchFamily="49" charset="0"/>
              </a:rPr>
              <a:t>Simply speaking, Outlier is an observation that appears far away and diverges from an overall pattern in a sample.</a:t>
            </a:r>
          </a:p>
          <a:p>
            <a:endParaRPr lang="en-IN" dirty="0"/>
          </a:p>
        </p:txBody>
      </p:sp>
      <p:sp>
        <p:nvSpPr>
          <p:cNvPr id="4" name="Slide Number Placeholder 3">
            <a:extLst>
              <a:ext uri="{FF2B5EF4-FFF2-40B4-BE49-F238E27FC236}">
                <a16:creationId xmlns:a16="http://schemas.microsoft.com/office/drawing/2014/main" id="{D326DBAC-811D-1163-3E4C-71BAEC654D4D}"/>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3D678909-B391-0E79-BFD9-9DF1D00613C5}"/>
              </a:ext>
            </a:extLst>
          </p:cNvPr>
          <p:cNvPicPr>
            <a:picLocks noChangeAspect="1"/>
          </p:cNvPicPr>
          <p:nvPr/>
        </p:nvPicPr>
        <p:blipFill>
          <a:blip r:embed="rId2"/>
          <a:stretch>
            <a:fillRect/>
          </a:stretch>
        </p:blipFill>
        <p:spPr>
          <a:xfrm>
            <a:off x="4952746" y="803148"/>
            <a:ext cx="2933954" cy="3482642"/>
          </a:xfrm>
          <a:prstGeom prst="rect">
            <a:avLst/>
          </a:prstGeom>
        </p:spPr>
      </p:pic>
      <p:pic>
        <p:nvPicPr>
          <p:cNvPr id="9" name="Picture 8">
            <a:extLst>
              <a:ext uri="{FF2B5EF4-FFF2-40B4-BE49-F238E27FC236}">
                <a16:creationId xmlns:a16="http://schemas.microsoft.com/office/drawing/2014/main" id="{A63D8720-2D1F-0BB6-9FAD-92D8B2CB36DF}"/>
              </a:ext>
            </a:extLst>
          </p:cNvPr>
          <p:cNvPicPr>
            <a:picLocks noChangeAspect="1"/>
          </p:cNvPicPr>
          <p:nvPr/>
        </p:nvPicPr>
        <p:blipFill>
          <a:blip r:embed="rId3"/>
          <a:stretch>
            <a:fillRect/>
          </a:stretch>
        </p:blipFill>
        <p:spPr>
          <a:xfrm>
            <a:off x="8600946" y="2948634"/>
            <a:ext cx="2972058" cy="3528366"/>
          </a:xfrm>
          <a:prstGeom prst="rect">
            <a:avLst/>
          </a:prstGeom>
        </p:spPr>
      </p:pic>
    </p:spTree>
    <p:extLst>
      <p:ext uri="{BB962C8B-B14F-4D97-AF65-F5344CB8AC3E}">
        <p14:creationId xmlns:p14="http://schemas.microsoft.com/office/powerpoint/2010/main" val="196687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29921" y="249936"/>
            <a:ext cx="9994392" cy="1069848"/>
          </a:xfrm>
        </p:spPr>
        <p:txBody>
          <a:bodyPr/>
          <a:lstStyle/>
          <a:p>
            <a:r>
              <a:rPr lang="en-US" sz="4000" b="1" spc="600" dirty="0">
                <a:ln w="28575">
                  <a:noFill/>
                  <a:prstDash val="solid"/>
                </a:ln>
                <a:solidFill>
                  <a:schemeClr val="bg1"/>
                </a:solidFill>
                <a:latin typeface="Tw Cen MT" panose="020B0602020104020603" pitchFamily="34" charset="77"/>
              </a:rPr>
              <a:t>Handling Missing</a:t>
            </a:r>
            <a:r>
              <a:rPr lang="en-US" dirty="0">
                <a:ln w="28575">
                  <a:noFill/>
                  <a:prstDash val="solid"/>
                </a:ln>
                <a:latin typeface="Tw Cen MT" panose="020B0602020104020603" pitchFamily="34" charset="77"/>
              </a:rPr>
              <a:t> Values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7" name="Picture 6">
            <a:extLst>
              <a:ext uri="{FF2B5EF4-FFF2-40B4-BE49-F238E27FC236}">
                <a16:creationId xmlns:a16="http://schemas.microsoft.com/office/drawing/2014/main" id="{DB55D0A5-389F-FD71-5ED2-D840DC4860DF}"/>
              </a:ext>
            </a:extLst>
          </p:cNvPr>
          <p:cNvPicPr>
            <a:picLocks noChangeAspect="1"/>
          </p:cNvPicPr>
          <p:nvPr/>
        </p:nvPicPr>
        <p:blipFill>
          <a:blip r:embed="rId2"/>
          <a:stretch>
            <a:fillRect/>
          </a:stretch>
        </p:blipFill>
        <p:spPr>
          <a:xfrm>
            <a:off x="850392" y="1481328"/>
            <a:ext cx="4496190" cy="4386072"/>
          </a:xfrm>
          <a:prstGeom prst="rect">
            <a:avLst/>
          </a:prstGeom>
        </p:spPr>
      </p:pic>
      <p:sp>
        <p:nvSpPr>
          <p:cNvPr id="8" name="TextBox 7">
            <a:extLst>
              <a:ext uri="{FF2B5EF4-FFF2-40B4-BE49-F238E27FC236}">
                <a16:creationId xmlns:a16="http://schemas.microsoft.com/office/drawing/2014/main" id="{A1AD8E7D-D8A7-36B1-BB96-F1E428AFA6CE}"/>
              </a:ext>
            </a:extLst>
          </p:cNvPr>
          <p:cNvSpPr txBox="1"/>
          <p:nvPr/>
        </p:nvSpPr>
        <p:spPr>
          <a:xfrm>
            <a:off x="5991225" y="1571625"/>
            <a:ext cx="5581650" cy="5355312"/>
          </a:xfrm>
          <a:prstGeom prst="rect">
            <a:avLst/>
          </a:prstGeom>
          <a:noFill/>
        </p:spPr>
        <p:txBody>
          <a:bodyPr wrap="square" rtlCol="0">
            <a:spAutoFit/>
          </a:bodyPr>
          <a:lstStyle/>
          <a:p>
            <a:r>
              <a:rPr lang="en-IN" dirty="0">
                <a:solidFill>
                  <a:schemeClr val="bg1"/>
                </a:solidFill>
              </a:rPr>
              <a:t>Here we notice that the data is completely imbalanced, and we need to work on this by pre-processing techniques. Few of them are- removing the </a:t>
            </a:r>
            <a:r>
              <a:rPr lang="en-IN" b="1" dirty="0">
                <a:solidFill>
                  <a:schemeClr val="bg1"/>
                </a:solidFill>
              </a:rPr>
              <a:t>null values</a:t>
            </a:r>
            <a:r>
              <a:rPr lang="en-IN" dirty="0">
                <a:solidFill>
                  <a:schemeClr val="bg1"/>
                </a:solidFill>
              </a:rPr>
              <a:t>, replacing the null values with </a:t>
            </a:r>
            <a:r>
              <a:rPr lang="en-IN" b="1" dirty="0">
                <a:solidFill>
                  <a:schemeClr val="bg1"/>
                </a:solidFill>
              </a:rPr>
              <a:t>mean/</a:t>
            </a:r>
            <a:r>
              <a:rPr lang="en-IN" b="1" dirty="0" err="1">
                <a:solidFill>
                  <a:schemeClr val="bg1"/>
                </a:solidFill>
              </a:rPr>
              <a:t>avg</a:t>
            </a:r>
            <a:r>
              <a:rPr lang="en-IN" b="1" dirty="0">
                <a:solidFill>
                  <a:schemeClr val="bg1"/>
                </a:solidFill>
              </a:rPr>
              <a:t> value</a:t>
            </a:r>
            <a:r>
              <a:rPr lang="en-IN" dirty="0">
                <a:solidFill>
                  <a:schemeClr val="bg1"/>
                </a:solidFill>
              </a:rPr>
              <a:t>, </a:t>
            </a:r>
            <a:r>
              <a:rPr lang="en-IN" b="1" dirty="0">
                <a:solidFill>
                  <a:schemeClr val="bg1"/>
                </a:solidFill>
              </a:rPr>
              <a:t>KNN imputer </a:t>
            </a:r>
            <a:r>
              <a:rPr lang="en-IN" dirty="0">
                <a:solidFill>
                  <a:schemeClr val="bg1"/>
                </a:solidFill>
              </a:rPr>
              <a:t>or </a:t>
            </a:r>
          </a:p>
          <a:p>
            <a:r>
              <a:rPr lang="en-IN" b="1" dirty="0">
                <a:solidFill>
                  <a:schemeClr val="bg1"/>
                </a:solidFill>
              </a:rPr>
              <a:t>Deletion</a:t>
            </a:r>
          </a:p>
          <a:p>
            <a:endParaRPr lang="en-IN" dirty="0">
              <a:solidFill>
                <a:schemeClr val="bg1"/>
              </a:solidFill>
            </a:endParaRPr>
          </a:p>
          <a:p>
            <a:r>
              <a:rPr lang="en-US" dirty="0">
                <a:solidFill>
                  <a:schemeClr val="bg1"/>
                </a:solidFill>
              </a:rPr>
              <a:t>There are several techniques that can be used to handle highly imbalanced class. we are going to use one of oversampling technique called Synthetic Minority Oversampling Technique (SMOTE), by synthesizing new samples from the minority class to have the same number of samples as the majority class (illustrated in figure below). Oversampling technique is chosen because we do not want to loose significant amount of information (97.88%) as if we use under sampling technique.</a:t>
            </a:r>
          </a:p>
          <a:p>
            <a:endParaRPr lang="en-IN" dirty="0">
              <a:solidFill>
                <a:schemeClr val="bg1"/>
              </a:solidFill>
            </a:endParaRPr>
          </a:p>
          <a:p>
            <a:endParaRPr lang="en-IN" dirty="0">
              <a:solidFill>
                <a:schemeClr val="bg1"/>
              </a:solidFill>
            </a:endParaRPr>
          </a:p>
        </p:txBody>
      </p:sp>
      <p:sp>
        <p:nvSpPr>
          <p:cNvPr id="10" name="TextBox 9">
            <a:extLst>
              <a:ext uri="{FF2B5EF4-FFF2-40B4-BE49-F238E27FC236}">
                <a16:creationId xmlns:a16="http://schemas.microsoft.com/office/drawing/2014/main" id="{0CFBE0F7-BB53-8321-FF66-89E4CBA19767}"/>
              </a:ext>
            </a:extLst>
          </p:cNvPr>
          <p:cNvSpPr txBox="1"/>
          <p:nvPr/>
        </p:nvSpPr>
        <p:spPr>
          <a:xfrm>
            <a:off x="776288" y="5844278"/>
            <a:ext cx="6162674" cy="369332"/>
          </a:xfrm>
          <a:prstGeom prst="rect">
            <a:avLst/>
          </a:prstGeom>
          <a:noFill/>
        </p:spPr>
        <p:txBody>
          <a:bodyPr wrap="square">
            <a:spAutoFit/>
          </a:bodyPr>
          <a:lstStyle/>
          <a:p>
            <a:r>
              <a:rPr lang="en-IN" b="0" i="0" dirty="0">
                <a:solidFill>
                  <a:srgbClr val="F8F8F2"/>
                </a:solidFill>
                <a:effectLst/>
                <a:latin typeface="Consolas" panose="020B0609020204030204" pitchFamily="49" charset="0"/>
              </a:rPr>
              <a:t>no stroke: 3550 stroke: 249</a:t>
            </a:r>
            <a:endParaRPr lang="en-IN" dirty="0"/>
          </a:p>
        </p:txBody>
      </p:sp>
    </p:spTree>
    <p:extLst>
      <p:ext uri="{BB962C8B-B14F-4D97-AF65-F5344CB8AC3E}">
        <p14:creationId xmlns:p14="http://schemas.microsoft.com/office/powerpoint/2010/main" val="267470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Feature engineering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516467" y="3803904"/>
            <a:ext cx="11187851" cy="758952"/>
          </a:xfrm>
        </p:spPr>
        <p:txBody>
          <a:bodyPr/>
          <a:lstStyle/>
          <a:p>
            <a:r>
              <a:rPr lang="en-US" dirty="0"/>
              <a:t>Let’s see the relationship between each parameter</a:t>
            </a:r>
          </a:p>
        </p:txBody>
      </p:sp>
    </p:spTree>
    <p:extLst>
      <p:ext uri="{BB962C8B-B14F-4D97-AF65-F5344CB8AC3E}">
        <p14:creationId xmlns:p14="http://schemas.microsoft.com/office/powerpoint/2010/main" val="259037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41AEA80-E06C-2C9F-5703-EEE28EC56374}"/>
              </a:ext>
            </a:extLst>
          </p:cNvPr>
          <p:cNvPicPr>
            <a:picLocks noChangeAspect="1"/>
          </p:cNvPicPr>
          <p:nvPr/>
        </p:nvPicPr>
        <p:blipFill rotWithShape="1">
          <a:blip r:embed="rId2"/>
          <a:srcRect r="28660" b="82879"/>
          <a:stretch/>
        </p:blipFill>
        <p:spPr>
          <a:xfrm>
            <a:off x="799829" y="4638183"/>
            <a:ext cx="4457971" cy="972042"/>
          </a:xfrm>
          <a:prstGeom prst="rect">
            <a:avLst/>
          </a:prstGeom>
        </p:spPr>
      </p:pic>
      <p:sp>
        <p:nvSpPr>
          <p:cNvPr id="4" name="Slide Number Placeholder 3">
            <a:extLst>
              <a:ext uri="{FF2B5EF4-FFF2-40B4-BE49-F238E27FC236}">
                <a16:creationId xmlns:a16="http://schemas.microsoft.com/office/drawing/2014/main" id="{D326DBAC-811D-1163-3E4C-71BAEC654D4D}"/>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13" name="Picture 12">
            <a:extLst>
              <a:ext uri="{FF2B5EF4-FFF2-40B4-BE49-F238E27FC236}">
                <a16:creationId xmlns:a16="http://schemas.microsoft.com/office/drawing/2014/main" id="{DEB9DAE1-E894-C6C7-B84E-306DD372095C}"/>
              </a:ext>
            </a:extLst>
          </p:cNvPr>
          <p:cNvPicPr>
            <a:picLocks noChangeAspect="1"/>
          </p:cNvPicPr>
          <p:nvPr/>
        </p:nvPicPr>
        <p:blipFill rotWithShape="1">
          <a:blip r:embed="rId2"/>
          <a:srcRect t="16690" r="1896"/>
          <a:stretch/>
        </p:blipFill>
        <p:spPr>
          <a:xfrm>
            <a:off x="5585299" y="990599"/>
            <a:ext cx="6130451" cy="4729845"/>
          </a:xfrm>
          <a:prstGeom prst="rect">
            <a:avLst/>
          </a:prstGeom>
        </p:spPr>
      </p:pic>
      <p:sp>
        <p:nvSpPr>
          <p:cNvPr id="14" name="TextBox 13">
            <a:extLst>
              <a:ext uri="{FF2B5EF4-FFF2-40B4-BE49-F238E27FC236}">
                <a16:creationId xmlns:a16="http://schemas.microsoft.com/office/drawing/2014/main" id="{5814774C-1C47-0C1F-E29C-A1FE11C2C221}"/>
              </a:ext>
            </a:extLst>
          </p:cNvPr>
          <p:cNvSpPr txBox="1"/>
          <p:nvPr/>
        </p:nvSpPr>
        <p:spPr>
          <a:xfrm>
            <a:off x="695325" y="1331976"/>
            <a:ext cx="3924300" cy="2862322"/>
          </a:xfrm>
          <a:prstGeom prst="rect">
            <a:avLst/>
          </a:prstGeom>
          <a:noFill/>
        </p:spPr>
        <p:txBody>
          <a:bodyPr wrap="square" rtlCol="0">
            <a:spAutoFit/>
          </a:bodyPr>
          <a:lstStyle/>
          <a:p>
            <a:pPr algn="l">
              <a:buFont typeface="Arial" panose="020B0604020202020204" pitchFamily="34" charset="0"/>
              <a:buChar char="•"/>
            </a:pPr>
            <a:r>
              <a:rPr lang="en-US" b="0" i="0" dirty="0">
                <a:solidFill>
                  <a:srgbClr val="D1D5DB"/>
                </a:solidFill>
                <a:effectLst/>
                <a:latin typeface="Söhne"/>
              </a:rPr>
              <a:t> Inter-feature correlation analysis provides valuable insights.</a:t>
            </a:r>
          </a:p>
          <a:p>
            <a:pPr algn="l">
              <a:buFont typeface="Arial" panose="020B0604020202020204" pitchFamily="34" charset="0"/>
              <a:buChar char="•"/>
            </a:pPr>
            <a:r>
              <a:rPr lang="en-US" b="0" i="0" dirty="0">
                <a:solidFill>
                  <a:srgbClr val="D1D5DB"/>
                </a:solidFill>
                <a:effectLst/>
                <a:latin typeface="Söhne"/>
              </a:rPr>
              <a:t> High correlation between a feature and the target suggests its significance.</a:t>
            </a:r>
          </a:p>
          <a:p>
            <a:pPr algn="l">
              <a:buFont typeface="Arial" panose="020B0604020202020204" pitchFamily="34" charset="0"/>
              <a:buChar char="•"/>
            </a:pPr>
            <a:r>
              <a:rPr lang="en-US" b="0" i="0" dirty="0">
                <a:solidFill>
                  <a:srgbClr val="D1D5DB"/>
                </a:solidFill>
                <a:effectLst/>
                <a:latin typeface="Söhne"/>
              </a:rPr>
              <a:t> Strong correlations between features might justify feature reduction for simplicity.</a:t>
            </a:r>
          </a:p>
          <a:p>
            <a:pPr algn="l">
              <a:buFont typeface="Arial" panose="020B0604020202020204" pitchFamily="34" charset="0"/>
              <a:buChar char="•"/>
            </a:pPr>
            <a:r>
              <a:rPr lang="en-US" b="0" i="0" dirty="0">
                <a:solidFill>
                  <a:srgbClr val="D1D5DB"/>
                </a:solidFill>
                <a:effectLst/>
                <a:latin typeface="Söhne"/>
              </a:rPr>
              <a:t> Enhances the model's learning potential by optimizing feature selection.</a:t>
            </a:r>
            <a:endParaRPr lang="en-IN" dirty="0"/>
          </a:p>
        </p:txBody>
      </p:sp>
      <p:sp>
        <p:nvSpPr>
          <p:cNvPr id="17" name="Title 1">
            <a:extLst>
              <a:ext uri="{FF2B5EF4-FFF2-40B4-BE49-F238E27FC236}">
                <a16:creationId xmlns:a16="http://schemas.microsoft.com/office/drawing/2014/main" id="{5B323808-310D-296A-3C52-6747D8C21D59}"/>
              </a:ext>
            </a:extLst>
          </p:cNvPr>
          <p:cNvSpPr>
            <a:spLocks noGrp="1"/>
          </p:cNvSpPr>
          <p:nvPr>
            <p:ph type="title"/>
          </p:nvPr>
        </p:nvSpPr>
        <p:spPr>
          <a:xfrm>
            <a:off x="0" y="-153924"/>
            <a:ext cx="9994392" cy="1069848"/>
          </a:xfrm>
        </p:spPr>
        <p:txBody>
          <a:bodyPr/>
          <a:lstStyle/>
          <a:p>
            <a:r>
              <a:rPr lang="en-IN" dirty="0">
                <a:solidFill>
                  <a:schemeClr val="bg1"/>
                </a:solidFill>
              </a:rPr>
              <a:t>Correlation Matrix heatmap</a:t>
            </a:r>
            <a:endParaRPr lang="en-US" sz="4000" b="1" spc="600" dirty="0">
              <a:ln w="28575">
                <a:noFill/>
                <a:prstDash val="solid"/>
              </a:ln>
              <a:solidFill>
                <a:schemeClr val="bg1"/>
              </a:solidFill>
              <a:latin typeface="Tw Cen MT" panose="020B0602020104020603" pitchFamily="34" charset="77"/>
            </a:endParaRPr>
          </a:p>
        </p:txBody>
      </p:sp>
    </p:spTree>
    <p:extLst>
      <p:ext uri="{BB962C8B-B14F-4D97-AF65-F5344CB8AC3E}">
        <p14:creationId xmlns:p14="http://schemas.microsoft.com/office/powerpoint/2010/main" val="137889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MODEL BUILDING +EVALUATION </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516467" y="3803904"/>
            <a:ext cx="11187851" cy="758952"/>
          </a:xfrm>
        </p:spPr>
        <p:txBody>
          <a:bodyPr/>
          <a:lstStyle/>
          <a:p>
            <a:r>
              <a:rPr lang="en-US" dirty="0"/>
              <a:t>Let’s split the data, train and evaluate our model</a:t>
            </a:r>
          </a:p>
        </p:txBody>
      </p:sp>
    </p:spTree>
    <p:extLst>
      <p:ext uri="{BB962C8B-B14F-4D97-AF65-F5344CB8AC3E}">
        <p14:creationId xmlns:p14="http://schemas.microsoft.com/office/powerpoint/2010/main" val="410764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95D6-8226-EA61-7B2F-571FB71CBB5D}"/>
              </a:ext>
            </a:extLst>
          </p:cNvPr>
          <p:cNvSpPr>
            <a:spLocks noGrp="1"/>
          </p:cNvSpPr>
          <p:nvPr>
            <p:ph type="title"/>
          </p:nvPr>
        </p:nvSpPr>
        <p:spPr/>
        <p:txBody>
          <a:bodyPr/>
          <a:lstStyle/>
          <a:p>
            <a:r>
              <a:rPr lang="en-IN" dirty="0"/>
              <a:t>MODEL PERFORMANCE</a:t>
            </a:r>
          </a:p>
        </p:txBody>
      </p:sp>
      <p:sp>
        <p:nvSpPr>
          <p:cNvPr id="3" name="Text Placeholder 2">
            <a:extLst>
              <a:ext uri="{FF2B5EF4-FFF2-40B4-BE49-F238E27FC236}">
                <a16:creationId xmlns:a16="http://schemas.microsoft.com/office/drawing/2014/main" id="{799F2C0D-0212-48F1-1F29-9BA0C514FC38}"/>
              </a:ext>
            </a:extLst>
          </p:cNvPr>
          <p:cNvSpPr>
            <a:spLocks noGrp="1"/>
          </p:cNvSpPr>
          <p:nvPr>
            <p:ph type="body" idx="1"/>
          </p:nvPr>
        </p:nvSpPr>
        <p:spPr/>
        <p:txBody>
          <a:bodyPr/>
          <a:lstStyle/>
          <a:p>
            <a:r>
              <a:rPr lang="en-IN" dirty="0"/>
              <a:t>Gradient boosting</a:t>
            </a:r>
          </a:p>
        </p:txBody>
      </p:sp>
      <p:sp>
        <p:nvSpPr>
          <p:cNvPr id="4" name="Content Placeholder 3">
            <a:extLst>
              <a:ext uri="{FF2B5EF4-FFF2-40B4-BE49-F238E27FC236}">
                <a16:creationId xmlns:a16="http://schemas.microsoft.com/office/drawing/2014/main" id="{875C6AC9-97AA-6AE0-7ED2-7B576AB35DC0}"/>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59E8587E-0ADF-1CA3-1AD5-E33339232624}"/>
              </a:ext>
            </a:extLst>
          </p:cNvPr>
          <p:cNvSpPr>
            <a:spLocks noGrp="1"/>
          </p:cNvSpPr>
          <p:nvPr>
            <p:ph type="body" sz="quarter" idx="3"/>
          </p:nvPr>
        </p:nvSpPr>
        <p:spPr/>
        <p:txBody>
          <a:bodyPr/>
          <a:lstStyle/>
          <a:p>
            <a:r>
              <a:rPr lang="en-IN" dirty="0"/>
              <a:t>Random Forest</a:t>
            </a:r>
          </a:p>
        </p:txBody>
      </p:sp>
      <p:sp>
        <p:nvSpPr>
          <p:cNvPr id="6" name="Content Placeholder 5">
            <a:extLst>
              <a:ext uri="{FF2B5EF4-FFF2-40B4-BE49-F238E27FC236}">
                <a16:creationId xmlns:a16="http://schemas.microsoft.com/office/drawing/2014/main" id="{90C877C4-5088-7984-C99D-2CBA9BC3B5BC}"/>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F2F037EC-2BF3-E47F-8B16-783EC7851B50}"/>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9" name="Text Placeholder 8">
            <a:extLst>
              <a:ext uri="{FF2B5EF4-FFF2-40B4-BE49-F238E27FC236}">
                <a16:creationId xmlns:a16="http://schemas.microsoft.com/office/drawing/2014/main" id="{FD9C26A6-386A-0BC9-4222-15A6C6CA0302}"/>
              </a:ext>
            </a:extLst>
          </p:cNvPr>
          <p:cNvSpPr>
            <a:spLocks noGrp="1"/>
          </p:cNvSpPr>
          <p:nvPr>
            <p:ph type="body" sz="quarter" idx="13"/>
          </p:nvPr>
        </p:nvSpPr>
        <p:spPr/>
        <p:txBody>
          <a:bodyPr/>
          <a:lstStyle/>
          <a:p>
            <a:r>
              <a:rPr lang="en-IN" dirty="0"/>
              <a:t>Logistic Regression</a:t>
            </a:r>
          </a:p>
        </p:txBody>
      </p:sp>
      <p:sp>
        <p:nvSpPr>
          <p:cNvPr id="10" name="Content Placeholder 9">
            <a:extLst>
              <a:ext uri="{FF2B5EF4-FFF2-40B4-BE49-F238E27FC236}">
                <a16:creationId xmlns:a16="http://schemas.microsoft.com/office/drawing/2014/main" id="{7D85973A-8E97-4F0D-8A33-F1FBF771EF1C}"/>
              </a:ext>
            </a:extLst>
          </p:cNvPr>
          <p:cNvSpPr>
            <a:spLocks noGrp="1"/>
          </p:cNvSpPr>
          <p:nvPr>
            <p:ph sz="quarter" idx="14"/>
          </p:nvPr>
        </p:nvSpPr>
        <p:spPr/>
        <p:txBody>
          <a:bodyPr/>
          <a:lstStyle/>
          <a:p>
            <a:endParaRPr lang="en-IN"/>
          </a:p>
        </p:txBody>
      </p:sp>
      <p:pic>
        <p:nvPicPr>
          <p:cNvPr id="12" name="Picture 11">
            <a:extLst>
              <a:ext uri="{FF2B5EF4-FFF2-40B4-BE49-F238E27FC236}">
                <a16:creationId xmlns:a16="http://schemas.microsoft.com/office/drawing/2014/main" id="{15E91C10-A69B-9A0D-F87B-25D92AACDACD}"/>
              </a:ext>
            </a:extLst>
          </p:cNvPr>
          <p:cNvPicPr>
            <a:picLocks noChangeAspect="1"/>
          </p:cNvPicPr>
          <p:nvPr/>
        </p:nvPicPr>
        <p:blipFill>
          <a:blip r:embed="rId2"/>
          <a:stretch>
            <a:fillRect/>
          </a:stretch>
        </p:blipFill>
        <p:spPr>
          <a:xfrm>
            <a:off x="1545336" y="2743200"/>
            <a:ext cx="2953513" cy="3156691"/>
          </a:xfrm>
          <a:prstGeom prst="rect">
            <a:avLst/>
          </a:prstGeom>
        </p:spPr>
      </p:pic>
      <p:pic>
        <p:nvPicPr>
          <p:cNvPr id="14" name="Picture 13">
            <a:extLst>
              <a:ext uri="{FF2B5EF4-FFF2-40B4-BE49-F238E27FC236}">
                <a16:creationId xmlns:a16="http://schemas.microsoft.com/office/drawing/2014/main" id="{448D862C-41F9-638C-42DD-F3F105F1071B}"/>
              </a:ext>
            </a:extLst>
          </p:cNvPr>
          <p:cNvPicPr>
            <a:picLocks noChangeAspect="1"/>
          </p:cNvPicPr>
          <p:nvPr/>
        </p:nvPicPr>
        <p:blipFill>
          <a:blip r:embed="rId3"/>
          <a:stretch>
            <a:fillRect/>
          </a:stretch>
        </p:blipFill>
        <p:spPr>
          <a:xfrm>
            <a:off x="4753927" y="2705100"/>
            <a:ext cx="2922679" cy="3194791"/>
          </a:xfrm>
          <a:prstGeom prst="rect">
            <a:avLst/>
          </a:prstGeom>
          <a:ln>
            <a:noFill/>
          </a:ln>
        </p:spPr>
      </p:pic>
      <p:pic>
        <p:nvPicPr>
          <p:cNvPr id="16" name="Picture 15">
            <a:extLst>
              <a:ext uri="{FF2B5EF4-FFF2-40B4-BE49-F238E27FC236}">
                <a16:creationId xmlns:a16="http://schemas.microsoft.com/office/drawing/2014/main" id="{626D0FB9-9A0E-A3CF-D7F9-59D0F1DD202E}"/>
              </a:ext>
            </a:extLst>
          </p:cNvPr>
          <p:cNvPicPr>
            <a:picLocks noChangeAspect="1"/>
          </p:cNvPicPr>
          <p:nvPr/>
        </p:nvPicPr>
        <p:blipFill>
          <a:blip r:embed="rId4"/>
          <a:stretch>
            <a:fillRect/>
          </a:stretch>
        </p:blipFill>
        <p:spPr>
          <a:xfrm>
            <a:off x="7931684" y="2743201"/>
            <a:ext cx="3003608" cy="3194792"/>
          </a:xfrm>
          <a:prstGeom prst="rect">
            <a:avLst/>
          </a:prstGeom>
        </p:spPr>
      </p:pic>
      <p:sp>
        <p:nvSpPr>
          <p:cNvPr id="8" name="TextBox 7">
            <a:extLst>
              <a:ext uri="{FF2B5EF4-FFF2-40B4-BE49-F238E27FC236}">
                <a16:creationId xmlns:a16="http://schemas.microsoft.com/office/drawing/2014/main" id="{71FABC21-63C0-8DBF-2AFF-28E00B824B05}"/>
              </a:ext>
            </a:extLst>
          </p:cNvPr>
          <p:cNvSpPr txBox="1"/>
          <p:nvPr/>
        </p:nvSpPr>
        <p:spPr>
          <a:xfrm>
            <a:off x="10179699" y="6399903"/>
            <a:ext cx="3769567" cy="369332"/>
          </a:xfrm>
          <a:prstGeom prst="rect">
            <a:avLst/>
          </a:prstGeom>
          <a:noFill/>
        </p:spPr>
        <p:txBody>
          <a:bodyPr wrap="square" rtlCol="0">
            <a:spAutoFit/>
          </a:bodyPr>
          <a:lstStyle/>
          <a:p>
            <a:r>
              <a:rPr lang="en-US" dirty="0">
                <a:solidFill>
                  <a:schemeClr val="bg1"/>
                </a:solidFill>
              </a:rPr>
              <a:t>Click </a:t>
            </a:r>
            <a:r>
              <a:rPr lang="en-US" dirty="0">
                <a:solidFill>
                  <a:schemeClr val="bg1"/>
                </a:solidFill>
                <a:hlinkClick r:id="rId5"/>
              </a:rPr>
              <a:t>here</a:t>
            </a:r>
            <a:r>
              <a:rPr lang="en-US" dirty="0">
                <a:solidFill>
                  <a:schemeClr val="bg1"/>
                </a:solidFill>
              </a:rPr>
              <a:t> to try </a:t>
            </a:r>
          </a:p>
        </p:txBody>
      </p:sp>
    </p:spTree>
    <p:extLst>
      <p:ext uri="{BB962C8B-B14F-4D97-AF65-F5344CB8AC3E}">
        <p14:creationId xmlns:p14="http://schemas.microsoft.com/office/powerpoint/2010/main" val="53710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95D6-8226-EA61-7B2F-571FB71CBB5D}"/>
              </a:ext>
            </a:extLst>
          </p:cNvPr>
          <p:cNvSpPr>
            <a:spLocks noGrp="1"/>
          </p:cNvSpPr>
          <p:nvPr>
            <p:ph type="title"/>
          </p:nvPr>
        </p:nvSpPr>
        <p:spPr/>
        <p:txBody>
          <a:bodyPr/>
          <a:lstStyle/>
          <a:p>
            <a:r>
              <a:rPr lang="en-IN" dirty="0"/>
              <a:t>MODEL PERFORMANCE</a:t>
            </a:r>
          </a:p>
        </p:txBody>
      </p:sp>
      <p:sp>
        <p:nvSpPr>
          <p:cNvPr id="3" name="Text Placeholder 2">
            <a:extLst>
              <a:ext uri="{FF2B5EF4-FFF2-40B4-BE49-F238E27FC236}">
                <a16:creationId xmlns:a16="http://schemas.microsoft.com/office/drawing/2014/main" id="{799F2C0D-0212-48F1-1F29-9BA0C514FC38}"/>
              </a:ext>
            </a:extLst>
          </p:cNvPr>
          <p:cNvSpPr>
            <a:spLocks noGrp="1"/>
          </p:cNvSpPr>
          <p:nvPr>
            <p:ph type="body" idx="1"/>
          </p:nvPr>
        </p:nvSpPr>
        <p:spPr/>
        <p:txBody>
          <a:bodyPr/>
          <a:lstStyle/>
          <a:p>
            <a:r>
              <a:rPr lang="en-IN" dirty="0"/>
              <a:t>Gradient boosting</a:t>
            </a:r>
          </a:p>
        </p:txBody>
      </p:sp>
      <p:sp>
        <p:nvSpPr>
          <p:cNvPr id="4" name="Content Placeholder 3">
            <a:extLst>
              <a:ext uri="{FF2B5EF4-FFF2-40B4-BE49-F238E27FC236}">
                <a16:creationId xmlns:a16="http://schemas.microsoft.com/office/drawing/2014/main" id="{875C6AC9-97AA-6AE0-7ED2-7B576AB35DC0}"/>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59E8587E-0ADF-1CA3-1AD5-E33339232624}"/>
              </a:ext>
            </a:extLst>
          </p:cNvPr>
          <p:cNvSpPr>
            <a:spLocks noGrp="1"/>
          </p:cNvSpPr>
          <p:nvPr>
            <p:ph type="body" sz="quarter" idx="3"/>
          </p:nvPr>
        </p:nvSpPr>
        <p:spPr/>
        <p:txBody>
          <a:bodyPr/>
          <a:lstStyle/>
          <a:p>
            <a:r>
              <a:rPr lang="en-IN" dirty="0"/>
              <a:t>Random Forest</a:t>
            </a:r>
          </a:p>
        </p:txBody>
      </p:sp>
      <p:sp>
        <p:nvSpPr>
          <p:cNvPr id="6" name="Content Placeholder 5">
            <a:extLst>
              <a:ext uri="{FF2B5EF4-FFF2-40B4-BE49-F238E27FC236}">
                <a16:creationId xmlns:a16="http://schemas.microsoft.com/office/drawing/2014/main" id="{90C877C4-5088-7984-C99D-2CBA9BC3B5BC}"/>
              </a:ext>
            </a:extLst>
          </p:cNvPr>
          <p:cNvSpPr>
            <a:spLocks noGrp="1"/>
          </p:cNvSpPr>
          <p:nvPr>
            <p:ph sz="quarter" idx="4"/>
          </p:nvPr>
        </p:nvSpPr>
        <p:spPr/>
        <p:txBody>
          <a:bodyPr/>
          <a:lstStyle/>
          <a:p>
            <a:endParaRPr lang="en-IN"/>
          </a:p>
        </p:txBody>
      </p:sp>
      <p:sp>
        <p:nvSpPr>
          <p:cNvPr id="7" name="Slide Number Placeholder 6">
            <a:extLst>
              <a:ext uri="{FF2B5EF4-FFF2-40B4-BE49-F238E27FC236}">
                <a16:creationId xmlns:a16="http://schemas.microsoft.com/office/drawing/2014/main" id="{F2F037EC-2BF3-E47F-8B16-783EC7851B50}"/>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9" name="Text Placeholder 8">
            <a:extLst>
              <a:ext uri="{FF2B5EF4-FFF2-40B4-BE49-F238E27FC236}">
                <a16:creationId xmlns:a16="http://schemas.microsoft.com/office/drawing/2014/main" id="{FD9C26A6-386A-0BC9-4222-15A6C6CA0302}"/>
              </a:ext>
            </a:extLst>
          </p:cNvPr>
          <p:cNvSpPr>
            <a:spLocks noGrp="1"/>
          </p:cNvSpPr>
          <p:nvPr>
            <p:ph type="body" sz="quarter" idx="13"/>
          </p:nvPr>
        </p:nvSpPr>
        <p:spPr/>
        <p:txBody>
          <a:bodyPr/>
          <a:lstStyle/>
          <a:p>
            <a:r>
              <a:rPr lang="en-IN" dirty="0"/>
              <a:t>Logistic Regression</a:t>
            </a:r>
          </a:p>
        </p:txBody>
      </p:sp>
      <p:sp>
        <p:nvSpPr>
          <p:cNvPr id="10" name="Content Placeholder 9">
            <a:extLst>
              <a:ext uri="{FF2B5EF4-FFF2-40B4-BE49-F238E27FC236}">
                <a16:creationId xmlns:a16="http://schemas.microsoft.com/office/drawing/2014/main" id="{7D85973A-8E97-4F0D-8A33-F1FBF771EF1C}"/>
              </a:ext>
            </a:extLst>
          </p:cNvPr>
          <p:cNvSpPr>
            <a:spLocks noGrp="1"/>
          </p:cNvSpPr>
          <p:nvPr>
            <p:ph sz="quarter" idx="14"/>
          </p:nvPr>
        </p:nvSpPr>
        <p:spPr/>
        <p:txBody>
          <a:bodyPr/>
          <a:lstStyle/>
          <a:p>
            <a:endParaRPr lang="en-IN"/>
          </a:p>
        </p:txBody>
      </p:sp>
      <p:pic>
        <p:nvPicPr>
          <p:cNvPr id="12" name="Picture 11">
            <a:extLst>
              <a:ext uri="{FF2B5EF4-FFF2-40B4-BE49-F238E27FC236}">
                <a16:creationId xmlns:a16="http://schemas.microsoft.com/office/drawing/2014/main" id="{15E91C10-A69B-9A0D-F87B-25D92AACDACD}"/>
              </a:ext>
            </a:extLst>
          </p:cNvPr>
          <p:cNvPicPr>
            <a:picLocks noChangeAspect="1"/>
          </p:cNvPicPr>
          <p:nvPr/>
        </p:nvPicPr>
        <p:blipFill>
          <a:blip r:embed="rId2"/>
          <a:stretch>
            <a:fillRect/>
          </a:stretch>
        </p:blipFill>
        <p:spPr>
          <a:xfrm>
            <a:off x="1545336" y="2743200"/>
            <a:ext cx="2953513" cy="3156691"/>
          </a:xfrm>
          <a:prstGeom prst="rect">
            <a:avLst/>
          </a:prstGeom>
        </p:spPr>
      </p:pic>
      <p:pic>
        <p:nvPicPr>
          <p:cNvPr id="14" name="Picture 13">
            <a:extLst>
              <a:ext uri="{FF2B5EF4-FFF2-40B4-BE49-F238E27FC236}">
                <a16:creationId xmlns:a16="http://schemas.microsoft.com/office/drawing/2014/main" id="{448D862C-41F9-638C-42DD-F3F105F1071B}"/>
              </a:ext>
            </a:extLst>
          </p:cNvPr>
          <p:cNvPicPr>
            <a:picLocks noChangeAspect="1"/>
          </p:cNvPicPr>
          <p:nvPr/>
        </p:nvPicPr>
        <p:blipFill>
          <a:blip r:embed="rId3"/>
          <a:stretch>
            <a:fillRect/>
          </a:stretch>
        </p:blipFill>
        <p:spPr>
          <a:xfrm>
            <a:off x="4753927" y="2705100"/>
            <a:ext cx="2922679" cy="3194791"/>
          </a:xfrm>
          <a:prstGeom prst="rect">
            <a:avLst/>
          </a:prstGeom>
          <a:ln>
            <a:solidFill>
              <a:srgbClr val="F6A6F4"/>
            </a:solidFill>
          </a:ln>
        </p:spPr>
      </p:pic>
      <p:pic>
        <p:nvPicPr>
          <p:cNvPr id="16" name="Picture 15">
            <a:extLst>
              <a:ext uri="{FF2B5EF4-FFF2-40B4-BE49-F238E27FC236}">
                <a16:creationId xmlns:a16="http://schemas.microsoft.com/office/drawing/2014/main" id="{626D0FB9-9A0E-A3CF-D7F9-59D0F1DD202E}"/>
              </a:ext>
            </a:extLst>
          </p:cNvPr>
          <p:cNvPicPr>
            <a:picLocks noChangeAspect="1"/>
          </p:cNvPicPr>
          <p:nvPr/>
        </p:nvPicPr>
        <p:blipFill>
          <a:blip r:embed="rId4"/>
          <a:stretch>
            <a:fillRect/>
          </a:stretch>
        </p:blipFill>
        <p:spPr>
          <a:xfrm>
            <a:off x="7931684" y="2743201"/>
            <a:ext cx="3003608" cy="3194792"/>
          </a:xfrm>
          <a:prstGeom prst="rect">
            <a:avLst/>
          </a:prstGeom>
        </p:spPr>
      </p:pic>
      <p:sp>
        <p:nvSpPr>
          <p:cNvPr id="8" name="TextBox 7">
            <a:extLst>
              <a:ext uri="{FF2B5EF4-FFF2-40B4-BE49-F238E27FC236}">
                <a16:creationId xmlns:a16="http://schemas.microsoft.com/office/drawing/2014/main" id="{71FABC21-63C0-8DBF-2AFF-28E00B824B05}"/>
              </a:ext>
            </a:extLst>
          </p:cNvPr>
          <p:cNvSpPr txBox="1"/>
          <p:nvPr/>
        </p:nvSpPr>
        <p:spPr>
          <a:xfrm>
            <a:off x="10179699" y="6399903"/>
            <a:ext cx="3769567" cy="369332"/>
          </a:xfrm>
          <a:prstGeom prst="rect">
            <a:avLst/>
          </a:prstGeom>
          <a:noFill/>
        </p:spPr>
        <p:txBody>
          <a:bodyPr wrap="square" rtlCol="0">
            <a:spAutoFit/>
          </a:bodyPr>
          <a:lstStyle/>
          <a:p>
            <a:r>
              <a:rPr lang="en-US" dirty="0">
                <a:solidFill>
                  <a:schemeClr val="bg1"/>
                </a:solidFill>
              </a:rPr>
              <a:t>Click </a:t>
            </a:r>
            <a:r>
              <a:rPr lang="en-US" dirty="0">
                <a:solidFill>
                  <a:schemeClr val="bg1"/>
                </a:solidFill>
                <a:hlinkClick r:id="rId5"/>
              </a:rPr>
              <a:t>here</a:t>
            </a:r>
            <a:r>
              <a:rPr lang="en-US" dirty="0">
                <a:solidFill>
                  <a:schemeClr val="bg1"/>
                </a:solidFill>
              </a:rPr>
              <a:t> to try </a:t>
            </a:r>
          </a:p>
        </p:txBody>
      </p:sp>
    </p:spTree>
    <p:extLst>
      <p:ext uri="{BB962C8B-B14F-4D97-AF65-F5344CB8AC3E}">
        <p14:creationId xmlns:p14="http://schemas.microsoft.com/office/powerpoint/2010/main" val="325583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Project Workflow</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Data Preprocessing and Exploration</a:t>
            </a:r>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Data Visualization and Correlation Analysis</a:t>
            </a:r>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Feature Engineering and Encoding</a:t>
            </a:r>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Data Balancing and Model Building</a:t>
            </a:r>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Model Evaluation and Conclusion</a:t>
            </a:r>
          </a:p>
          <a:p>
            <a:pPr lvl="0"/>
            <a:endParaRPr lang="en-US" dirty="0"/>
          </a:p>
          <a:p>
            <a:pPr lvl="0"/>
            <a:endParaRPr lang="en-US" dirty="0"/>
          </a:p>
          <a:p>
            <a:pPr lvl="0"/>
            <a:endParaRPr lang="en-US" dirty="0"/>
          </a:p>
          <a:p>
            <a:pPr lvl="0"/>
            <a:endParaRPr lang="en-US" dirty="0"/>
          </a:p>
        </p:txBody>
      </p:sp>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2"/>
          <a:srcRect/>
          <a:stretch/>
        </p:blipFill>
        <p:spPr>
          <a:xfrm>
            <a:off x="3784699" y="2970001"/>
            <a:ext cx="704006" cy="704006"/>
          </a:xfrm>
        </p:spPr>
      </p:pic>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pic>
        <p:nvPicPr>
          <p:cNvPr id="3091" name="Picture 19">
            <a:extLst>
              <a:ext uri="{FF2B5EF4-FFF2-40B4-BE49-F238E27FC236}">
                <a16:creationId xmlns:a16="http://schemas.microsoft.com/office/drawing/2014/main" id="{050600E6-CCF3-6DE3-0DFE-09E48C284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619" y="2858784"/>
            <a:ext cx="1205674" cy="94824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a:extLst>
              <a:ext uri="{FF2B5EF4-FFF2-40B4-BE49-F238E27FC236}">
                <a16:creationId xmlns:a16="http://schemas.microsoft.com/office/drawing/2014/main" id="{0D6DDD1B-F657-72F2-C86E-D677B84A73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686" t="11341" r="20478" b="38411"/>
          <a:stretch/>
        </p:blipFill>
        <p:spPr bwMode="auto">
          <a:xfrm>
            <a:off x="8028478" y="2986865"/>
            <a:ext cx="842345" cy="77623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Checklist with solid fill">
            <a:extLst>
              <a:ext uri="{FF2B5EF4-FFF2-40B4-BE49-F238E27FC236}">
                <a16:creationId xmlns:a16="http://schemas.microsoft.com/office/drawing/2014/main" id="{13B6C163-B20D-3C13-8E4A-1D1E267DD9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9812" y="2939805"/>
            <a:ext cx="776234" cy="776234"/>
          </a:xfrm>
          <a:prstGeom prst="rect">
            <a:avLst/>
          </a:prstGeom>
        </p:spPr>
      </p:pic>
      <p:pic>
        <p:nvPicPr>
          <p:cNvPr id="23" name="Graphic 22" descr="Gears with solid fill">
            <a:extLst>
              <a:ext uri="{FF2B5EF4-FFF2-40B4-BE49-F238E27FC236}">
                <a16:creationId xmlns:a16="http://schemas.microsoft.com/office/drawing/2014/main" id="{9A76DAB8-587A-F167-0BF5-6AEAC915DF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843655">
            <a:off x="1478123" y="2875706"/>
            <a:ext cx="914400" cy="914400"/>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95D6-8226-EA61-7B2F-571FB71CBB5D}"/>
              </a:ext>
            </a:extLst>
          </p:cNvPr>
          <p:cNvSpPr>
            <a:spLocks noGrp="1"/>
          </p:cNvSpPr>
          <p:nvPr>
            <p:ph type="title"/>
          </p:nvPr>
        </p:nvSpPr>
        <p:spPr>
          <a:xfrm>
            <a:off x="297561" y="-83531"/>
            <a:ext cx="8878824" cy="1069848"/>
          </a:xfrm>
        </p:spPr>
        <p:txBody>
          <a:bodyPr/>
          <a:lstStyle/>
          <a:p>
            <a:r>
              <a:rPr lang="en-IN" dirty="0"/>
              <a:t>MODEL PERFORMANCE</a:t>
            </a:r>
          </a:p>
        </p:txBody>
      </p:sp>
      <p:sp>
        <p:nvSpPr>
          <p:cNvPr id="7" name="Slide Number Placeholder 6">
            <a:extLst>
              <a:ext uri="{FF2B5EF4-FFF2-40B4-BE49-F238E27FC236}">
                <a16:creationId xmlns:a16="http://schemas.microsoft.com/office/drawing/2014/main" id="{F2F037EC-2BF3-E47F-8B16-783EC7851B50}"/>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8" name="TextBox 7">
            <a:extLst>
              <a:ext uri="{FF2B5EF4-FFF2-40B4-BE49-F238E27FC236}">
                <a16:creationId xmlns:a16="http://schemas.microsoft.com/office/drawing/2014/main" id="{71FABC21-63C0-8DBF-2AFF-28E00B824B05}"/>
              </a:ext>
            </a:extLst>
          </p:cNvPr>
          <p:cNvSpPr txBox="1"/>
          <p:nvPr/>
        </p:nvSpPr>
        <p:spPr>
          <a:xfrm>
            <a:off x="10179699" y="6399903"/>
            <a:ext cx="3769567" cy="369332"/>
          </a:xfrm>
          <a:prstGeom prst="rect">
            <a:avLst/>
          </a:prstGeom>
          <a:noFill/>
        </p:spPr>
        <p:txBody>
          <a:bodyPr wrap="square" rtlCol="0">
            <a:spAutoFit/>
          </a:bodyPr>
          <a:lstStyle/>
          <a:p>
            <a:r>
              <a:rPr lang="en-US" dirty="0">
                <a:solidFill>
                  <a:schemeClr val="bg1"/>
                </a:solidFill>
              </a:rPr>
              <a:t>Click </a:t>
            </a:r>
            <a:r>
              <a:rPr lang="en-US" dirty="0">
                <a:solidFill>
                  <a:schemeClr val="bg1"/>
                </a:solidFill>
                <a:hlinkClick r:id="rId2"/>
              </a:rPr>
              <a:t>here</a:t>
            </a:r>
            <a:r>
              <a:rPr lang="en-US" dirty="0">
                <a:solidFill>
                  <a:schemeClr val="bg1"/>
                </a:solidFill>
              </a:rPr>
              <a:t> to try </a:t>
            </a:r>
          </a:p>
        </p:txBody>
      </p:sp>
      <p:pic>
        <p:nvPicPr>
          <p:cNvPr id="13" name="Picture 12">
            <a:extLst>
              <a:ext uri="{FF2B5EF4-FFF2-40B4-BE49-F238E27FC236}">
                <a16:creationId xmlns:a16="http://schemas.microsoft.com/office/drawing/2014/main" id="{9A859C8C-5A32-E02D-C048-E1DEE2A19FC4}"/>
              </a:ext>
            </a:extLst>
          </p:cNvPr>
          <p:cNvPicPr>
            <a:picLocks noChangeAspect="1"/>
          </p:cNvPicPr>
          <p:nvPr/>
        </p:nvPicPr>
        <p:blipFill>
          <a:blip r:embed="rId3"/>
          <a:stretch>
            <a:fillRect/>
          </a:stretch>
        </p:blipFill>
        <p:spPr>
          <a:xfrm>
            <a:off x="677727" y="1588905"/>
            <a:ext cx="5227773" cy="3901778"/>
          </a:xfrm>
          <a:prstGeom prst="rect">
            <a:avLst/>
          </a:prstGeom>
        </p:spPr>
      </p:pic>
      <p:pic>
        <p:nvPicPr>
          <p:cNvPr id="27" name="Picture 26">
            <a:extLst>
              <a:ext uri="{FF2B5EF4-FFF2-40B4-BE49-F238E27FC236}">
                <a16:creationId xmlns:a16="http://schemas.microsoft.com/office/drawing/2014/main" id="{A3087487-A43A-E988-9C98-4D8AB0658E2E}"/>
              </a:ext>
            </a:extLst>
          </p:cNvPr>
          <p:cNvPicPr>
            <a:picLocks noChangeAspect="1"/>
          </p:cNvPicPr>
          <p:nvPr/>
        </p:nvPicPr>
        <p:blipFill>
          <a:blip r:embed="rId4"/>
          <a:stretch>
            <a:fillRect/>
          </a:stretch>
        </p:blipFill>
        <p:spPr>
          <a:xfrm>
            <a:off x="6233677" y="1588905"/>
            <a:ext cx="5761219" cy="3452159"/>
          </a:xfrm>
          <a:prstGeom prst="rect">
            <a:avLst/>
          </a:prstGeom>
        </p:spPr>
      </p:pic>
    </p:spTree>
    <p:extLst>
      <p:ext uri="{BB962C8B-B14F-4D97-AF65-F5344CB8AC3E}">
        <p14:creationId xmlns:p14="http://schemas.microsoft.com/office/powerpoint/2010/main" val="324781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b="0" i="0" dirty="0">
                <a:solidFill>
                  <a:srgbClr val="D1D5DB"/>
                </a:solidFill>
                <a:effectLst/>
                <a:latin typeface="Söhne"/>
              </a:rPr>
              <a:t>stroke prediction through simple data analysis. We examine age, glucose levels, and BMI to anticipate strokes accurately. Witness data cleaning, visualization, and model creation, demystifying how healthcare insights are uncovered from everyday data.</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B88D-D473-9B96-9375-BD3AB933E2E1}"/>
              </a:ext>
            </a:extLst>
          </p:cNvPr>
          <p:cNvSpPr>
            <a:spLocks noGrp="1"/>
          </p:cNvSpPr>
          <p:nvPr>
            <p:ph type="ctrTitle"/>
          </p:nvPr>
        </p:nvSpPr>
        <p:spPr/>
        <p:txBody>
          <a:bodyPr/>
          <a:lstStyle/>
          <a:p>
            <a:r>
              <a:rPr lang="en-US" dirty="0"/>
              <a:t>Links</a:t>
            </a:r>
          </a:p>
        </p:txBody>
      </p:sp>
      <p:sp>
        <p:nvSpPr>
          <p:cNvPr id="3" name="Subtitle 2">
            <a:extLst>
              <a:ext uri="{FF2B5EF4-FFF2-40B4-BE49-F238E27FC236}">
                <a16:creationId xmlns:a16="http://schemas.microsoft.com/office/drawing/2014/main" id="{0671D2B7-EF32-B47E-12DE-4E159D45C86E}"/>
              </a:ext>
            </a:extLst>
          </p:cNvPr>
          <p:cNvSpPr>
            <a:spLocks noGrp="1"/>
          </p:cNvSpPr>
          <p:nvPr>
            <p:ph type="subTitle" idx="1"/>
          </p:nvPr>
        </p:nvSpPr>
        <p:spPr/>
        <p:txBody>
          <a:bodyPr/>
          <a:lstStyle/>
          <a:p>
            <a:pPr algn="l"/>
            <a:r>
              <a:rPr lang="en-US" dirty="0"/>
              <a:t>Kaggle dataset – </a:t>
            </a:r>
            <a:r>
              <a:rPr lang="en-US" dirty="0">
                <a:hlinkClick r:id="rId2"/>
              </a:rPr>
              <a:t>here</a:t>
            </a:r>
            <a:endParaRPr lang="en-US" dirty="0"/>
          </a:p>
          <a:p>
            <a:pPr algn="l"/>
            <a:r>
              <a:rPr lang="en-US" dirty="0"/>
              <a:t>Streamlit app – </a:t>
            </a:r>
            <a:r>
              <a:rPr lang="en-US" dirty="0">
                <a:hlinkClick r:id="rId3"/>
              </a:rPr>
              <a:t>here</a:t>
            </a:r>
            <a:endParaRPr lang="en-US" dirty="0"/>
          </a:p>
          <a:p>
            <a:pPr algn="l"/>
            <a:r>
              <a:rPr lang="en-US" dirty="0"/>
              <a:t>GitHub repo - </a:t>
            </a:r>
            <a:r>
              <a:rPr lang="en-US" dirty="0">
                <a:hlinkClick r:id="rId4"/>
              </a:rPr>
              <a:t>here</a:t>
            </a:r>
            <a:endParaRPr lang="en-US" dirty="0"/>
          </a:p>
        </p:txBody>
      </p:sp>
    </p:spTree>
    <p:extLst>
      <p:ext uri="{BB962C8B-B14F-4D97-AF65-F5344CB8AC3E}">
        <p14:creationId xmlns:p14="http://schemas.microsoft.com/office/powerpoint/2010/main" val="144298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Swaraj Khan P</a:t>
            </a:r>
          </a:p>
          <a:p>
            <a:pPr algn="l"/>
            <a:r>
              <a:rPr lang="en-US" dirty="0">
                <a:latin typeface="Segoe UI Light" panose="020B0502040204020203" pitchFamily="34" charset="0"/>
                <a:cs typeface="Segoe UI Light" panose="020B0502040204020203" pitchFamily="34" charset="0"/>
              </a:rPr>
              <a:t>Swaraj.khan@disys.com</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49565"/>
            <a:ext cx="7735824" cy="1133856"/>
          </a:xfrm>
        </p:spPr>
        <p:txBody>
          <a:bodyPr/>
          <a:lstStyle/>
          <a:p>
            <a:r>
              <a:rPr lang="en-US" b="0" i="0" dirty="0">
                <a:solidFill>
                  <a:srgbClr val="D1D5DB"/>
                </a:solidFill>
                <a:effectLst/>
                <a:latin typeface="Söhne"/>
              </a:rPr>
              <a:t>we explore the process of predicting brain strokes using machine learning. We start by analyzing a healthcare dataset, handling missing values, and removing outliers. Through visualizations, we gain insights into factors affecting strokes. The dataset is preprocessed, encoded, and balanced using techniques like SMOTE. Multiple models, including Logistic Regression, Decision Trees, Random Forest, are trained and evaluated for their predictive accuracy. Finally, the best-performing model is saved for potential future use.</a:t>
            </a: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 Data Collection and Exploration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516467" y="3803904"/>
            <a:ext cx="11187851" cy="758952"/>
          </a:xfrm>
        </p:spPr>
        <p:txBody>
          <a:bodyPr/>
          <a:lstStyle/>
          <a:p>
            <a:r>
              <a:rPr lang="en-US" dirty="0"/>
              <a:t>loading and analyzing the healthcare dataset to understand its structure, identifying missing values, and visualizing key features to gain insights into potential factors influencing stroke predictions</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7A336-43DF-B3DC-33B1-43A8941EDAE9}"/>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E3F30E26-362E-C857-9485-3B8C2ADE60E3}"/>
              </a:ext>
            </a:extLst>
          </p:cNvPr>
          <p:cNvPicPr>
            <a:picLocks noChangeAspect="1"/>
          </p:cNvPicPr>
          <p:nvPr/>
        </p:nvPicPr>
        <p:blipFill>
          <a:blip r:embed="rId2"/>
          <a:stretch>
            <a:fillRect/>
          </a:stretch>
        </p:blipFill>
        <p:spPr>
          <a:xfrm>
            <a:off x="850391" y="862576"/>
            <a:ext cx="9900735" cy="2194660"/>
          </a:xfrm>
          <a:prstGeom prst="rect">
            <a:avLst/>
          </a:prstGeom>
        </p:spPr>
      </p:pic>
      <p:pic>
        <p:nvPicPr>
          <p:cNvPr id="9" name="Picture 8">
            <a:extLst>
              <a:ext uri="{FF2B5EF4-FFF2-40B4-BE49-F238E27FC236}">
                <a16:creationId xmlns:a16="http://schemas.microsoft.com/office/drawing/2014/main" id="{14961D4E-CA6C-B222-6295-CCFDA0F92299}"/>
              </a:ext>
            </a:extLst>
          </p:cNvPr>
          <p:cNvPicPr>
            <a:picLocks noChangeAspect="1"/>
          </p:cNvPicPr>
          <p:nvPr/>
        </p:nvPicPr>
        <p:blipFill>
          <a:blip r:embed="rId3"/>
          <a:stretch>
            <a:fillRect/>
          </a:stretch>
        </p:blipFill>
        <p:spPr>
          <a:xfrm>
            <a:off x="7547264" y="3133247"/>
            <a:ext cx="3193057" cy="3139712"/>
          </a:xfrm>
          <a:prstGeom prst="rect">
            <a:avLst/>
          </a:prstGeom>
        </p:spPr>
      </p:pic>
      <p:sp>
        <p:nvSpPr>
          <p:cNvPr id="14" name="TextBox 13">
            <a:extLst>
              <a:ext uri="{FF2B5EF4-FFF2-40B4-BE49-F238E27FC236}">
                <a16:creationId xmlns:a16="http://schemas.microsoft.com/office/drawing/2014/main" id="{3F469ACD-E6DD-C381-A418-90EC82934BA2}"/>
              </a:ext>
            </a:extLst>
          </p:cNvPr>
          <p:cNvSpPr txBox="1"/>
          <p:nvPr/>
        </p:nvSpPr>
        <p:spPr>
          <a:xfrm>
            <a:off x="899487" y="3429000"/>
            <a:ext cx="6474499"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1D5DB"/>
                </a:solidFill>
                <a:effectLst/>
                <a:latin typeface="Söhne"/>
              </a:rPr>
              <a:t>The code reads the CSV file named "health.csv" and creates a Data Frame named "df" to store the data. The </a:t>
            </a:r>
            <a:r>
              <a:rPr kumimoji="0" lang="en-US" altLang="en-US" sz="1800" b="0" i="0" u="none" strike="noStrike" cap="none" normalizeH="0" baseline="0" dirty="0">
                <a:ln>
                  <a:noFill/>
                </a:ln>
                <a:solidFill>
                  <a:srgbClr val="F6A6F4"/>
                </a:solidFill>
                <a:effectLst/>
                <a:latin typeface="Söhne"/>
              </a:rPr>
              <a:t>.head() </a:t>
            </a:r>
            <a:r>
              <a:rPr kumimoji="0" lang="en-US" altLang="en-US" sz="1800" b="0" i="0" u="none" strike="noStrike" cap="none" normalizeH="0" baseline="0" dirty="0">
                <a:ln>
                  <a:noFill/>
                </a:ln>
                <a:solidFill>
                  <a:srgbClr val="D1D5DB"/>
                </a:solidFill>
                <a:effectLst/>
                <a:latin typeface="Söhne"/>
              </a:rPr>
              <a:t>function then displays the first few rows of the Data Frame for initial data exploration.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D1D5DB"/>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D1D5DB"/>
                </a:solidFill>
                <a:latin typeface="Söhne"/>
              </a:rPr>
              <a:t>The </a:t>
            </a:r>
            <a:r>
              <a:rPr lang="en-US" altLang="en-US" sz="1800" dirty="0">
                <a:solidFill>
                  <a:srgbClr val="F6A6F4"/>
                </a:solidFill>
                <a:latin typeface="Söhne"/>
              </a:rPr>
              <a:t>df.info() </a:t>
            </a:r>
            <a:r>
              <a:rPr lang="en-US" altLang="en-US" sz="1800" dirty="0">
                <a:solidFill>
                  <a:srgbClr val="D1D5DB"/>
                </a:solidFill>
                <a:latin typeface="Söhne"/>
              </a:rPr>
              <a:t>function provides a concise summary of the Data Frame "df," including the column names, the count of non-null values in each column, and the data types of the columns.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CD3CB04A-E864-5FF6-0C8F-0408DDC6BA42}"/>
              </a:ext>
            </a:extLst>
          </p:cNvPr>
          <p:cNvSpPr txBox="1"/>
          <p:nvPr/>
        </p:nvSpPr>
        <p:spPr>
          <a:xfrm>
            <a:off x="10931859" y="6418564"/>
            <a:ext cx="1604865" cy="369332"/>
          </a:xfrm>
          <a:prstGeom prst="rect">
            <a:avLst/>
          </a:prstGeom>
          <a:noFill/>
        </p:spPr>
        <p:txBody>
          <a:bodyPr wrap="square" rtlCol="0">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dataset</a:t>
            </a:r>
            <a:endParaRPr lang="en-US" dirty="0">
              <a:solidFill>
                <a:schemeClr val="bg1"/>
              </a:solidFill>
            </a:endParaRPr>
          </a:p>
        </p:txBody>
      </p:sp>
    </p:spTree>
    <p:extLst>
      <p:ext uri="{BB962C8B-B14F-4D97-AF65-F5344CB8AC3E}">
        <p14:creationId xmlns:p14="http://schemas.microsoft.com/office/powerpoint/2010/main" val="253542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7A336-43DF-B3DC-33B1-43A8941EDAE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4" name="TextBox 13">
            <a:extLst>
              <a:ext uri="{FF2B5EF4-FFF2-40B4-BE49-F238E27FC236}">
                <a16:creationId xmlns:a16="http://schemas.microsoft.com/office/drawing/2014/main" id="{3F469ACD-E6DD-C381-A418-90EC82934BA2}"/>
              </a:ext>
            </a:extLst>
          </p:cNvPr>
          <p:cNvSpPr txBox="1"/>
          <p:nvPr/>
        </p:nvSpPr>
        <p:spPr>
          <a:xfrm>
            <a:off x="5289550" y="840910"/>
            <a:ext cx="4995967"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rPr>
              <a:t>The goal is to predict if a person will face a stroke or not, but the data provided is a biased dataset where all the data is leaning towards “no stroke”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rPr>
              <a:t>For this we will need to balance the dataset.</a:t>
            </a:r>
          </a:p>
        </p:txBody>
      </p:sp>
      <p:pic>
        <p:nvPicPr>
          <p:cNvPr id="4" name="Picture 3">
            <a:extLst>
              <a:ext uri="{FF2B5EF4-FFF2-40B4-BE49-F238E27FC236}">
                <a16:creationId xmlns:a16="http://schemas.microsoft.com/office/drawing/2014/main" id="{715DF2DC-5677-BA06-2C3D-3004CDDD3703}"/>
              </a:ext>
            </a:extLst>
          </p:cNvPr>
          <p:cNvPicPr>
            <a:picLocks noChangeAspect="1"/>
          </p:cNvPicPr>
          <p:nvPr/>
        </p:nvPicPr>
        <p:blipFill>
          <a:blip r:embed="rId2"/>
          <a:stretch>
            <a:fillRect/>
          </a:stretch>
        </p:blipFill>
        <p:spPr>
          <a:xfrm>
            <a:off x="850392" y="840910"/>
            <a:ext cx="4061812" cy="4389500"/>
          </a:xfrm>
          <a:prstGeom prst="rect">
            <a:avLst/>
          </a:prstGeom>
        </p:spPr>
      </p:pic>
    </p:spTree>
    <p:extLst>
      <p:ext uri="{BB962C8B-B14F-4D97-AF65-F5344CB8AC3E}">
        <p14:creationId xmlns:p14="http://schemas.microsoft.com/office/powerpoint/2010/main" val="146628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 Data Visualization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516467" y="3803904"/>
            <a:ext cx="11187851" cy="758952"/>
          </a:xfrm>
        </p:spPr>
        <p:txBody>
          <a:bodyPr/>
          <a:lstStyle/>
          <a:p>
            <a:r>
              <a:rPr lang="en-US" dirty="0"/>
              <a:t>Let’s represent the data in a pictorial format for better understanding</a:t>
            </a:r>
          </a:p>
        </p:txBody>
      </p:sp>
    </p:spTree>
    <p:extLst>
      <p:ext uri="{BB962C8B-B14F-4D97-AF65-F5344CB8AC3E}">
        <p14:creationId xmlns:p14="http://schemas.microsoft.com/office/powerpoint/2010/main" val="267661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7A336-43DF-B3DC-33B1-43A8941EDAE9}"/>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9" name="Picture 8">
            <a:extLst>
              <a:ext uri="{FF2B5EF4-FFF2-40B4-BE49-F238E27FC236}">
                <a16:creationId xmlns:a16="http://schemas.microsoft.com/office/drawing/2014/main" id="{26EBA79E-12AA-3D2F-DDDE-E74BAF1F3F76}"/>
              </a:ext>
            </a:extLst>
          </p:cNvPr>
          <p:cNvPicPr>
            <a:picLocks noChangeAspect="1"/>
          </p:cNvPicPr>
          <p:nvPr/>
        </p:nvPicPr>
        <p:blipFill rotWithShape="1">
          <a:blip r:embed="rId2"/>
          <a:srcRect l="33205" r="188" b="5400"/>
          <a:stretch/>
        </p:blipFill>
        <p:spPr>
          <a:xfrm>
            <a:off x="4086225" y="841323"/>
            <a:ext cx="6750050" cy="2714677"/>
          </a:xfrm>
          <a:prstGeom prst="rect">
            <a:avLst/>
          </a:prstGeom>
        </p:spPr>
      </p:pic>
      <p:pic>
        <p:nvPicPr>
          <p:cNvPr id="11" name="Picture 10">
            <a:extLst>
              <a:ext uri="{FF2B5EF4-FFF2-40B4-BE49-F238E27FC236}">
                <a16:creationId xmlns:a16="http://schemas.microsoft.com/office/drawing/2014/main" id="{F4793D9F-CBAF-40DF-685B-A27F0764AD1C}"/>
              </a:ext>
            </a:extLst>
          </p:cNvPr>
          <p:cNvPicPr>
            <a:picLocks noChangeAspect="1"/>
          </p:cNvPicPr>
          <p:nvPr/>
        </p:nvPicPr>
        <p:blipFill>
          <a:blip r:embed="rId3"/>
          <a:stretch>
            <a:fillRect/>
          </a:stretch>
        </p:blipFill>
        <p:spPr>
          <a:xfrm>
            <a:off x="758824" y="3580014"/>
            <a:ext cx="10084436" cy="2767564"/>
          </a:xfrm>
          <a:prstGeom prst="rect">
            <a:avLst/>
          </a:prstGeom>
        </p:spPr>
      </p:pic>
      <p:sp>
        <p:nvSpPr>
          <p:cNvPr id="12" name="Title 68">
            <a:extLst>
              <a:ext uri="{FF2B5EF4-FFF2-40B4-BE49-F238E27FC236}">
                <a16:creationId xmlns:a16="http://schemas.microsoft.com/office/drawing/2014/main" id="{A8E3484F-B455-CA54-6079-A7CB2EE293B9}"/>
              </a:ext>
            </a:extLst>
          </p:cNvPr>
          <p:cNvSpPr>
            <a:spLocks noGrp="1"/>
          </p:cNvSpPr>
          <p:nvPr>
            <p:ph type="title"/>
          </p:nvPr>
        </p:nvSpPr>
        <p:spPr>
          <a:xfrm>
            <a:off x="292100" y="-185674"/>
            <a:ext cx="10629900" cy="1069848"/>
          </a:xfrm>
        </p:spPr>
        <p:txBody>
          <a:bodyPr/>
          <a:lstStyle/>
          <a:p>
            <a:pPr algn="l"/>
            <a:r>
              <a:rPr lang="en-US" sz="4000" b="1" cap="none" spc="600" dirty="0">
                <a:ln w="28575">
                  <a:noFill/>
                  <a:prstDash val="solid"/>
                </a:ln>
                <a:solidFill>
                  <a:schemeClr val="bg1"/>
                </a:solidFill>
                <a:latin typeface="Tw Cen MT" panose="020B0602020104020603" pitchFamily="34" charset="77"/>
              </a:rPr>
              <a:t>FREQUENCY VS PARAMETERS</a:t>
            </a:r>
          </a:p>
        </p:txBody>
      </p:sp>
      <p:pic>
        <p:nvPicPr>
          <p:cNvPr id="15" name="Picture 14">
            <a:extLst>
              <a:ext uri="{FF2B5EF4-FFF2-40B4-BE49-F238E27FC236}">
                <a16:creationId xmlns:a16="http://schemas.microsoft.com/office/drawing/2014/main" id="{D2418C9D-D405-84FC-FBCB-3646440CEB83}"/>
              </a:ext>
            </a:extLst>
          </p:cNvPr>
          <p:cNvPicPr>
            <a:picLocks noChangeAspect="1"/>
          </p:cNvPicPr>
          <p:nvPr/>
        </p:nvPicPr>
        <p:blipFill>
          <a:blip r:embed="rId4"/>
          <a:stretch>
            <a:fillRect/>
          </a:stretch>
        </p:blipFill>
        <p:spPr>
          <a:xfrm>
            <a:off x="775189" y="838201"/>
            <a:ext cx="3330086" cy="2714624"/>
          </a:xfrm>
          <a:prstGeom prst="rect">
            <a:avLst/>
          </a:prstGeom>
        </p:spPr>
      </p:pic>
    </p:spTree>
    <p:extLst>
      <p:ext uri="{BB962C8B-B14F-4D97-AF65-F5344CB8AC3E}">
        <p14:creationId xmlns:p14="http://schemas.microsoft.com/office/powerpoint/2010/main" val="120675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4856421" y="2205101"/>
            <a:ext cx="2093976" cy="1856232"/>
          </a:xfrm>
        </p:spPr>
        <p:txBody>
          <a:bodyPr/>
          <a:lstStyle/>
          <a:p>
            <a:r>
              <a:rPr lang="en-US" b="0" i="0" dirty="0">
                <a:solidFill>
                  <a:srgbClr val="D1D5DB"/>
                </a:solidFill>
                <a:effectLst/>
                <a:latin typeface="Söhne"/>
              </a:rPr>
              <a:t>BMI is a measure of body composition and obesity. Higher BMI values may suggest an increased likelihood of cardiovascular issues.</a:t>
            </a:r>
            <a:endParaRPr lang="en-US" dirty="0"/>
          </a:p>
        </p:txBody>
      </p:sp>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292100" y="-185674"/>
            <a:ext cx="10629900" cy="1069848"/>
          </a:xfrm>
        </p:spPr>
        <p:txBody>
          <a:bodyPr/>
          <a:lstStyle/>
          <a:p>
            <a:pPr algn="l"/>
            <a:r>
              <a:rPr lang="en-US" sz="4000" b="1" cap="none" spc="600" dirty="0">
                <a:ln w="28575">
                  <a:noFill/>
                  <a:prstDash val="solid"/>
                </a:ln>
                <a:solidFill>
                  <a:schemeClr val="bg1"/>
                </a:solidFill>
                <a:latin typeface="Tw Cen MT" panose="020B0602020104020603" pitchFamily="34" charset="77"/>
              </a:rPr>
              <a:t>TOP 3 INFLUENCING PARAMETERS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558741" y="1446149"/>
            <a:ext cx="2098157" cy="702770"/>
          </a:xfrm>
          <a:solidFill>
            <a:srgbClr val="64DFED"/>
          </a:solidFill>
        </p:spPr>
        <p:txBody>
          <a:bodyPr/>
          <a:lstStyle/>
          <a:p>
            <a:r>
              <a:rPr lang="en-US" dirty="0"/>
              <a:t>Age</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558741" y="2205101"/>
            <a:ext cx="2093976" cy="1856232"/>
          </a:xfrm>
        </p:spPr>
        <p:txBody>
          <a:bodyPr/>
          <a:lstStyle/>
          <a:p>
            <a:r>
              <a:rPr lang="en-US" dirty="0"/>
              <a:t>Age is a significant factor in stroke prediction, as older individuals tend to have a higher risk.</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2712153" y="1446149"/>
            <a:ext cx="2103120" cy="704088"/>
          </a:xfrm>
        </p:spPr>
        <p:txBody>
          <a:bodyPr/>
          <a:lstStyle/>
          <a:p>
            <a:r>
              <a:rPr lang="en-US" dirty="0"/>
              <a:t>Glucose level</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a:xfrm>
            <a:off x="2719011" y="2205101"/>
            <a:ext cx="2093976" cy="1856232"/>
          </a:xfrm>
        </p:spPr>
        <p:txBody>
          <a:bodyPr/>
          <a:lstStyle/>
          <a:p>
            <a:r>
              <a:rPr lang="en-US" b="0" i="0" dirty="0">
                <a:solidFill>
                  <a:srgbClr val="D1D5DB"/>
                </a:solidFill>
                <a:effectLst/>
                <a:latin typeface="Söhne"/>
              </a:rPr>
              <a:t>The glucose level is important because elevated levels can indicate conditions like diabetes, which is a known risk factor for stroke.</a:t>
            </a:r>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a:xfrm>
            <a:off x="4856421" y="1446150"/>
            <a:ext cx="2098157" cy="702769"/>
          </a:xfrm>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BMI</a:t>
            </a:r>
            <a:endParaRPr lang="en-US" dirty="0"/>
          </a:p>
        </p:txBody>
      </p:sp>
      <p:pic>
        <p:nvPicPr>
          <p:cNvPr id="3" name="Picture 2">
            <a:extLst>
              <a:ext uri="{FF2B5EF4-FFF2-40B4-BE49-F238E27FC236}">
                <a16:creationId xmlns:a16="http://schemas.microsoft.com/office/drawing/2014/main" id="{52B7320E-D5E0-9542-8557-56C0DF569209}"/>
              </a:ext>
            </a:extLst>
          </p:cNvPr>
          <p:cNvPicPr>
            <a:picLocks noChangeAspect="1"/>
          </p:cNvPicPr>
          <p:nvPr/>
        </p:nvPicPr>
        <p:blipFill rotWithShape="1">
          <a:blip r:embed="rId2"/>
          <a:srcRect t="14583" r="22219"/>
          <a:stretch/>
        </p:blipFill>
        <p:spPr>
          <a:xfrm>
            <a:off x="7113043" y="1285027"/>
            <a:ext cx="4697957" cy="5191973"/>
          </a:xfrm>
          <a:prstGeom prst="rect">
            <a:avLst/>
          </a:prstGeom>
        </p:spPr>
      </p:pic>
      <p:pic>
        <p:nvPicPr>
          <p:cNvPr id="8" name="Picture 7">
            <a:extLst>
              <a:ext uri="{FF2B5EF4-FFF2-40B4-BE49-F238E27FC236}">
                <a16:creationId xmlns:a16="http://schemas.microsoft.com/office/drawing/2014/main" id="{CD6601DF-EFC8-F5BD-D250-BF0E32EC6AE6}"/>
              </a:ext>
            </a:extLst>
          </p:cNvPr>
          <p:cNvPicPr>
            <a:picLocks noChangeAspect="1"/>
          </p:cNvPicPr>
          <p:nvPr/>
        </p:nvPicPr>
        <p:blipFill rotWithShape="1">
          <a:blip r:embed="rId2"/>
          <a:srcRect b="85662"/>
          <a:stretch/>
        </p:blipFill>
        <p:spPr>
          <a:xfrm>
            <a:off x="622300" y="4529224"/>
            <a:ext cx="6457769" cy="931776"/>
          </a:xfrm>
          <a:prstGeom prst="rect">
            <a:avLst/>
          </a:prstGeom>
          <a:ln>
            <a:solidFill>
              <a:srgbClr val="F6A6F4"/>
            </a:solidFill>
          </a:ln>
        </p:spPr>
      </p:pic>
    </p:spTree>
    <p:extLst>
      <p:ext uri="{BB962C8B-B14F-4D97-AF65-F5344CB8AC3E}">
        <p14:creationId xmlns:p14="http://schemas.microsoft.com/office/powerpoint/2010/main" val="347936968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800</TotalTime>
  <Words>806</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Segoe UI Light</vt:lpstr>
      <vt:lpstr>Söhne</vt:lpstr>
      <vt:lpstr>Tw Cen MT</vt:lpstr>
      <vt:lpstr>Office Theme</vt:lpstr>
      <vt:lpstr>Predictive Model for Stroke Risk Assessment using Machine Learning and Data Preprocessing</vt:lpstr>
      <vt:lpstr>Project Workflow</vt:lpstr>
      <vt:lpstr>INTRODUCTION</vt:lpstr>
      <vt:lpstr> Data Collection and Exploration</vt:lpstr>
      <vt:lpstr>PowerPoint Presentation</vt:lpstr>
      <vt:lpstr>PowerPoint Presentation</vt:lpstr>
      <vt:lpstr> Data Visualization</vt:lpstr>
      <vt:lpstr>FREQUENCY VS PARAMETERS</vt:lpstr>
      <vt:lpstr>TOP 3 INFLUENCING PARAMETERS</vt:lpstr>
      <vt:lpstr>PowerPoint Presentation</vt:lpstr>
      <vt:lpstr> Balancing the Target Variable</vt:lpstr>
      <vt:lpstr>PowerPoint Presentation</vt:lpstr>
      <vt:lpstr>Outliers</vt:lpstr>
      <vt:lpstr>Handling Missing Values</vt:lpstr>
      <vt:lpstr>Feature engineering</vt:lpstr>
      <vt:lpstr>Correlation Matrix heatmap</vt:lpstr>
      <vt:lpstr>MODEL BUILDING +EVALUATION </vt:lpstr>
      <vt:lpstr>MODEL PERFORMANCE</vt:lpstr>
      <vt:lpstr>MODEL PERFORMANCE</vt:lpstr>
      <vt:lpstr>MODEL PERFORMANCE</vt:lpstr>
      <vt:lpstr>SUMMARY</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for Stroke Risk Assessment using Machine Learning and Data Preprocessing</dc:title>
  <dc:creator>Swaraj Khan</dc:creator>
  <cp:lastModifiedBy>Khan, Swaraj</cp:lastModifiedBy>
  <cp:revision>7</cp:revision>
  <dcterms:created xsi:type="dcterms:W3CDTF">2023-08-09T06:33:34Z</dcterms:created>
  <dcterms:modified xsi:type="dcterms:W3CDTF">2023-08-10T10:06:47Z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