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75" r:id="rId6"/>
    <p:sldId id="261" r:id="rId7"/>
    <p:sldId id="262" r:id="rId8"/>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2603205" y="2743695"/>
            <a:ext cx="13094289" cy="3898265"/>
          </a:xfrm>
          <a:prstGeom prst="rect">
            <a:avLst/>
          </a:prstGeom>
        </p:spPr>
        <p:txBody>
          <a:bodyPr wrap="square" lIns="0" tIns="0" rIns="0" bIns="0">
            <a:spAutoFit/>
          </a:bodyPr>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a:xfrm>
            <a:off x="2362441" y="3414751"/>
            <a:ext cx="13575817" cy="21507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 marR="5080" indent="635" algn="ctr">
              <a:lnSpc>
                <a:spcPct val="100200"/>
              </a:lnSpc>
              <a:spcBef>
                <a:spcPts val="105"/>
              </a:spcBef>
            </a:pPr>
            <a:r>
              <a:rPr spc="-90" dirty="0"/>
              <a:t>Speeding </a:t>
            </a:r>
            <a:r>
              <a:rPr spc="-105" dirty="0"/>
              <a:t>Through </a:t>
            </a:r>
            <a:r>
              <a:rPr spc="-114" dirty="0"/>
              <a:t>the </a:t>
            </a:r>
            <a:r>
              <a:rPr spc="-310" dirty="0"/>
              <a:t>Lens: </a:t>
            </a:r>
            <a:r>
              <a:rPr spc="-305" dirty="0"/>
              <a:t> </a:t>
            </a:r>
            <a:r>
              <a:rPr spc="-100" dirty="0"/>
              <a:t>Unveilin</a:t>
            </a:r>
            <a:r>
              <a:rPr spc="-105" dirty="0"/>
              <a:t>g</a:t>
            </a:r>
            <a:r>
              <a:rPr spc="-254" dirty="0"/>
              <a:t> </a:t>
            </a:r>
            <a:r>
              <a:rPr spc="-114" dirty="0"/>
              <a:t>th</a:t>
            </a:r>
            <a:r>
              <a:rPr spc="-120" dirty="0"/>
              <a:t>e</a:t>
            </a:r>
            <a:r>
              <a:rPr spc="-254" dirty="0"/>
              <a:t> </a:t>
            </a:r>
            <a:r>
              <a:rPr spc="-335" dirty="0"/>
              <a:t>Power</a:t>
            </a:r>
            <a:r>
              <a:rPr spc="-250" dirty="0"/>
              <a:t> </a:t>
            </a:r>
            <a:r>
              <a:rPr spc="-100" dirty="0"/>
              <a:t>of</a:t>
            </a:r>
            <a:r>
              <a:rPr spc="-250" dirty="0"/>
              <a:t> </a:t>
            </a:r>
            <a:r>
              <a:rPr spc="-40" dirty="0"/>
              <a:t>Object  </a:t>
            </a:r>
            <a:r>
              <a:rPr spc="-120" dirty="0"/>
              <a:t>Detection</a:t>
            </a: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p:nvPr/>
        </p:nvSpPr>
        <p:spPr>
          <a:xfrm>
            <a:off x="2368550" y="3120566"/>
            <a:ext cx="7385684" cy="4806444"/>
          </a:xfrm>
          <a:prstGeom prst="rect">
            <a:avLst/>
          </a:prstGeom>
        </p:spPr>
        <p:txBody>
          <a:bodyPr vert="horz" wrap="square" lIns="0" tIns="5080" rIns="0" bIns="0" rtlCol="0">
            <a:spAutoFit/>
          </a:bodyPr>
          <a:lstStyle/>
          <a:p>
            <a:pPr marL="0" indent="0">
              <a:buNone/>
            </a:pPr>
            <a:r>
              <a:rPr lang="en-GB" sz="2800" i="1" dirty="0"/>
              <a:t>Road Safety is an integral part of modern roads. This is why speed limits are given for a particular road depending on the quality of the road and the how prone the road is to accidents. Speed Cameras are set up at intervals of the road in order to catch speed-limit violators. Just like any other technology, speed cameras have progressed over the years.  This project will focus on making a speed camera without sensors and only with Image processing of videos</a:t>
            </a:r>
            <a:endParaRPr lang="en-US" sz="2800" dirty="0"/>
          </a:p>
          <a:p>
            <a:pPr marL="0" indent="0">
              <a:buNone/>
            </a:pPr>
            <a:endParaRPr lang="en-US" sz="3200" dirty="0"/>
          </a:p>
        </p:txBody>
      </p:sp>
      <p:sp>
        <p:nvSpPr>
          <p:cNvPr id="11" name="object 11"/>
          <p:cNvSpPr txBox="1">
            <a:spLocks noGrp="1"/>
          </p:cNvSpPr>
          <p:nvPr>
            <p:ph type="title"/>
          </p:nvPr>
        </p:nvSpPr>
        <p:spPr>
          <a:xfrm>
            <a:off x="1581433" y="1463548"/>
            <a:ext cx="7480300" cy="836930"/>
          </a:xfrm>
          <a:prstGeom prst="rect">
            <a:avLst/>
          </a:prstGeom>
        </p:spPr>
        <p:txBody>
          <a:bodyPr vert="horz" wrap="square" lIns="0" tIns="15875" rIns="0" bIns="0" rtlCol="0">
            <a:spAutoFit/>
          </a:bodyPr>
          <a:lstStyle/>
          <a:p>
            <a:pPr marL="12700">
              <a:lnSpc>
                <a:spcPct val="100000"/>
              </a:lnSpc>
              <a:spcBef>
                <a:spcPts val="125"/>
              </a:spcBef>
            </a:pPr>
            <a:r>
              <a:rPr sz="5300" spc="-60" dirty="0"/>
              <a:t>Unveiling</a:t>
            </a:r>
            <a:r>
              <a:rPr sz="5300" spc="-190" dirty="0"/>
              <a:t> </a:t>
            </a:r>
            <a:r>
              <a:rPr sz="5300" spc="-30" dirty="0"/>
              <a:t>Object</a:t>
            </a:r>
            <a:r>
              <a:rPr sz="5300" spc="-190" dirty="0"/>
              <a:t> </a:t>
            </a:r>
            <a:r>
              <a:rPr sz="5300" spc="-75" dirty="0"/>
              <a:t>Detection</a:t>
            </a:r>
            <a:endParaRPr sz="53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3"/>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6026" y="1554074"/>
            <a:ext cx="7450455" cy="699770"/>
          </a:xfrm>
          <a:prstGeom prst="rect">
            <a:avLst/>
          </a:prstGeom>
        </p:spPr>
        <p:txBody>
          <a:bodyPr vert="horz" wrap="square" lIns="0" tIns="15875" rIns="0" bIns="0" rtlCol="0">
            <a:spAutoFit/>
          </a:bodyPr>
          <a:lstStyle/>
          <a:p>
            <a:pPr marL="12700">
              <a:lnSpc>
                <a:spcPct val="100000"/>
              </a:lnSpc>
              <a:spcBef>
                <a:spcPts val="125"/>
              </a:spcBef>
            </a:pPr>
            <a:r>
              <a:rPr lang="en-IN" sz="4400" u="sng" spc="-65" dirty="0"/>
              <a:t>Problem statement</a:t>
            </a:r>
            <a:endParaRPr sz="4400" u="sng" dirty="0"/>
          </a:p>
        </p:txBody>
      </p:sp>
      <p:sp>
        <p:nvSpPr>
          <p:cNvPr id="9" name="object 9"/>
          <p:cNvSpPr txBox="1"/>
          <p:nvPr/>
        </p:nvSpPr>
        <p:spPr>
          <a:xfrm>
            <a:off x="9759950" y="2482850"/>
            <a:ext cx="7371715" cy="5918287"/>
          </a:xfrm>
          <a:prstGeom prst="rect">
            <a:avLst/>
          </a:prstGeom>
        </p:spPr>
        <p:txBody>
          <a:bodyPr vert="horz" wrap="square" lIns="0" tIns="8890" rIns="0" bIns="0" rtlCol="0">
            <a:spAutoFit/>
          </a:bodyPr>
          <a:lstStyle/>
          <a:p>
            <a:pPr marL="0" indent="0">
              <a:buNone/>
            </a:pPr>
            <a:r>
              <a:rPr lang="en-GB" sz="3200" b="1" u="sng" dirty="0"/>
              <a:t>Video </a:t>
            </a:r>
            <a:r>
              <a:rPr lang="en-GB" sz="3200" b="1" u="sng" dirty="0" err="1"/>
              <a:t>Aquisition</a:t>
            </a:r>
            <a:endParaRPr lang="en-US" sz="3200" dirty="0"/>
          </a:p>
          <a:p>
            <a:pPr marL="0" indent="0">
              <a:buNone/>
            </a:pPr>
            <a:r>
              <a:rPr lang="en-GB" sz="3200" dirty="0"/>
              <a:t>A video with good clarity and good fps (30-60) would be taken to record vehicles passing by on a road. </a:t>
            </a:r>
            <a:endParaRPr lang="en-US" sz="3200" dirty="0"/>
          </a:p>
          <a:p>
            <a:pPr marL="0" indent="0">
              <a:buNone/>
            </a:pPr>
            <a:r>
              <a:rPr lang="en-GB" sz="3200" dirty="0"/>
              <a:t> </a:t>
            </a:r>
            <a:endParaRPr lang="en-US" sz="3200" dirty="0"/>
          </a:p>
          <a:p>
            <a:pPr marL="0" indent="0">
              <a:buNone/>
            </a:pPr>
            <a:r>
              <a:rPr lang="en-GB" sz="3200" b="1" u="sng" dirty="0"/>
              <a:t>Object Recognition</a:t>
            </a:r>
            <a:endParaRPr lang="en-US" sz="3200" dirty="0"/>
          </a:p>
          <a:p>
            <a:pPr marL="0" indent="0">
              <a:buNone/>
            </a:pPr>
            <a:r>
              <a:rPr lang="en-GB" sz="3200" dirty="0"/>
              <a:t>Deep learning would be used to identify vehicles with </a:t>
            </a:r>
            <a:r>
              <a:rPr lang="en-GB" sz="3200" dirty="0" err="1"/>
              <a:t>Tensorflow</a:t>
            </a:r>
            <a:r>
              <a:rPr lang="en-GB" sz="3200" dirty="0"/>
              <a:t> using faster RCNN or </a:t>
            </a:r>
            <a:r>
              <a:rPr lang="en-GB" sz="3200" dirty="0" err="1"/>
              <a:t>Yolo</a:t>
            </a:r>
            <a:r>
              <a:rPr lang="en-GB" sz="3200" dirty="0"/>
              <a:t>. Multiple vehicles are to be detected at a time on a road segment. </a:t>
            </a:r>
            <a:endParaRPr lang="en-US" sz="3200" dirty="0"/>
          </a:p>
          <a:p>
            <a:pPr marL="0" indent="0">
              <a:buNone/>
            </a:pPr>
            <a:r>
              <a:rPr lang="en-GB" sz="3200" dirty="0"/>
              <a:t>Classification of vehicles into cars and trucks are also to be done</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5"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9473310" y="3503231"/>
            <a:ext cx="3721735" cy="275882"/>
          </a:xfrm>
          <a:prstGeom prst="rect">
            <a:avLst/>
          </a:prstGeom>
        </p:spPr>
      </p:pic>
      <p:pic>
        <p:nvPicPr>
          <p:cNvPr id="9" name="object 9"/>
          <p:cNvPicPr/>
          <p:nvPr/>
        </p:nvPicPr>
        <p:blipFill>
          <a:blip r:embed="rId4" cstate="print"/>
          <a:stretch>
            <a:fillRect/>
          </a:stretch>
        </p:blipFill>
        <p:spPr>
          <a:xfrm>
            <a:off x="13736446" y="3503231"/>
            <a:ext cx="2070100" cy="275882"/>
          </a:xfrm>
          <a:prstGeom prst="rect">
            <a:avLst/>
          </a:prstGeom>
        </p:spPr>
      </p:pic>
      <p:pic>
        <p:nvPicPr>
          <p:cNvPr id="10" name="object 10"/>
          <p:cNvPicPr/>
          <p:nvPr/>
        </p:nvPicPr>
        <p:blipFill>
          <a:blip r:embed="rId5" cstate="print"/>
          <a:stretch>
            <a:fillRect/>
          </a:stretch>
        </p:blipFill>
        <p:spPr>
          <a:xfrm>
            <a:off x="8424951" y="3967149"/>
            <a:ext cx="1410982" cy="308508"/>
          </a:xfrm>
          <a:prstGeom prst="rect">
            <a:avLst/>
          </a:prstGeom>
        </p:spPr>
      </p:pic>
      <p:pic>
        <p:nvPicPr>
          <p:cNvPr id="11" name="object 11"/>
          <p:cNvPicPr/>
          <p:nvPr/>
        </p:nvPicPr>
        <p:blipFill>
          <a:blip r:embed="rId6" cstate="print"/>
          <a:stretch>
            <a:fillRect/>
          </a:stretch>
        </p:blipFill>
        <p:spPr>
          <a:xfrm>
            <a:off x="8452637" y="5208206"/>
            <a:ext cx="1390992" cy="343801"/>
          </a:xfrm>
          <a:prstGeom prst="rect">
            <a:avLst/>
          </a:prstGeom>
        </p:spPr>
      </p:pic>
      <p:pic>
        <p:nvPicPr>
          <p:cNvPr id="12" name="object 12"/>
          <p:cNvPicPr/>
          <p:nvPr/>
        </p:nvPicPr>
        <p:blipFill>
          <a:blip r:embed="rId7" cstate="print"/>
          <a:stretch>
            <a:fillRect/>
          </a:stretch>
        </p:blipFill>
        <p:spPr>
          <a:xfrm>
            <a:off x="10738345" y="5208206"/>
            <a:ext cx="829005" cy="275882"/>
          </a:xfrm>
          <a:prstGeom prst="rect">
            <a:avLst/>
          </a:prstGeom>
        </p:spPr>
      </p:pic>
      <p:sp>
        <p:nvSpPr>
          <p:cNvPr id="13" name="object 13"/>
          <p:cNvSpPr txBox="1">
            <a:spLocks noGrp="1"/>
          </p:cNvSpPr>
          <p:nvPr>
            <p:ph type="body" idx="1"/>
          </p:nvPr>
        </p:nvSpPr>
        <p:spPr>
          <a:prstGeom prst="rect">
            <a:avLst/>
          </a:prstGeom>
        </p:spPr>
        <p:txBody>
          <a:bodyPr vert="horz" wrap="square" lIns="0" tIns="6350" rIns="0" bIns="0" rtlCol="0">
            <a:spAutoFit/>
          </a:bodyPr>
          <a:lstStyle/>
          <a:p>
            <a:pPr marL="6055360" marR="5080">
              <a:lnSpc>
                <a:spcPct val="101699"/>
              </a:lnSpc>
              <a:spcBef>
                <a:spcPts val="50"/>
              </a:spcBef>
            </a:pPr>
            <a:r>
              <a:rPr spc="80" dirty="0"/>
              <a:t>From</a:t>
            </a:r>
            <a:r>
              <a:rPr spc="-245" dirty="0"/>
              <a:t> </a:t>
            </a:r>
            <a:r>
              <a:rPr spc="55" dirty="0">
                <a:solidFill>
                  <a:srgbClr val="000000"/>
                </a:solidFill>
              </a:rPr>
              <a:t>autonomous</a:t>
            </a:r>
            <a:r>
              <a:rPr spc="-245" dirty="0">
                <a:solidFill>
                  <a:srgbClr val="000000"/>
                </a:solidFill>
              </a:rPr>
              <a:t> </a:t>
            </a:r>
            <a:r>
              <a:rPr spc="-10" dirty="0">
                <a:solidFill>
                  <a:srgbClr val="000000"/>
                </a:solidFill>
              </a:rPr>
              <a:t>vehicles</a:t>
            </a:r>
            <a:r>
              <a:rPr spc="-240" dirty="0">
                <a:solidFill>
                  <a:srgbClr val="000000"/>
                </a:solidFill>
              </a:rPr>
              <a:t> </a:t>
            </a:r>
            <a:r>
              <a:rPr spc="15" dirty="0"/>
              <a:t>to</a:t>
            </a:r>
            <a:r>
              <a:rPr spc="-245" dirty="0"/>
              <a:t> </a:t>
            </a:r>
            <a:r>
              <a:rPr spc="-5" dirty="0">
                <a:solidFill>
                  <a:srgbClr val="000000"/>
                </a:solidFill>
              </a:rPr>
              <a:t>surveillance </a:t>
            </a:r>
            <a:r>
              <a:rPr dirty="0">
                <a:solidFill>
                  <a:srgbClr val="000000"/>
                </a:solidFill>
              </a:rPr>
              <a:t> </a:t>
            </a:r>
            <a:r>
              <a:rPr spc="-120" dirty="0">
                <a:solidFill>
                  <a:srgbClr val="000000"/>
                </a:solidFill>
              </a:rPr>
              <a:t>s</a:t>
            </a:r>
            <a:r>
              <a:rPr spc="-155" dirty="0">
                <a:solidFill>
                  <a:srgbClr val="000000"/>
                </a:solidFill>
              </a:rPr>
              <a:t>y</a:t>
            </a:r>
            <a:r>
              <a:rPr spc="-95" dirty="0">
                <a:solidFill>
                  <a:srgbClr val="000000"/>
                </a:solidFill>
              </a:rPr>
              <a:t>s</a:t>
            </a:r>
            <a:r>
              <a:rPr spc="-20" dirty="0">
                <a:solidFill>
                  <a:srgbClr val="000000"/>
                </a:solidFill>
              </a:rPr>
              <a:t>t</a:t>
            </a:r>
            <a:r>
              <a:rPr spc="20" dirty="0">
                <a:solidFill>
                  <a:srgbClr val="000000"/>
                </a:solidFill>
              </a:rPr>
              <a:t>e</a:t>
            </a:r>
            <a:r>
              <a:rPr spc="240" dirty="0">
                <a:solidFill>
                  <a:srgbClr val="000000"/>
                </a:solidFill>
              </a:rPr>
              <a:t>m</a:t>
            </a:r>
            <a:r>
              <a:rPr spc="-90" dirty="0">
                <a:solidFill>
                  <a:srgbClr val="000000"/>
                </a:solidFill>
              </a:rPr>
              <a:t>s</a:t>
            </a:r>
            <a:r>
              <a:rPr spc="-420" dirty="0"/>
              <a:t>,</a:t>
            </a:r>
            <a:r>
              <a:rPr spc="-250" dirty="0"/>
              <a:t> </a:t>
            </a:r>
            <a:r>
              <a:rPr spc="50" dirty="0"/>
              <a:t>o</a:t>
            </a:r>
            <a:r>
              <a:rPr spc="145" dirty="0"/>
              <a:t>b</a:t>
            </a:r>
            <a:r>
              <a:rPr spc="-200" dirty="0"/>
              <a:t>j</a:t>
            </a:r>
            <a:r>
              <a:rPr spc="20" dirty="0"/>
              <a:t>e</a:t>
            </a:r>
            <a:r>
              <a:rPr spc="130" dirty="0"/>
              <a:t>c</a:t>
            </a:r>
            <a:r>
              <a:rPr spc="35" dirty="0"/>
              <a:t>t</a:t>
            </a:r>
            <a:r>
              <a:rPr spc="-250" dirty="0"/>
              <a:t> </a:t>
            </a:r>
            <a:r>
              <a:rPr spc="145" dirty="0"/>
              <a:t>d</a:t>
            </a:r>
            <a:r>
              <a:rPr spc="20" dirty="0"/>
              <a:t>e</a:t>
            </a:r>
            <a:r>
              <a:rPr spc="-20" dirty="0"/>
              <a:t>t</a:t>
            </a:r>
            <a:r>
              <a:rPr spc="20" dirty="0"/>
              <a:t>e</a:t>
            </a:r>
            <a:r>
              <a:rPr spc="130" dirty="0"/>
              <a:t>c</a:t>
            </a:r>
            <a:r>
              <a:rPr spc="30" dirty="0"/>
              <a:t>t</a:t>
            </a:r>
            <a:r>
              <a:rPr spc="-20" dirty="0"/>
              <a:t>i</a:t>
            </a:r>
            <a:r>
              <a:rPr spc="50" dirty="0"/>
              <a:t>o</a:t>
            </a:r>
            <a:r>
              <a:rPr spc="120" dirty="0"/>
              <a:t>n</a:t>
            </a:r>
            <a:r>
              <a:rPr spc="-250" dirty="0"/>
              <a:t> </a:t>
            </a:r>
            <a:r>
              <a:rPr spc="145" dirty="0"/>
              <a:t>p</a:t>
            </a:r>
            <a:r>
              <a:rPr spc="-20" dirty="0"/>
              <a:t>l</a:t>
            </a:r>
            <a:r>
              <a:rPr spc="-60" dirty="0"/>
              <a:t>a</a:t>
            </a:r>
            <a:r>
              <a:rPr spc="-155" dirty="0"/>
              <a:t>y</a:t>
            </a:r>
            <a:r>
              <a:rPr spc="-90" dirty="0"/>
              <a:t>s</a:t>
            </a:r>
            <a:r>
              <a:rPr spc="-250" dirty="0"/>
              <a:t> </a:t>
            </a:r>
            <a:r>
              <a:rPr spc="-30" dirty="0"/>
              <a:t>a</a:t>
            </a:r>
            <a:r>
              <a:rPr spc="-250" dirty="0"/>
              <a:t> </a:t>
            </a:r>
            <a:r>
              <a:rPr spc="110" dirty="0"/>
              <a:t>c</a:t>
            </a:r>
            <a:r>
              <a:rPr spc="-75" dirty="0"/>
              <a:t>r</a:t>
            </a:r>
            <a:r>
              <a:rPr spc="105" dirty="0"/>
              <a:t>u</a:t>
            </a:r>
            <a:r>
              <a:rPr spc="90" dirty="0"/>
              <a:t>c</a:t>
            </a:r>
            <a:r>
              <a:rPr spc="-20" dirty="0"/>
              <a:t>i</a:t>
            </a:r>
            <a:r>
              <a:rPr spc="-35" dirty="0"/>
              <a:t>a</a:t>
            </a:r>
            <a:r>
              <a:rPr spc="-20" dirty="0"/>
              <a:t>l  </a:t>
            </a:r>
            <a:r>
              <a:rPr spc="-15" dirty="0"/>
              <a:t>role </a:t>
            </a:r>
            <a:r>
              <a:rPr spc="50" dirty="0"/>
              <a:t>in </a:t>
            </a:r>
            <a:r>
              <a:rPr spc="-40" dirty="0"/>
              <a:t>various </a:t>
            </a:r>
            <a:r>
              <a:rPr spc="-30" dirty="0"/>
              <a:t>industries. </a:t>
            </a:r>
            <a:r>
              <a:rPr spc="-130" dirty="0"/>
              <a:t>Its </a:t>
            </a:r>
            <a:r>
              <a:rPr spc="30" dirty="0"/>
              <a:t>applications </a:t>
            </a:r>
            <a:r>
              <a:rPr spc="35" dirty="0"/>
              <a:t> </a:t>
            </a:r>
            <a:r>
              <a:rPr spc="15" dirty="0"/>
              <a:t>range</a:t>
            </a:r>
            <a:r>
              <a:rPr spc="-250" dirty="0"/>
              <a:t> </a:t>
            </a:r>
            <a:r>
              <a:rPr spc="35" dirty="0"/>
              <a:t>from</a:t>
            </a:r>
            <a:r>
              <a:rPr spc="-250" dirty="0"/>
              <a:t> </a:t>
            </a:r>
            <a:r>
              <a:rPr spc="75" dirty="0"/>
              <a:t>enhancing</a:t>
            </a:r>
            <a:r>
              <a:rPr spc="-250" dirty="0"/>
              <a:t> </a:t>
            </a:r>
            <a:r>
              <a:rPr spc="-50" dirty="0"/>
              <a:t>safety</a:t>
            </a:r>
            <a:r>
              <a:rPr spc="-250" dirty="0"/>
              <a:t> </a:t>
            </a:r>
            <a:r>
              <a:rPr spc="15" dirty="0"/>
              <a:t>to</a:t>
            </a:r>
            <a:r>
              <a:rPr spc="-250" dirty="0"/>
              <a:t> </a:t>
            </a:r>
            <a:r>
              <a:rPr spc="65" dirty="0"/>
              <a:t>optimizing </a:t>
            </a:r>
            <a:r>
              <a:rPr spc="-955" dirty="0"/>
              <a:t> </a:t>
            </a:r>
            <a:r>
              <a:rPr spc="-20" dirty="0">
                <a:solidFill>
                  <a:srgbClr val="000000"/>
                </a:solidFill>
              </a:rPr>
              <a:t>l</a:t>
            </a:r>
            <a:r>
              <a:rPr spc="50" dirty="0">
                <a:solidFill>
                  <a:srgbClr val="000000"/>
                </a:solidFill>
              </a:rPr>
              <a:t>o</a:t>
            </a:r>
            <a:r>
              <a:rPr spc="165" dirty="0">
                <a:solidFill>
                  <a:srgbClr val="000000"/>
                </a:solidFill>
              </a:rPr>
              <a:t>g</a:t>
            </a:r>
            <a:r>
              <a:rPr spc="-20" dirty="0">
                <a:solidFill>
                  <a:srgbClr val="000000"/>
                </a:solidFill>
              </a:rPr>
              <a:t>i</a:t>
            </a:r>
            <a:r>
              <a:rPr spc="-95" dirty="0">
                <a:solidFill>
                  <a:srgbClr val="000000"/>
                </a:solidFill>
              </a:rPr>
              <a:t>s</a:t>
            </a:r>
            <a:r>
              <a:rPr spc="30" dirty="0">
                <a:solidFill>
                  <a:srgbClr val="000000"/>
                </a:solidFill>
              </a:rPr>
              <a:t>t</a:t>
            </a:r>
            <a:r>
              <a:rPr spc="-20" dirty="0">
                <a:solidFill>
                  <a:srgbClr val="000000"/>
                </a:solidFill>
              </a:rPr>
              <a:t>i</a:t>
            </a:r>
            <a:r>
              <a:rPr spc="110" dirty="0">
                <a:solidFill>
                  <a:srgbClr val="000000"/>
                </a:solidFill>
              </a:rPr>
              <a:t>c</a:t>
            </a:r>
            <a:r>
              <a:rPr spc="-90" dirty="0">
                <a:solidFill>
                  <a:srgbClr val="000000"/>
                </a:solidFill>
              </a:rPr>
              <a:t>s</a:t>
            </a:r>
            <a:r>
              <a:rPr spc="-245" dirty="0">
                <a:solidFill>
                  <a:srgbClr val="000000"/>
                </a:solidFill>
              </a:rPr>
              <a:t> </a:t>
            </a:r>
            <a:r>
              <a:rPr spc="-35" dirty="0"/>
              <a:t>a</a:t>
            </a:r>
            <a:r>
              <a:rPr spc="114" dirty="0"/>
              <a:t>n</a:t>
            </a:r>
            <a:r>
              <a:rPr spc="150" dirty="0"/>
              <a:t>d</a:t>
            </a:r>
            <a:r>
              <a:rPr spc="-245" dirty="0"/>
              <a:t> </a:t>
            </a:r>
            <a:r>
              <a:rPr spc="-110" dirty="0">
                <a:solidFill>
                  <a:srgbClr val="000000"/>
                </a:solidFill>
              </a:rPr>
              <a:t>r</a:t>
            </a:r>
            <a:r>
              <a:rPr spc="20" dirty="0">
                <a:solidFill>
                  <a:srgbClr val="000000"/>
                </a:solidFill>
              </a:rPr>
              <a:t>e</a:t>
            </a:r>
            <a:r>
              <a:rPr spc="30" dirty="0">
                <a:solidFill>
                  <a:srgbClr val="000000"/>
                </a:solidFill>
              </a:rPr>
              <a:t>t</a:t>
            </a:r>
            <a:r>
              <a:rPr spc="-35" dirty="0">
                <a:solidFill>
                  <a:srgbClr val="000000"/>
                </a:solidFill>
              </a:rPr>
              <a:t>a</a:t>
            </a:r>
            <a:r>
              <a:rPr spc="-20" dirty="0">
                <a:solidFill>
                  <a:srgbClr val="000000"/>
                </a:solidFill>
              </a:rPr>
              <a:t>i</a:t>
            </a:r>
            <a:r>
              <a:rPr spc="-15" dirty="0">
                <a:solidFill>
                  <a:srgbClr val="000000"/>
                </a:solidFill>
              </a:rPr>
              <a:t>l</a:t>
            </a:r>
            <a:r>
              <a:rPr spc="-245" dirty="0">
                <a:solidFill>
                  <a:srgbClr val="000000"/>
                </a:solidFill>
              </a:rPr>
              <a:t> </a:t>
            </a:r>
            <a:r>
              <a:rPr spc="50" dirty="0"/>
              <a:t>o</a:t>
            </a:r>
            <a:r>
              <a:rPr spc="145" dirty="0"/>
              <a:t>p</a:t>
            </a:r>
            <a:r>
              <a:rPr spc="20" dirty="0"/>
              <a:t>e</a:t>
            </a:r>
            <a:r>
              <a:rPr spc="-200" dirty="0"/>
              <a:t>r</a:t>
            </a:r>
            <a:r>
              <a:rPr spc="-35" dirty="0"/>
              <a:t>a</a:t>
            </a:r>
            <a:r>
              <a:rPr spc="30" dirty="0"/>
              <a:t>t</a:t>
            </a:r>
            <a:r>
              <a:rPr spc="-20" dirty="0"/>
              <a:t>i</a:t>
            </a:r>
            <a:r>
              <a:rPr spc="50" dirty="0"/>
              <a:t>o</a:t>
            </a:r>
            <a:r>
              <a:rPr spc="114" dirty="0"/>
              <a:t>n</a:t>
            </a:r>
            <a:r>
              <a:rPr spc="-95" dirty="0"/>
              <a:t>s</a:t>
            </a:r>
            <a:r>
              <a:rPr spc="-420" dirty="0"/>
              <a:t>.</a:t>
            </a:r>
          </a:p>
        </p:txBody>
      </p:sp>
      <p:sp>
        <p:nvSpPr>
          <p:cNvPr id="14" name="object 14"/>
          <p:cNvSpPr txBox="1">
            <a:spLocks noGrp="1"/>
          </p:cNvSpPr>
          <p:nvPr>
            <p:ph type="title"/>
          </p:nvPr>
        </p:nvSpPr>
        <p:spPr>
          <a:xfrm>
            <a:off x="8380336" y="1429499"/>
            <a:ext cx="7520305" cy="916940"/>
          </a:xfrm>
          <a:prstGeom prst="rect">
            <a:avLst/>
          </a:prstGeom>
        </p:spPr>
        <p:txBody>
          <a:bodyPr vert="horz" wrap="square" lIns="0" tIns="12700" rIns="0" bIns="0" rtlCol="0">
            <a:spAutoFit/>
          </a:bodyPr>
          <a:lstStyle/>
          <a:p>
            <a:pPr marL="12700">
              <a:lnSpc>
                <a:spcPct val="100000"/>
              </a:lnSpc>
              <a:spcBef>
                <a:spcPts val="100"/>
              </a:spcBef>
            </a:pPr>
            <a:r>
              <a:rPr sz="5850" spc="-125" dirty="0"/>
              <a:t>Real-World</a:t>
            </a:r>
            <a:r>
              <a:rPr sz="5850" spc="-175" dirty="0"/>
              <a:t> </a:t>
            </a:r>
            <a:r>
              <a:rPr sz="5850" spc="-75" dirty="0"/>
              <a:t>Applications</a:t>
            </a:r>
            <a:endParaRPr sz="58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4039-7AFC-46A0-A253-F4F88DB0AC03}"/>
              </a:ext>
            </a:extLst>
          </p:cNvPr>
          <p:cNvSpPr>
            <a:spLocks noGrp="1"/>
          </p:cNvSpPr>
          <p:nvPr>
            <p:ph type="title"/>
          </p:nvPr>
        </p:nvSpPr>
        <p:spPr>
          <a:xfrm>
            <a:off x="1172389" y="524157"/>
            <a:ext cx="14411801" cy="1107996"/>
          </a:xfrm>
        </p:spPr>
        <p:txBody>
          <a:bodyPr/>
          <a:lstStyle/>
          <a:p>
            <a:r>
              <a:rPr lang="en-US" sz="7200" u="sng" dirty="0"/>
              <a:t>PROJECT MODEL – Object Tracking</a:t>
            </a:r>
            <a:endParaRPr lang="en-AE" sz="7200" u="sng" dirty="0"/>
          </a:p>
        </p:txBody>
      </p:sp>
      <p:pic>
        <p:nvPicPr>
          <p:cNvPr id="3" name="Picture 2">
            <a:extLst>
              <a:ext uri="{FF2B5EF4-FFF2-40B4-BE49-F238E27FC236}">
                <a16:creationId xmlns:a16="http://schemas.microsoft.com/office/drawing/2014/main" id="{EB4EEB4E-F07C-4822-8716-177CEF6E1431}"/>
              </a:ext>
            </a:extLst>
          </p:cNvPr>
          <p:cNvPicPr/>
          <p:nvPr/>
        </p:nvPicPr>
        <p:blipFill>
          <a:blip r:embed="rId2"/>
          <a:stretch>
            <a:fillRect/>
          </a:stretch>
        </p:blipFill>
        <p:spPr>
          <a:xfrm>
            <a:off x="197724" y="2330450"/>
            <a:ext cx="6518254" cy="3640124"/>
          </a:xfrm>
          <a:prstGeom prst="rect">
            <a:avLst/>
          </a:prstGeom>
        </p:spPr>
      </p:pic>
      <p:pic>
        <p:nvPicPr>
          <p:cNvPr id="4" name="Picture 3">
            <a:extLst>
              <a:ext uri="{FF2B5EF4-FFF2-40B4-BE49-F238E27FC236}">
                <a16:creationId xmlns:a16="http://schemas.microsoft.com/office/drawing/2014/main" id="{698BA877-FD62-4CC8-932A-B8622EE82DC1}"/>
              </a:ext>
            </a:extLst>
          </p:cNvPr>
          <p:cNvPicPr/>
          <p:nvPr/>
        </p:nvPicPr>
        <p:blipFill rotWithShape="1">
          <a:blip r:embed="rId3"/>
          <a:srcRect b="14478"/>
          <a:stretch/>
        </p:blipFill>
        <p:spPr>
          <a:xfrm>
            <a:off x="7617667" y="2535324"/>
            <a:ext cx="6518254" cy="3640124"/>
          </a:xfrm>
          <a:prstGeom prst="rect">
            <a:avLst/>
          </a:prstGeom>
        </p:spPr>
      </p:pic>
      <p:sp>
        <p:nvSpPr>
          <p:cNvPr id="5" name="Arrow: Right 4">
            <a:extLst>
              <a:ext uri="{FF2B5EF4-FFF2-40B4-BE49-F238E27FC236}">
                <a16:creationId xmlns:a16="http://schemas.microsoft.com/office/drawing/2014/main" id="{701AA09B-B2E5-4812-A30B-4767FAB09A85}"/>
              </a:ext>
            </a:extLst>
          </p:cNvPr>
          <p:cNvSpPr/>
          <p:nvPr/>
        </p:nvSpPr>
        <p:spPr>
          <a:xfrm>
            <a:off x="6715978" y="3891677"/>
            <a:ext cx="901689" cy="102178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sz="2702"/>
          </a:p>
        </p:txBody>
      </p:sp>
      <p:sp>
        <p:nvSpPr>
          <p:cNvPr id="6" name="Arrow: Right 5">
            <a:extLst>
              <a:ext uri="{FF2B5EF4-FFF2-40B4-BE49-F238E27FC236}">
                <a16:creationId xmlns:a16="http://schemas.microsoft.com/office/drawing/2014/main" id="{1218B8AD-17A9-4E27-8E23-F38500D25FE8}"/>
              </a:ext>
            </a:extLst>
          </p:cNvPr>
          <p:cNvSpPr/>
          <p:nvPr/>
        </p:nvSpPr>
        <p:spPr>
          <a:xfrm>
            <a:off x="14135921" y="3891677"/>
            <a:ext cx="901689" cy="102178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sz="2702"/>
          </a:p>
        </p:txBody>
      </p:sp>
      <p:sp>
        <p:nvSpPr>
          <p:cNvPr id="7" name="Rectangle 6">
            <a:extLst>
              <a:ext uri="{FF2B5EF4-FFF2-40B4-BE49-F238E27FC236}">
                <a16:creationId xmlns:a16="http://schemas.microsoft.com/office/drawing/2014/main" id="{F326A10C-1389-4839-B221-787C2418A3DE}"/>
              </a:ext>
            </a:extLst>
          </p:cNvPr>
          <p:cNvSpPr/>
          <p:nvPr/>
        </p:nvSpPr>
        <p:spPr>
          <a:xfrm>
            <a:off x="15198158" y="3325024"/>
            <a:ext cx="2318623" cy="2155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2" dirty="0"/>
              <a:t>DETECT CONTOURS</a:t>
            </a:r>
            <a:endParaRPr lang="en-AE" sz="2702" dirty="0"/>
          </a:p>
        </p:txBody>
      </p:sp>
      <p:sp>
        <p:nvSpPr>
          <p:cNvPr id="8" name="Arrow: Right 7">
            <a:extLst>
              <a:ext uri="{FF2B5EF4-FFF2-40B4-BE49-F238E27FC236}">
                <a16:creationId xmlns:a16="http://schemas.microsoft.com/office/drawing/2014/main" id="{A658A8E8-F4DF-4F1A-A4C2-E4EF6995B836}"/>
              </a:ext>
            </a:extLst>
          </p:cNvPr>
          <p:cNvSpPr/>
          <p:nvPr/>
        </p:nvSpPr>
        <p:spPr>
          <a:xfrm rot="5400000">
            <a:off x="15906626" y="6236454"/>
            <a:ext cx="901689" cy="102178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sz="2702"/>
          </a:p>
        </p:txBody>
      </p:sp>
      <p:sp>
        <p:nvSpPr>
          <p:cNvPr id="9" name="Rectangle 8">
            <a:extLst>
              <a:ext uri="{FF2B5EF4-FFF2-40B4-BE49-F238E27FC236}">
                <a16:creationId xmlns:a16="http://schemas.microsoft.com/office/drawing/2014/main" id="{45E2A166-1812-4D42-9FB4-9BEED4FBD09D}"/>
              </a:ext>
            </a:extLst>
          </p:cNvPr>
          <p:cNvSpPr/>
          <p:nvPr/>
        </p:nvSpPr>
        <p:spPr>
          <a:xfrm>
            <a:off x="15181268" y="7680498"/>
            <a:ext cx="2318623" cy="2155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2" dirty="0"/>
              <a:t>ELIMINATE</a:t>
            </a:r>
          </a:p>
          <a:p>
            <a:pPr algn="ctr"/>
            <a:r>
              <a:rPr lang="en-US" sz="2702" dirty="0"/>
              <a:t>BASED ON AREA</a:t>
            </a:r>
            <a:endParaRPr lang="en-AE" sz="2702" dirty="0"/>
          </a:p>
        </p:txBody>
      </p:sp>
      <p:sp>
        <p:nvSpPr>
          <p:cNvPr id="10" name="Arrow: Right 9">
            <a:extLst>
              <a:ext uri="{FF2B5EF4-FFF2-40B4-BE49-F238E27FC236}">
                <a16:creationId xmlns:a16="http://schemas.microsoft.com/office/drawing/2014/main" id="{B2F6EBBC-16D4-4214-B691-A39E87D8640B}"/>
              </a:ext>
            </a:extLst>
          </p:cNvPr>
          <p:cNvSpPr/>
          <p:nvPr/>
        </p:nvSpPr>
        <p:spPr>
          <a:xfrm rot="10800000">
            <a:off x="14296470" y="8280985"/>
            <a:ext cx="901689" cy="102178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AE" sz="2702"/>
          </a:p>
        </p:txBody>
      </p:sp>
      <p:sp>
        <p:nvSpPr>
          <p:cNvPr id="11" name="Rectangle 10">
            <a:extLst>
              <a:ext uri="{FF2B5EF4-FFF2-40B4-BE49-F238E27FC236}">
                <a16:creationId xmlns:a16="http://schemas.microsoft.com/office/drawing/2014/main" id="{60D2EB19-677B-4580-8711-7710BBBDBFAF}"/>
              </a:ext>
            </a:extLst>
          </p:cNvPr>
          <p:cNvSpPr/>
          <p:nvPr/>
        </p:nvSpPr>
        <p:spPr>
          <a:xfrm>
            <a:off x="7617667" y="7764376"/>
            <a:ext cx="6518252" cy="2155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2" dirty="0"/>
              <a:t>OBJECT TRACKER</a:t>
            </a:r>
            <a:endParaRPr lang="en-AE" sz="2702" dirty="0"/>
          </a:p>
        </p:txBody>
      </p:sp>
    </p:spTree>
    <p:extLst>
      <p:ext uri="{BB962C8B-B14F-4D97-AF65-F5344CB8AC3E}">
        <p14:creationId xmlns:p14="http://schemas.microsoft.com/office/powerpoint/2010/main" val="2263109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a:spLocks noGrp="1"/>
          </p:cNvSpPr>
          <p:nvPr>
            <p:ph type="title"/>
          </p:nvPr>
        </p:nvSpPr>
        <p:spPr>
          <a:xfrm>
            <a:off x="1582839" y="1482598"/>
            <a:ext cx="7550150" cy="756920"/>
          </a:xfrm>
          <a:prstGeom prst="rect">
            <a:avLst/>
          </a:prstGeom>
        </p:spPr>
        <p:txBody>
          <a:bodyPr vert="horz" wrap="square" lIns="0" tIns="12700" rIns="0" bIns="0" rtlCol="0">
            <a:spAutoFit/>
          </a:bodyPr>
          <a:lstStyle/>
          <a:p>
            <a:pPr marL="12700">
              <a:lnSpc>
                <a:spcPct val="100000"/>
              </a:lnSpc>
              <a:spcBef>
                <a:spcPts val="100"/>
              </a:spcBef>
            </a:pPr>
            <a:r>
              <a:rPr sz="4800" spc="-35" dirty="0"/>
              <a:t>Challenges</a:t>
            </a:r>
            <a:r>
              <a:rPr sz="4800" spc="-175" dirty="0"/>
              <a:t> </a:t>
            </a:r>
            <a:r>
              <a:rPr sz="4800" spc="-60" dirty="0"/>
              <a:t>and</a:t>
            </a:r>
            <a:r>
              <a:rPr sz="4800" spc="-165" dirty="0"/>
              <a:t> </a:t>
            </a:r>
            <a:r>
              <a:rPr sz="4800" spc="-80" dirty="0"/>
              <a:t>Future</a:t>
            </a:r>
            <a:r>
              <a:rPr sz="4800" spc="-165" dirty="0"/>
              <a:t> </a:t>
            </a:r>
            <a:r>
              <a:rPr sz="4800" spc="-120" dirty="0"/>
              <a:t>Trends</a:t>
            </a:r>
            <a:endParaRPr sz="4800"/>
          </a:p>
        </p:txBody>
      </p:sp>
      <p:sp>
        <p:nvSpPr>
          <p:cNvPr id="16" name="TextBox 15">
            <a:extLst>
              <a:ext uri="{FF2B5EF4-FFF2-40B4-BE49-F238E27FC236}">
                <a16:creationId xmlns:a16="http://schemas.microsoft.com/office/drawing/2014/main" id="{09392105-5ABB-4502-91B0-A7A9215AD996}"/>
              </a:ext>
            </a:extLst>
          </p:cNvPr>
          <p:cNvSpPr txBox="1"/>
          <p:nvPr/>
        </p:nvSpPr>
        <p:spPr>
          <a:xfrm>
            <a:off x="1377950" y="3307902"/>
            <a:ext cx="9149786" cy="5509200"/>
          </a:xfrm>
          <a:prstGeom prst="rect">
            <a:avLst/>
          </a:prstGeom>
          <a:noFill/>
        </p:spPr>
        <p:txBody>
          <a:bodyPr wrap="square">
            <a:spAutoFit/>
          </a:bodyPr>
          <a:lstStyle/>
          <a:p>
            <a:pPr marL="0" indent="0">
              <a:buNone/>
            </a:pPr>
            <a:r>
              <a:rPr lang="en-US" sz="3200" b="1" dirty="0"/>
              <a:t>Multiple vehicles speeds were unable to be detected</a:t>
            </a:r>
          </a:p>
          <a:p>
            <a:pPr>
              <a:buFontTx/>
              <a:buChar char="-"/>
            </a:pPr>
            <a:r>
              <a:rPr lang="en-US" sz="3200" dirty="0"/>
              <a:t>This was sorted by saving speed timers in an array format instead of an single integer format</a:t>
            </a:r>
          </a:p>
          <a:p>
            <a:pPr>
              <a:buFontTx/>
              <a:buChar char="-"/>
            </a:pPr>
            <a:endParaRPr lang="en-US" sz="3200" dirty="0"/>
          </a:p>
          <a:p>
            <a:pPr marL="0" indent="0">
              <a:buNone/>
            </a:pPr>
            <a:r>
              <a:rPr lang="en-US" sz="3200" b="1" dirty="0"/>
              <a:t>Vehicles close together were clubbed as single object</a:t>
            </a:r>
          </a:p>
          <a:p>
            <a:pPr>
              <a:buFontTx/>
              <a:buChar char="-"/>
            </a:pPr>
            <a:r>
              <a:rPr lang="en-US" sz="3200" dirty="0"/>
              <a:t>Eroded Masked Image to better differentiate close objects</a:t>
            </a:r>
          </a:p>
          <a:p>
            <a:pPr>
              <a:buFontTx/>
              <a:buChar char="-"/>
            </a:pPr>
            <a:r>
              <a:rPr lang="en-US" sz="3200" dirty="0"/>
              <a:t>Moved detection lines further back</a:t>
            </a:r>
          </a:p>
          <a:p>
            <a:pPr marL="0" indent="0">
              <a:buNone/>
            </a:pPr>
            <a:endParaRPr lang="en-US" sz="3200" dirty="0"/>
          </a:p>
          <a:p>
            <a:pPr marL="0" indent="0">
              <a:buNone/>
            </a:pPr>
            <a:endParaRPr lang="en-US" sz="3200" dirty="0"/>
          </a:p>
          <a:p>
            <a:pPr marL="0" indent="0">
              <a:buNone/>
            </a:pPr>
            <a:endParaRPr lang="en-AE"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10000"/>
            <a:ext cx="18288000" cy="10277475"/>
            <a:chOff x="0" y="10000"/>
            <a:chExt cx="18288000" cy="10277475"/>
          </a:xfrm>
        </p:grpSpPr>
        <p:pic>
          <p:nvPicPr>
            <p:cNvPr id="4" name="object 4"/>
            <p:cNvPicPr/>
            <p:nvPr/>
          </p:nvPicPr>
          <p:blipFill>
            <a:blip r:embed="rId2" cstate="print"/>
            <a:stretch>
              <a:fillRect/>
            </a:stretch>
          </p:blipFill>
          <p:spPr>
            <a:xfrm>
              <a:off x="10267492" y="10000"/>
              <a:ext cx="8020507" cy="10276998"/>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6" name="object 6"/>
            <p:cNvPicPr/>
            <p:nvPr/>
          </p:nvPicPr>
          <p:blipFill>
            <a:blip r:embed="rId3" cstate="print"/>
            <a:stretch>
              <a:fillRect/>
            </a:stretch>
          </p:blipFill>
          <p:spPr>
            <a:xfrm>
              <a:off x="1656994" y="5208308"/>
              <a:ext cx="1816862" cy="275882"/>
            </a:xfrm>
            <a:prstGeom prst="rect">
              <a:avLst/>
            </a:prstGeom>
          </p:spPr>
        </p:pic>
      </p:grpSp>
      <p:sp>
        <p:nvSpPr>
          <p:cNvPr id="7" name="object 7"/>
          <p:cNvSpPr txBox="1"/>
          <p:nvPr/>
        </p:nvSpPr>
        <p:spPr>
          <a:xfrm>
            <a:off x="1615236" y="3414852"/>
            <a:ext cx="7325995" cy="2965299"/>
          </a:xfrm>
          <a:prstGeom prst="rect">
            <a:avLst/>
          </a:prstGeom>
        </p:spPr>
        <p:txBody>
          <a:bodyPr vert="horz" wrap="square" lIns="0" tIns="6985" rIns="0" bIns="0" rtlCol="0">
            <a:spAutoFit/>
          </a:bodyPr>
          <a:lstStyle/>
          <a:p>
            <a:pPr marL="12700" marR="5080">
              <a:lnSpc>
                <a:spcPct val="101499"/>
              </a:lnSpc>
              <a:spcBef>
                <a:spcPts val="55"/>
              </a:spcBef>
            </a:pPr>
            <a:r>
              <a:rPr sz="2750" spc="80" dirty="0">
                <a:solidFill>
                  <a:srgbClr val="332C2C"/>
                </a:solidFill>
                <a:latin typeface="Verdana"/>
                <a:cs typeface="Verdana"/>
              </a:rPr>
              <a:t>A</a:t>
            </a:r>
            <a:r>
              <a:rPr sz="2750" spc="-90" dirty="0">
                <a:solidFill>
                  <a:srgbClr val="332C2C"/>
                </a:solidFill>
                <a:latin typeface="Verdana"/>
                <a:cs typeface="Verdana"/>
              </a:rPr>
              <a:t>s</a:t>
            </a:r>
            <a:r>
              <a:rPr sz="2750" spc="-250"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85"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l</a:t>
            </a:r>
            <a:r>
              <a:rPr sz="2750" spc="105" dirty="0">
                <a:solidFill>
                  <a:srgbClr val="332C2C"/>
                </a:solidFill>
                <a:latin typeface="Verdana"/>
                <a:cs typeface="Verdana"/>
              </a:rPr>
              <a:t>u</a:t>
            </a:r>
            <a:r>
              <a:rPr sz="2750" spc="145" dirty="0">
                <a:solidFill>
                  <a:srgbClr val="332C2C"/>
                </a:solidFill>
                <a:latin typeface="Verdana"/>
                <a:cs typeface="Verdana"/>
              </a:rPr>
              <a:t>d</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70" dirty="0">
                <a:solidFill>
                  <a:srgbClr val="332C2C"/>
                </a:solidFill>
                <a:latin typeface="Verdana"/>
                <a:cs typeface="Verdana"/>
              </a:rPr>
              <a:t>r</a:t>
            </a:r>
            <a:r>
              <a:rPr sz="2750" spc="-250" dirty="0">
                <a:solidFill>
                  <a:srgbClr val="332C2C"/>
                </a:solidFill>
                <a:latin typeface="Verdana"/>
                <a:cs typeface="Verdana"/>
              </a:rPr>
              <a:t> </a:t>
            </a:r>
            <a:r>
              <a:rPr sz="2750" spc="-200" dirty="0">
                <a:solidFill>
                  <a:srgbClr val="332C2C"/>
                </a:solidFill>
                <a:latin typeface="Verdana"/>
                <a:cs typeface="Verdana"/>
              </a:rPr>
              <a:t>j</a:t>
            </a:r>
            <a:r>
              <a:rPr sz="2750" spc="50" dirty="0">
                <a:solidFill>
                  <a:srgbClr val="332C2C"/>
                </a:solidFill>
                <a:latin typeface="Verdana"/>
                <a:cs typeface="Verdana"/>
              </a:rPr>
              <a:t>o</a:t>
            </a:r>
            <a:r>
              <a:rPr sz="2750" spc="105" dirty="0">
                <a:solidFill>
                  <a:srgbClr val="332C2C"/>
                </a:solidFill>
                <a:latin typeface="Verdana"/>
                <a:cs typeface="Verdana"/>
              </a:rPr>
              <a:t>u</a:t>
            </a:r>
            <a:r>
              <a:rPr sz="2750" spc="-95" dirty="0">
                <a:solidFill>
                  <a:srgbClr val="332C2C"/>
                </a:solidFill>
                <a:latin typeface="Verdana"/>
                <a:cs typeface="Verdana"/>
              </a:rPr>
              <a:t>r</a:t>
            </a:r>
            <a:r>
              <a:rPr sz="2750" spc="114" dirty="0">
                <a:solidFill>
                  <a:srgbClr val="332C2C"/>
                </a:solidFill>
                <a:latin typeface="Verdana"/>
                <a:cs typeface="Verdana"/>
              </a:rPr>
              <a:t>n</a:t>
            </a:r>
            <a:r>
              <a:rPr sz="2750" spc="-5" dirty="0">
                <a:solidFill>
                  <a:srgbClr val="332C2C"/>
                </a:solidFill>
                <a:latin typeface="Verdana"/>
                <a:cs typeface="Verdana"/>
              </a:rPr>
              <a:t>e</a:t>
            </a:r>
            <a:r>
              <a:rPr sz="2750" spc="-135" dirty="0">
                <a:solidFill>
                  <a:srgbClr val="332C2C"/>
                </a:solidFill>
                <a:latin typeface="Verdana"/>
                <a:cs typeface="Verdana"/>
              </a:rPr>
              <a:t>y</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10" dirty="0">
                <a:solidFill>
                  <a:srgbClr val="332C2C"/>
                </a:solidFill>
                <a:latin typeface="Verdana"/>
                <a:cs typeface="Verdana"/>
              </a:rPr>
              <a:t>r</a:t>
            </a:r>
            <a:r>
              <a:rPr sz="2750" spc="50" dirty="0">
                <a:solidFill>
                  <a:srgbClr val="332C2C"/>
                </a:solidFill>
                <a:latin typeface="Verdana"/>
                <a:cs typeface="Verdana"/>
              </a:rPr>
              <a:t>o</a:t>
            </a:r>
            <a:r>
              <a:rPr sz="2750" spc="105" dirty="0">
                <a:solidFill>
                  <a:srgbClr val="332C2C"/>
                </a:solidFill>
                <a:latin typeface="Verdana"/>
                <a:cs typeface="Verdana"/>
              </a:rPr>
              <a:t>u</a:t>
            </a:r>
            <a:r>
              <a:rPr sz="2750" spc="165" dirty="0">
                <a:solidFill>
                  <a:srgbClr val="332C2C"/>
                </a:solidFill>
                <a:latin typeface="Verdana"/>
                <a:cs typeface="Verdana"/>
              </a:rPr>
              <a:t>g</a:t>
            </a:r>
            <a:r>
              <a:rPr sz="2750" spc="120" dirty="0">
                <a:solidFill>
                  <a:srgbClr val="332C2C"/>
                </a:solidFill>
                <a:latin typeface="Verdana"/>
                <a:cs typeface="Verdana"/>
              </a:rPr>
              <a:t>h</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20" dirty="0">
                <a:solidFill>
                  <a:srgbClr val="332C2C"/>
                </a:solidFill>
                <a:latin typeface="Verdana"/>
                <a:cs typeface="Verdana"/>
              </a:rPr>
              <a:t>l</a:t>
            </a:r>
            <a:r>
              <a:rPr sz="2750" spc="20" dirty="0">
                <a:solidFill>
                  <a:srgbClr val="332C2C"/>
                </a:solidFill>
                <a:latin typeface="Verdana"/>
                <a:cs typeface="Verdana"/>
              </a:rPr>
              <a:t>e</a:t>
            </a:r>
            <a:r>
              <a:rPr sz="2750" spc="114"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50" dirty="0">
                <a:solidFill>
                  <a:srgbClr val="332C2C"/>
                </a:solidFill>
                <a:latin typeface="Verdana"/>
                <a:cs typeface="Verdana"/>
              </a:rPr>
              <a:t>o</a:t>
            </a:r>
            <a:r>
              <a:rPr sz="2750" spc="145" dirty="0">
                <a:solidFill>
                  <a:srgbClr val="332C2C"/>
                </a:solidFill>
                <a:latin typeface="Verdana"/>
                <a:cs typeface="Verdana"/>
              </a:rPr>
              <a:t>b</a:t>
            </a:r>
            <a:r>
              <a:rPr sz="2750" spc="-200" dirty="0">
                <a:solidFill>
                  <a:srgbClr val="332C2C"/>
                </a:solidFill>
                <a:latin typeface="Verdana"/>
                <a:cs typeface="Verdana"/>
              </a:rPr>
              <a:t>j</a:t>
            </a:r>
            <a:r>
              <a:rPr sz="2750" spc="20" dirty="0">
                <a:solidFill>
                  <a:srgbClr val="332C2C"/>
                </a:solidFill>
                <a:latin typeface="Verdana"/>
                <a:cs typeface="Verdana"/>
              </a:rPr>
              <a:t>e</a:t>
            </a:r>
            <a:r>
              <a:rPr sz="2750" spc="130" dirty="0">
                <a:solidFill>
                  <a:srgbClr val="332C2C"/>
                </a:solidFill>
                <a:latin typeface="Verdana"/>
                <a:cs typeface="Verdana"/>
              </a:rPr>
              <a:t>c</a:t>
            </a:r>
            <a:r>
              <a:rPr sz="2750" spc="35" dirty="0">
                <a:solidFill>
                  <a:srgbClr val="332C2C"/>
                </a:solidFill>
                <a:latin typeface="Verdana"/>
                <a:cs typeface="Verdana"/>
              </a:rPr>
              <a:t>t</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t</a:t>
            </a:r>
            <a:r>
              <a:rPr sz="2750" spc="20" dirty="0">
                <a:solidFill>
                  <a:srgbClr val="332C2C"/>
                </a:solidFill>
                <a:latin typeface="Verdana"/>
                <a:cs typeface="Verdana"/>
              </a:rPr>
              <a:t>e</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20" dirty="0">
                <a:solidFill>
                  <a:srgbClr val="332C2C"/>
                </a:solidFill>
                <a:latin typeface="Verdana"/>
                <a:cs typeface="Verdana"/>
              </a:rPr>
              <a:t>l</a:t>
            </a:r>
            <a:r>
              <a:rPr sz="2750" spc="20" dirty="0">
                <a:solidFill>
                  <a:srgbClr val="332C2C"/>
                </a:solidFill>
                <a:latin typeface="Verdana"/>
                <a:cs typeface="Verdana"/>
              </a:rPr>
              <a:t>e</a:t>
            </a:r>
            <a:r>
              <a:rPr sz="2750" spc="30" dirty="0">
                <a:solidFill>
                  <a:srgbClr val="332C2C"/>
                </a:solidFill>
                <a:latin typeface="Verdana"/>
                <a:cs typeface="Verdana"/>
              </a:rPr>
              <a:t>t</a:t>
            </a:r>
            <a:r>
              <a:rPr sz="2750" spc="-190" dirty="0">
                <a:solidFill>
                  <a:srgbClr val="332C2C"/>
                </a:solidFill>
                <a:latin typeface="Verdana"/>
                <a:cs typeface="Verdana"/>
              </a:rPr>
              <a:t>'</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e</a:t>
            </a:r>
            <a:r>
              <a:rPr sz="2750" spc="240" dirty="0">
                <a:solidFill>
                  <a:srgbClr val="332C2C"/>
                </a:solidFill>
                <a:latin typeface="Verdana"/>
                <a:cs typeface="Verdana"/>
              </a:rPr>
              <a:t>m</a:t>
            </a:r>
            <a:r>
              <a:rPr sz="2750" spc="145" dirty="0">
                <a:solidFill>
                  <a:srgbClr val="332C2C"/>
                </a:solidFill>
                <a:latin typeface="Verdana"/>
                <a:cs typeface="Verdana"/>
              </a:rPr>
              <a:t>b</a:t>
            </a:r>
            <a:r>
              <a:rPr sz="2750" spc="-200" dirty="0">
                <a:solidFill>
                  <a:srgbClr val="332C2C"/>
                </a:solidFill>
                <a:latin typeface="Verdana"/>
                <a:cs typeface="Verdana"/>
              </a:rPr>
              <a:t>r</a:t>
            </a:r>
            <a:r>
              <a:rPr sz="2750" spc="-35" dirty="0">
                <a:solidFill>
                  <a:srgbClr val="332C2C"/>
                </a:solidFill>
                <a:latin typeface="Verdana"/>
                <a:cs typeface="Verdana"/>
              </a:rPr>
              <a:t>a</a:t>
            </a:r>
            <a:r>
              <a:rPr sz="2750" spc="85" dirty="0">
                <a:solidFill>
                  <a:srgbClr val="332C2C"/>
                </a:solidFill>
                <a:latin typeface="Verdana"/>
                <a:cs typeface="Verdana"/>
              </a:rPr>
              <a:t>c</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145" dirty="0">
                <a:solidFill>
                  <a:srgbClr val="332C2C"/>
                </a:solidFill>
                <a:latin typeface="Verdana"/>
                <a:cs typeface="Verdana"/>
              </a:rPr>
              <a:t>p</a:t>
            </a:r>
            <a:r>
              <a:rPr sz="2750" spc="50" dirty="0">
                <a:solidFill>
                  <a:srgbClr val="332C2C"/>
                </a:solidFill>
                <a:latin typeface="Verdana"/>
                <a:cs typeface="Verdana"/>
              </a:rPr>
              <a:t>o</a:t>
            </a:r>
            <a:r>
              <a:rPr sz="2750" spc="-20" dirty="0">
                <a:solidFill>
                  <a:srgbClr val="332C2C"/>
                </a:solidFill>
                <a:latin typeface="Verdana"/>
                <a:cs typeface="Verdana"/>
              </a:rPr>
              <a:t>t</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20" dirty="0">
                <a:solidFill>
                  <a:srgbClr val="332C2C"/>
                </a:solidFill>
                <a:latin typeface="Verdana"/>
                <a:cs typeface="Verdana"/>
              </a:rPr>
              <a:t>e</a:t>
            </a:r>
            <a:r>
              <a:rPr sz="2750" spc="90" dirty="0">
                <a:solidFill>
                  <a:srgbClr val="332C2C"/>
                </a:solidFill>
                <a:latin typeface="Verdana"/>
                <a:cs typeface="Verdana"/>
              </a:rPr>
              <a:t>c</a:t>
            </a:r>
            <a:r>
              <a:rPr sz="2750" spc="114" dirty="0">
                <a:solidFill>
                  <a:srgbClr val="332C2C"/>
                </a:solidFill>
                <a:latin typeface="Verdana"/>
                <a:cs typeface="Verdana"/>
              </a:rPr>
              <a:t>hn</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t</a:t>
            </a:r>
            <a:r>
              <a:rPr sz="2750" spc="40" dirty="0">
                <a:solidFill>
                  <a:srgbClr val="332C2C"/>
                </a:solidFill>
                <a:latin typeface="Verdana"/>
                <a:cs typeface="Verdana"/>
              </a:rPr>
              <a:t>o  </a:t>
            </a:r>
            <a:r>
              <a:rPr sz="2750" spc="-110" dirty="0">
                <a:solidFill>
                  <a:srgbClr val="332C2C"/>
                </a:solidFill>
                <a:latin typeface="Verdana"/>
                <a:cs typeface="Verdana"/>
              </a:rPr>
              <a:t>r</a:t>
            </a:r>
            <a:r>
              <a:rPr sz="2750" spc="-5" dirty="0">
                <a:solidFill>
                  <a:srgbClr val="332C2C"/>
                </a:solidFill>
                <a:latin typeface="Verdana"/>
                <a:cs typeface="Verdana"/>
              </a:rPr>
              <a:t>e</a:t>
            </a:r>
            <a:r>
              <a:rPr sz="2750" spc="-180" dirty="0">
                <a:solidFill>
                  <a:srgbClr val="332C2C"/>
                </a:solidFill>
                <a:latin typeface="Verdana"/>
                <a:cs typeface="Verdana"/>
              </a:rPr>
              <a:t>v</a:t>
            </a:r>
            <a:r>
              <a:rPr sz="2750" spc="50" dirty="0">
                <a:solidFill>
                  <a:srgbClr val="332C2C"/>
                </a:solidFill>
                <a:latin typeface="Verdana"/>
                <a:cs typeface="Verdana"/>
              </a:rPr>
              <a:t>o</a:t>
            </a:r>
            <a:r>
              <a:rPr sz="2750" spc="-20" dirty="0">
                <a:solidFill>
                  <a:srgbClr val="332C2C"/>
                </a:solidFill>
                <a:latin typeface="Verdana"/>
                <a:cs typeface="Verdana"/>
              </a:rPr>
              <a:t>l</a:t>
            </a:r>
            <a:r>
              <a:rPr sz="2750" spc="105" dirty="0">
                <a:solidFill>
                  <a:srgbClr val="332C2C"/>
                </a:solidFill>
                <a:latin typeface="Verdana"/>
                <a:cs typeface="Verdana"/>
              </a:rPr>
              <a:t>u</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20" dirty="0">
                <a:solidFill>
                  <a:srgbClr val="332C2C"/>
                </a:solidFill>
                <a:latin typeface="Verdana"/>
                <a:cs typeface="Verdana"/>
              </a:rPr>
              <a:t>i</a:t>
            </a:r>
            <a:r>
              <a:rPr sz="2750" spc="-65" dirty="0">
                <a:solidFill>
                  <a:srgbClr val="332C2C"/>
                </a:solidFill>
                <a:latin typeface="Verdana"/>
                <a:cs typeface="Verdana"/>
              </a:rPr>
              <a:t>z</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145" dirty="0">
                <a:solidFill>
                  <a:srgbClr val="332C2C"/>
                </a:solidFill>
                <a:latin typeface="Verdana"/>
                <a:cs typeface="Verdana"/>
              </a:rPr>
              <a:t>d</a:t>
            </a:r>
            <a:r>
              <a:rPr sz="2750" spc="105" dirty="0">
                <a:solidFill>
                  <a:srgbClr val="332C2C"/>
                </a:solidFill>
                <a:latin typeface="Verdana"/>
                <a:cs typeface="Verdana"/>
              </a:rPr>
              <a:t>u</a:t>
            </a:r>
            <a:r>
              <a:rPr sz="2750" spc="-95" dirty="0">
                <a:solidFill>
                  <a:srgbClr val="332C2C"/>
                </a:solidFill>
                <a:latin typeface="Verdana"/>
                <a:cs typeface="Verdana"/>
              </a:rPr>
              <a:t>s</a:t>
            </a:r>
            <a:r>
              <a:rPr sz="2750" spc="30" dirty="0">
                <a:solidFill>
                  <a:srgbClr val="332C2C"/>
                </a:solidFill>
                <a:latin typeface="Verdana"/>
                <a:cs typeface="Verdana"/>
              </a:rPr>
              <a:t>t</a:t>
            </a:r>
            <a:r>
              <a:rPr sz="2750" spc="-95" dirty="0">
                <a:solidFill>
                  <a:srgbClr val="332C2C"/>
                </a:solidFill>
                <a:latin typeface="Verdana"/>
                <a:cs typeface="Verdana"/>
              </a:rPr>
              <a:t>r</a:t>
            </a:r>
            <a:r>
              <a:rPr sz="2750" spc="-20" dirty="0">
                <a:solidFill>
                  <a:srgbClr val="332C2C"/>
                </a:solidFill>
                <a:latin typeface="Verdana"/>
                <a:cs typeface="Verdana"/>
              </a:rPr>
              <a:t>i</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45" dirty="0">
                <a:solidFill>
                  <a:srgbClr val="332C2C"/>
                </a:solidFill>
                <a:latin typeface="Verdana"/>
                <a:cs typeface="Verdana"/>
              </a:rPr>
              <a:t>d</a:t>
            </a:r>
            <a:r>
              <a:rPr sz="2750" spc="-95" dirty="0">
                <a:solidFill>
                  <a:srgbClr val="332C2C"/>
                </a:solidFill>
                <a:latin typeface="Verdana"/>
                <a:cs typeface="Verdana"/>
              </a:rPr>
              <a:t>r</a:t>
            </a:r>
            <a:r>
              <a:rPr sz="2750" spc="-20" dirty="0">
                <a:solidFill>
                  <a:srgbClr val="332C2C"/>
                </a:solidFill>
                <a:latin typeface="Verdana"/>
                <a:cs typeface="Verdana"/>
              </a:rPr>
              <a:t>i</a:t>
            </a:r>
            <a:r>
              <a:rPr sz="2750" spc="-180" dirty="0">
                <a:solidFill>
                  <a:srgbClr val="332C2C"/>
                </a:solidFill>
                <a:latin typeface="Verdana"/>
                <a:cs typeface="Verdana"/>
              </a:rPr>
              <a:t>v</a:t>
            </a:r>
            <a:r>
              <a:rPr sz="2750" spc="15" dirty="0">
                <a:solidFill>
                  <a:srgbClr val="332C2C"/>
                </a:solidFill>
                <a:latin typeface="Verdana"/>
                <a:cs typeface="Verdana"/>
              </a:rPr>
              <a:t>e  </a:t>
            </a:r>
            <a:r>
              <a:rPr sz="2750" spc="-20" dirty="0">
                <a:latin typeface="Verdana"/>
                <a:cs typeface="Verdana"/>
              </a:rPr>
              <a:t>i</a:t>
            </a:r>
            <a:r>
              <a:rPr sz="2750" spc="114" dirty="0">
                <a:latin typeface="Verdana"/>
                <a:cs typeface="Verdana"/>
              </a:rPr>
              <a:t>nn</a:t>
            </a:r>
            <a:r>
              <a:rPr sz="2750" spc="10" dirty="0">
                <a:latin typeface="Verdana"/>
                <a:cs typeface="Verdana"/>
              </a:rPr>
              <a:t>o</a:t>
            </a:r>
            <a:r>
              <a:rPr sz="2750" spc="-180" dirty="0">
                <a:latin typeface="Verdana"/>
                <a:cs typeface="Verdana"/>
              </a:rPr>
              <a:t>v</a:t>
            </a:r>
            <a:r>
              <a:rPr sz="2750" spc="-35" dirty="0">
                <a:latin typeface="Verdana"/>
                <a:cs typeface="Verdana"/>
              </a:rPr>
              <a:t>a</a:t>
            </a:r>
            <a:r>
              <a:rPr sz="2750" spc="30" dirty="0">
                <a:latin typeface="Verdana"/>
                <a:cs typeface="Verdana"/>
              </a:rPr>
              <a:t>t</a:t>
            </a:r>
            <a:r>
              <a:rPr sz="2750" spc="-20" dirty="0">
                <a:latin typeface="Verdana"/>
                <a:cs typeface="Verdana"/>
              </a:rPr>
              <a:t>i</a:t>
            </a:r>
            <a:r>
              <a:rPr sz="2750" spc="50" dirty="0">
                <a:latin typeface="Verdana"/>
                <a:cs typeface="Verdana"/>
              </a:rPr>
              <a:t>o</a:t>
            </a:r>
            <a:r>
              <a:rPr sz="2750" spc="114" dirty="0">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270" dirty="0">
                <a:solidFill>
                  <a:srgbClr val="332C2C"/>
                </a:solidFill>
                <a:latin typeface="Verdana"/>
                <a:cs typeface="Verdana"/>
              </a:rPr>
              <a:t>T</a:t>
            </a:r>
            <a:r>
              <a:rPr sz="2750" spc="50" dirty="0">
                <a:solidFill>
                  <a:srgbClr val="332C2C"/>
                </a:solidFill>
                <a:latin typeface="Verdana"/>
                <a:cs typeface="Verdana"/>
              </a:rPr>
              <a:t>o</a:t>
            </a:r>
            <a:r>
              <a:rPr sz="2750" spc="165" dirty="0">
                <a:solidFill>
                  <a:srgbClr val="332C2C"/>
                </a:solidFill>
                <a:latin typeface="Verdana"/>
                <a:cs typeface="Verdana"/>
              </a:rPr>
              <a:t>g</a:t>
            </a:r>
            <a:r>
              <a:rPr sz="2750" spc="20" dirty="0">
                <a:solidFill>
                  <a:srgbClr val="332C2C"/>
                </a:solidFill>
                <a:latin typeface="Verdana"/>
                <a:cs typeface="Verdana"/>
              </a:rPr>
              <a:t>e</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100" dirty="0">
                <a:solidFill>
                  <a:srgbClr val="332C2C"/>
                </a:solidFill>
                <a:latin typeface="Verdana"/>
                <a:cs typeface="Verdana"/>
              </a:rPr>
              <a:t>r</a:t>
            </a:r>
            <a:r>
              <a:rPr sz="2750" spc="-420" dirty="0">
                <a:solidFill>
                  <a:srgbClr val="332C2C"/>
                </a:solidFill>
                <a:latin typeface="Verdana"/>
                <a:cs typeface="Verdana"/>
              </a:rPr>
              <a:t>,</a:t>
            </a:r>
            <a:r>
              <a:rPr sz="2750" spc="-250"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120" dirty="0">
                <a:solidFill>
                  <a:srgbClr val="332C2C"/>
                </a:solidFill>
                <a:latin typeface="Verdana"/>
                <a:cs typeface="Verdana"/>
              </a:rPr>
              <a:t>n</a:t>
            </a:r>
            <a:r>
              <a:rPr sz="2750" spc="-250" dirty="0">
                <a:solidFill>
                  <a:srgbClr val="332C2C"/>
                </a:solidFill>
                <a:latin typeface="Verdana"/>
                <a:cs typeface="Verdana"/>
              </a:rPr>
              <a:t> </a:t>
            </a:r>
            <a:r>
              <a:rPr sz="2750" spc="105" dirty="0">
                <a:solidFill>
                  <a:srgbClr val="332C2C"/>
                </a:solidFill>
                <a:latin typeface="Verdana"/>
                <a:cs typeface="Verdana"/>
              </a:rPr>
              <a:t>u</a:t>
            </a:r>
            <a:r>
              <a:rPr sz="2750" spc="114" dirty="0">
                <a:solidFill>
                  <a:srgbClr val="332C2C"/>
                </a:solidFill>
                <a:latin typeface="Verdana"/>
                <a:cs typeface="Verdana"/>
              </a:rPr>
              <a:t>n</a:t>
            </a:r>
            <a:r>
              <a:rPr sz="2750" spc="-20" dirty="0">
                <a:solidFill>
                  <a:srgbClr val="332C2C"/>
                </a:solidFill>
                <a:latin typeface="Verdana"/>
                <a:cs typeface="Verdana"/>
              </a:rPr>
              <a:t>le</a:t>
            </a:r>
            <a:r>
              <a:rPr sz="2750" spc="-35" dirty="0">
                <a:solidFill>
                  <a:srgbClr val="332C2C"/>
                </a:solidFill>
                <a:latin typeface="Verdana"/>
                <a:cs typeface="Verdana"/>
              </a:rPr>
              <a:t>a</a:t>
            </a:r>
            <a:r>
              <a:rPr sz="2750" spc="-95" dirty="0">
                <a:solidFill>
                  <a:srgbClr val="332C2C"/>
                </a:solidFill>
                <a:latin typeface="Verdana"/>
                <a:cs typeface="Verdana"/>
              </a:rPr>
              <a:t>s</a:t>
            </a:r>
            <a:r>
              <a:rPr sz="2750" spc="120" dirty="0">
                <a:solidFill>
                  <a:srgbClr val="332C2C"/>
                </a:solidFill>
                <a:latin typeface="Verdana"/>
                <a:cs typeface="Verdana"/>
              </a:rPr>
              <a:t>h</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45" dirty="0">
                <a:solidFill>
                  <a:srgbClr val="332C2C"/>
                </a:solidFill>
                <a:latin typeface="Verdana"/>
                <a:cs typeface="Verdana"/>
              </a:rPr>
              <a:t>power </a:t>
            </a:r>
            <a:r>
              <a:rPr sz="2750" spc="10" dirty="0">
                <a:solidFill>
                  <a:srgbClr val="332C2C"/>
                </a:solidFill>
                <a:latin typeface="Verdana"/>
                <a:cs typeface="Verdana"/>
              </a:rPr>
              <a:t>of </a:t>
            </a:r>
            <a:r>
              <a:rPr sz="2750" spc="30" dirty="0">
                <a:solidFill>
                  <a:srgbClr val="332C2C"/>
                </a:solidFill>
                <a:latin typeface="Verdana"/>
                <a:cs typeface="Verdana"/>
              </a:rPr>
              <a:t>object </a:t>
            </a:r>
            <a:r>
              <a:rPr sz="2750" spc="50" dirty="0">
                <a:solidFill>
                  <a:srgbClr val="332C2C"/>
                </a:solidFill>
                <a:latin typeface="Verdana"/>
                <a:cs typeface="Verdana"/>
              </a:rPr>
              <a:t>detection </a:t>
            </a:r>
            <a:r>
              <a:rPr sz="2750" spc="80" dirty="0">
                <a:solidFill>
                  <a:srgbClr val="332C2C"/>
                </a:solidFill>
                <a:latin typeface="Verdana"/>
                <a:cs typeface="Verdana"/>
              </a:rPr>
              <a:t>and </a:t>
            </a:r>
            <a:r>
              <a:rPr sz="2750" spc="30" dirty="0">
                <a:solidFill>
                  <a:srgbClr val="332C2C"/>
                </a:solidFill>
                <a:latin typeface="Verdana"/>
                <a:cs typeface="Verdana"/>
              </a:rPr>
              <a:t>shape </a:t>
            </a:r>
            <a:r>
              <a:rPr sz="2750" spc="-30" dirty="0">
                <a:solidFill>
                  <a:srgbClr val="332C2C"/>
                </a:solidFill>
                <a:latin typeface="Verdana"/>
                <a:cs typeface="Verdana"/>
              </a:rPr>
              <a:t>a </a:t>
            </a:r>
            <a:r>
              <a:rPr sz="2750" spc="-25"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t</a:t>
            </a:r>
            <a:r>
              <a:rPr sz="2750" spc="20" dirty="0">
                <a:solidFill>
                  <a:srgbClr val="332C2C"/>
                </a:solidFill>
                <a:latin typeface="Verdana"/>
                <a:cs typeface="Verdana"/>
              </a:rPr>
              <a:t>e</a:t>
            </a:r>
            <a:r>
              <a:rPr sz="2750" spc="-100" dirty="0">
                <a:solidFill>
                  <a:srgbClr val="332C2C"/>
                </a:solidFill>
                <a:latin typeface="Verdana"/>
                <a:cs typeface="Verdana"/>
              </a:rPr>
              <a:t>r</a:t>
            </a:r>
            <a:r>
              <a:rPr sz="2750" spc="-420" dirty="0">
                <a:solidFill>
                  <a:srgbClr val="332C2C"/>
                </a:solidFill>
                <a:latin typeface="Verdana"/>
                <a:cs typeface="Verdana"/>
              </a:rPr>
              <a:t>,</a:t>
            </a:r>
            <a:r>
              <a:rPr sz="2750" spc="-250" dirty="0">
                <a:solidFill>
                  <a:srgbClr val="332C2C"/>
                </a:solidFill>
                <a:latin typeface="Verdana"/>
                <a:cs typeface="Verdana"/>
              </a:rPr>
              <a:t> </a:t>
            </a:r>
            <a:r>
              <a:rPr sz="2750" spc="-95" dirty="0">
                <a:solidFill>
                  <a:srgbClr val="332C2C"/>
                </a:solidFill>
                <a:latin typeface="Verdana"/>
                <a:cs typeface="Verdana"/>
              </a:rPr>
              <a:t>s</a:t>
            </a:r>
            <a:r>
              <a:rPr sz="2750" spc="240" dirty="0">
                <a:solidFill>
                  <a:srgbClr val="332C2C"/>
                </a:solidFill>
                <a:latin typeface="Verdana"/>
                <a:cs typeface="Verdana"/>
              </a:rPr>
              <a:t>m</a:t>
            </a:r>
            <a:r>
              <a:rPr sz="2750" spc="-35" dirty="0">
                <a:solidFill>
                  <a:srgbClr val="332C2C"/>
                </a:solidFill>
                <a:latin typeface="Verdana"/>
                <a:cs typeface="Verdana"/>
              </a:rPr>
              <a:t>a</a:t>
            </a:r>
            <a:r>
              <a:rPr sz="2750" spc="-30" dirty="0">
                <a:solidFill>
                  <a:srgbClr val="332C2C"/>
                </a:solidFill>
                <a:latin typeface="Verdana"/>
                <a:cs typeface="Verdana"/>
              </a:rPr>
              <a:t>r</a:t>
            </a:r>
            <a:r>
              <a:rPr sz="2750" spc="-20" dirty="0">
                <a:solidFill>
                  <a:srgbClr val="332C2C"/>
                </a:solidFill>
                <a:latin typeface="Verdana"/>
                <a:cs typeface="Verdana"/>
              </a:rPr>
              <a:t>t</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20" dirty="0">
                <a:solidFill>
                  <a:srgbClr val="332C2C"/>
                </a:solidFill>
                <a:latin typeface="Verdana"/>
                <a:cs typeface="Verdana"/>
              </a:rPr>
              <a:t>e</a:t>
            </a:r>
            <a:r>
              <a:rPr sz="2750" spc="-420" dirty="0">
                <a:solidFill>
                  <a:srgbClr val="332C2C"/>
                </a:solidFill>
                <a:latin typeface="Verdana"/>
                <a:cs typeface="Verdana"/>
              </a:rPr>
              <a:t>.</a:t>
            </a:r>
            <a:endParaRPr lang="en-IN" sz="2750" spc="-420" dirty="0">
              <a:solidFill>
                <a:srgbClr val="332C2C"/>
              </a:solidFill>
              <a:latin typeface="Verdana"/>
              <a:cs typeface="Verdana"/>
            </a:endParaRPr>
          </a:p>
        </p:txBody>
      </p:sp>
      <p:sp>
        <p:nvSpPr>
          <p:cNvPr id="8" name="object 8"/>
          <p:cNvSpPr txBox="1">
            <a:spLocks noGrp="1"/>
          </p:cNvSpPr>
          <p:nvPr>
            <p:ph type="title"/>
          </p:nvPr>
        </p:nvSpPr>
        <p:spPr>
          <a:xfrm>
            <a:off x="1589661" y="1429588"/>
            <a:ext cx="7424420" cy="939800"/>
          </a:xfrm>
          <a:prstGeom prst="rect">
            <a:avLst/>
          </a:prstGeom>
        </p:spPr>
        <p:txBody>
          <a:bodyPr vert="horz" wrap="square" lIns="0" tIns="12700" rIns="0" bIns="0" rtlCol="0">
            <a:spAutoFit/>
          </a:bodyPr>
          <a:lstStyle/>
          <a:p>
            <a:pPr marL="12700">
              <a:lnSpc>
                <a:spcPct val="100000"/>
              </a:lnSpc>
              <a:spcBef>
                <a:spcPts val="100"/>
              </a:spcBef>
            </a:pPr>
            <a:r>
              <a:rPr sz="6000" spc="-175" dirty="0"/>
              <a:t>Empowering</a:t>
            </a:r>
            <a:r>
              <a:rPr sz="6000" spc="-185" dirty="0"/>
              <a:t> </a:t>
            </a:r>
            <a:r>
              <a:rPr sz="6000" spc="-90" dirty="0"/>
              <a:t>th</a:t>
            </a:r>
            <a:r>
              <a:rPr sz="6000" spc="-95" dirty="0"/>
              <a:t>e</a:t>
            </a:r>
            <a:r>
              <a:rPr sz="6000" spc="-185" dirty="0"/>
              <a:t> </a:t>
            </a:r>
            <a:r>
              <a:rPr sz="6000" spc="-100" dirty="0"/>
              <a:t>Future</a:t>
            </a:r>
            <a:endParaRPr sz="6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315</Words>
  <Application>Microsoft Office PowerPoint</Application>
  <PresentationFormat>Custom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Cambria</vt:lpstr>
      <vt:lpstr>Verdana</vt:lpstr>
      <vt:lpstr>Office Theme</vt:lpstr>
      <vt:lpstr>Speeding Through the Lens:  Unveiling the Power of Object  Detection</vt:lpstr>
      <vt:lpstr>Unveiling Object Detection</vt:lpstr>
      <vt:lpstr>Problem statement</vt:lpstr>
      <vt:lpstr>Real-World Applications</vt:lpstr>
      <vt:lpstr>PROJECT MODEL – Object Tracking</vt:lpstr>
      <vt:lpstr>Challenges and Future Trends</vt:lpstr>
      <vt:lpstr>Empowering the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Speeding Through the Lens:  Unveiling the Power of Object  Detection</dc:title>
  <dc:creator>Shreya Ganguly</dc:creator>
  <cp:lastModifiedBy>Shreya Ganguly</cp:lastModifiedBy>
  <cp:revision>2</cp:revision>
  <dcterms:created xsi:type="dcterms:W3CDTF">2024-03-13T06:51:05Z</dcterms:created>
  <dcterms:modified xsi:type="dcterms:W3CDTF">2024-03-13T07:09:59Z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2024-03-13T00:00:00Z</vt:filetime>
  </property>
  <property fmtid="{D5CDD505-2E9C-101B-9397-08002B2CF9AE}" pid="3" name="Creator">
    <vt:lpwstr>Chromium</vt:lpwstr>
  </property>
  <property fmtid="{D5CDD505-2E9C-101B-9397-08002B2CF9AE}" pid="4" name="LastSaved">
    <vt:filetime>2024-03-13T00:00:00Z</vt:filetime>
  </property>
</Properties>
</file>