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summary best practice</a:t>
            </a:r>
            <a:endParaRPr dirty="0"/>
          </a:p>
        </p:txBody>
      </p:sp>
      <p:sp>
        <p:nvSpPr>
          <p:cNvPr id="512" name="Google Shape;512;p1"/>
          <p:cNvSpPr txBox="1"/>
          <p:nvPr/>
        </p:nvSpPr>
        <p:spPr>
          <a:xfrm>
            <a:off x="4910574" y="838198"/>
            <a:ext cx="6843275" cy="6019801"/>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Situation</a:t>
            </a:r>
            <a:endParaRPr dirty="0"/>
          </a:p>
          <a:p>
            <a:pPr marL="324000" marR="0" lvl="1" indent="-216000" algn="l" rtl="0">
              <a:lnSpc>
                <a:spcPct val="100000"/>
              </a:lnSpc>
              <a:spcBef>
                <a:spcPts val="300"/>
              </a:spcBef>
              <a:spcAft>
                <a:spcPts val="0"/>
              </a:spcAft>
              <a:buClr>
                <a:srgbClr val="28BA73"/>
              </a:buClr>
              <a:buSzPts val="1600"/>
              <a:buFont typeface="Trebuchet MS"/>
              <a:buChar char="•"/>
            </a:pPr>
            <a:endParaRPr dirty="0"/>
          </a:p>
          <a:p>
            <a:pPr marL="550800" lvl="2" indent="-114399">
              <a:lnSpc>
                <a:spcPct val="90000"/>
              </a:lnSpc>
              <a:buClr>
                <a:srgbClr val="28BA73"/>
              </a:buClr>
              <a:buSzPts val="1600"/>
            </a:pPr>
            <a:r>
              <a:rPr lang="en-US" sz="1600" dirty="0" err="1"/>
              <a:t>SmartBank</a:t>
            </a:r>
            <a:r>
              <a:rPr lang="en-US" sz="1600" dirty="0"/>
              <a:t> aims to improve SME customer retention and reduce churn rates.</a:t>
            </a:r>
          </a:p>
          <a:p>
            <a:pPr marL="550800" marR="0" lvl="2" indent="-114399" algn="l" rtl="0">
              <a:lnSpc>
                <a:spcPct val="90000"/>
              </a:lnSpc>
              <a:spcBef>
                <a:spcPts val="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Complication</a:t>
            </a: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Identify problem(s) or opportunity</a:t>
            </a:r>
            <a:endParaRPr dirty="0"/>
          </a:p>
          <a:p>
            <a:pPr marL="550800" lvl="2" indent="-114399">
              <a:lnSpc>
                <a:spcPct val="90000"/>
              </a:lnSpc>
              <a:buClr>
                <a:srgbClr val="28BA73"/>
              </a:buClr>
              <a:buSzPts val="1600"/>
            </a:pPr>
            <a:r>
              <a:rPr lang="en-US" sz="1600" dirty="0"/>
              <a:t>A significant portion of SME customers are at risk of churning, impacting revenue growth.</a:t>
            </a:r>
          </a:p>
          <a:p>
            <a:pPr marL="550800" marR="0" lvl="2" indent="-114399" algn="l" rtl="0">
              <a:lnSpc>
                <a:spcPct val="90000"/>
              </a:lnSpc>
              <a:spcBef>
                <a:spcPts val="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Question</a:t>
            </a:r>
            <a:endParaRPr dirty="0"/>
          </a:p>
          <a:p>
            <a:pPr marL="323999"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State hypothesis</a:t>
            </a:r>
          </a:p>
          <a:p>
            <a:pPr marL="323999" marR="0" lvl="1" indent="-216000" algn="l" rtl="0">
              <a:lnSpc>
                <a:spcPct val="100000"/>
              </a:lnSpc>
              <a:spcBef>
                <a:spcPts val="300"/>
              </a:spcBef>
              <a:spcAft>
                <a:spcPts val="0"/>
              </a:spcAft>
              <a:buClr>
                <a:srgbClr val="28BA73"/>
              </a:buClr>
              <a:buSzPts val="1600"/>
              <a:buFont typeface="Trebuchet MS"/>
              <a:buChar char="•"/>
            </a:pPr>
            <a:endParaRPr sz="1600" dirty="0">
              <a:solidFill>
                <a:schemeClr val="dk1"/>
              </a:solidFill>
              <a:latin typeface="Trebuchet MS"/>
              <a:ea typeface="Trebuchet MS"/>
              <a:cs typeface="Trebuchet MS"/>
              <a:sym typeface="Trebuchet MS"/>
            </a:endParaRPr>
          </a:p>
          <a:p>
            <a:pPr>
              <a:spcBef>
                <a:spcPts val="300"/>
              </a:spcBef>
            </a:pPr>
            <a:r>
              <a:rPr lang="en-US" sz="1800" dirty="0"/>
              <a:t>Can we predict at-risk customers early and target them with personalized interventions?</a:t>
            </a:r>
          </a:p>
          <a:p>
            <a:pPr marL="0" marR="0" lvl="0" indent="0" algn="l" rtl="0">
              <a:lnSpc>
                <a:spcPct val="100000"/>
              </a:lnSpc>
              <a:spcBef>
                <a:spcPts val="300"/>
              </a:spcBef>
              <a:spcAft>
                <a:spcPts val="0"/>
              </a:spcAft>
              <a:buNone/>
            </a:pPr>
            <a:endParaRPr lang="en-US"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r>
              <a:rPr lang="en-US" sz="1600" dirty="0">
                <a:solidFill>
                  <a:schemeClr val="dk1"/>
                </a:solidFill>
                <a:latin typeface="Trebuchet MS"/>
                <a:ea typeface="Trebuchet MS"/>
                <a:cs typeface="Trebuchet MS"/>
                <a:sym typeface="Trebuchet MS"/>
              </a:rPr>
              <a:t>Answer</a:t>
            </a:r>
            <a:endParaRPr sz="1600" dirty="0">
              <a:solidFill>
                <a:schemeClr val="dk1"/>
              </a:solidFill>
              <a:latin typeface="Trebuchet MS"/>
              <a:ea typeface="Trebuchet MS"/>
              <a:cs typeface="Trebuchet MS"/>
              <a:sym typeface="Trebuchet MS"/>
            </a:endParaRP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Propose solution and discuss impact</a:t>
            </a:r>
          </a:p>
          <a:p>
            <a:pPr marL="323999" lvl="1" indent="-216000" algn="l" rtl="0">
              <a:spcBef>
                <a:spcPts val="300"/>
              </a:spcBef>
              <a:spcAft>
                <a:spcPts val="0"/>
              </a:spcAft>
              <a:buClr>
                <a:srgbClr val="28BA73"/>
              </a:buClr>
              <a:buSzPts val="1600"/>
              <a:buFont typeface="Trebuchet MS"/>
              <a:buChar char="•"/>
            </a:pPr>
            <a:r>
              <a:rPr lang="en-US" sz="1600" dirty="0"/>
              <a:t>Developed a predictive model (ROC-AUC: 82%) identifying high-risk customers; targeting them could reduce churn by ~15%, driving an additional £8M–£10M annually.</a:t>
            </a:r>
            <a:endParaRPr sz="1600" dirty="0">
              <a:solidFill>
                <a:schemeClr val="dk1"/>
              </a:solidFill>
              <a:latin typeface="Trebuchet MS"/>
              <a:ea typeface="Trebuchet MS"/>
              <a:cs typeface="Trebuchet MS"/>
              <a:sym typeface="Trebuchet MS"/>
            </a:endParaRP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US" sz="1600" dirty="0">
                <a:solidFill>
                  <a:schemeClr val="lt1"/>
                </a:solidFill>
                <a:latin typeface="Trebuchet MS"/>
                <a:ea typeface="Trebuchet MS"/>
                <a:cs typeface="Trebuchet MS"/>
                <a:sym typeface="Trebuchet MS"/>
              </a:rPr>
              <a:t>A good executive summary provides all the key information in one slide</a:t>
            </a:r>
            <a:endParaRPr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dirty="0">
                <a:solidFill>
                  <a:schemeClr val="lt1"/>
                </a:solidFill>
                <a:latin typeface="Trebuchet MS"/>
                <a:ea typeface="Trebuchet MS"/>
                <a:cs typeface="Trebuchet MS"/>
                <a:sym typeface="Trebuchet MS"/>
              </a:rPr>
              <a:t>Consultants typically communicate in a “top down” or pyramid fashion, starting with the conclusion and then providing the supporting information</a:t>
            </a:r>
            <a:endParaRPr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r>
              <a:rPr lang="en-US" sz="1600" dirty="0">
                <a:solidFill>
                  <a:schemeClr val="lt1"/>
                </a:solidFill>
                <a:latin typeface="Trebuchet MS"/>
                <a:ea typeface="Trebuchet MS"/>
                <a:cs typeface="Trebuchet MS"/>
                <a:sym typeface="Trebuchet MS"/>
              </a:rPr>
              <a:t>The goal is to communicate as much information in as few words as possible</a:t>
            </a:r>
            <a:endParaRPr sz="1600" dirty="0">
              <a:solidFill>
                <a:schemeClr val="lt1"/>
              </a:solidFill>
              <a:latin typeface="Trebuchet MS"/>
              <a:ea typeface="Trebuchet MS"/>
              <a:cs typeface="Trebuchet MS"/>
              <a:sym typeface="Trebuchet MS"/>
            </a:endParaRPr>
          </a:p>
          <a:p>
            <a:pPr marL="0" lvl="0" indent="0" algn="l" rtl="0">
              <a:spcBef>
                <a:spcPts val="300"/>
              </a:spcBef>
              <a:spcAft>
                <a:spcPts val="0"/>
              </a:spcAft>
              <a:buNone/>
            </a:pPr>
            <a:endParaRPr sz="1600" dirty="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147</Words>
  <Application>Microsoft Office PowerPoint</Application>
  <PresentationFormat>Widescreen</PresentationFormat>
  <Paragraphs>24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 best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best practice</dc:title>
  <dc:creator>The Boston Consulting Group</dc:creator>
  <cp:lastModifiedBy>SWARAJ VERMA</cp:lastModifiedBy>
  <cp:revision>1</cp:revision>
  <dcterms:created xsi:type="dcterms:W3CDTF">2016-11-04T11:46:04Z</dcterms:created>
  <dcterms:modified xsi:type="dcterms:W3CDTF">2025-04-26T08:19:49Z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