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CB7-B230-4A81-910A-F97CBFE51E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23D3-A8D9-4730-A365-B2EE5A0A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CB7-B230-4A81-910A-F97CBFE51E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23D3-A8D9-4730-A365-B2EE5A0A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6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CB7-B230-4A81-910A-F97CBFE51E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23D3-A8D9-4730-A365-B2EE5A0A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0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CB7-B230-4A81-910A-F97CBFE51E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23D3-A8D9-4730-A365-B2EE5A0A63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7566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CB7-B230-4A81-910A-F97CBFE51E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23D3-A8D9-4730-A365-B2EE5A0A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57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CB7-B230-4A81-910A-F97CBFE51E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23D3-A8D9-4730-A365-B2EE5A0A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72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CB7-B230-4A81-910A-F97CBFE51E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23D3-A8D9-4730-A365-B2EE5A0A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4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CB7-B230-4A81-910A-F97CBFE51E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23D3-A8D9-4730-A365-B2EE5A0A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7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CB7-B230-4A81-910A-F97CBFE51E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23D3-A8D9-4730-A365-B2EE5A0A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5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CB7-B230-4A81-910A-F97CBFE51E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23D3-A8D9-4730-A365-B2EE5A0A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4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CB7-B230-4A81-910A-F97CBFE51E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23D3-A8D9-4730-A365-B2EE5A0A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9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CB7-B230-4A81-910A-F97CBFE51E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23D3-A8D9-4730-A365-B2EE5A0A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8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CB7-B230-4A81-910A-F97CBFE51E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23D3-A8D9-4730-A365-B2EE5A0A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4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CB7-B230-4A81-910A-F97CBFE51E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23D3-A8D9-4730-A365-B2EE5A0A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5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CB7-B230-4A81-910A-F97CBFE51E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23D3-A8D9-4730-A365-B2EE5A0A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8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CB7-B230-4A81-910A-F97CBFE51E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23D3-A8D9-4730-A365-B2EE5A0A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5CB7-B230-4A81-910A-F97CBFE51E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23D3-A8D9-4730-A365-B2EE5A0A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C75CB7-B230-4A81-910A-F97CBFE51E6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23D3-A8D9-4730-A365-B2EE5A0A6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06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CA82FE4-BC9D-5115-A844-D569DD967F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201271" y="499109"/>
            <a:ext cx="9610165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lang="en-US" sz="2400" b="1" dirty="0"/>
              <a:t>1. Objective</a:t>
            </a:r>
            <a:br>
              <a:rPr lang="en-US" sz="2400" b="1" dirty="0"/>
            </a:br>
            <a:r>
              <a:rPr lang="en-US" sz="2400" dirty="0"/>
              <a:t>Predict holiday booking completion using customer behavior data</a:t>
            </a:r>
            <a:br>
              <a:rPr lang="en-US" sz="2400" dirty="0"/>
            </a:br>
            <a:r>
              <a:rPr lang="en-US" sz="2400" dirty="0"/>
              <a:t>Enable proactive targeting before travel begins</a:t>
            </a:r>
            <a:br>
              <a:rPr lang="en-US" sz="2400" dirty="0"/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46163-A814-DE92-0D09-4AD0EDBA2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1037"/>
            <a:ext cx="9144000" cy="301592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4400" b="1" dirty="0"/>
              <a:t>Predicting Customer Booking </a:t>
            </a:r>
            <a:r>
              <a:rPr lang="en-US" sz="4400" b="1" dirty="0" err="1"/>
              <a:t>Behaviour</a:t>
            </a:r>
            <a:r>
              <a:rPr lang="en-US" sz="4400" b="1" dirty="0"/>
              <a:t> – Model 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9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ECF5-8D6E-DB6E-EB83-941809D9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5" y="452717"/>
            <a:ext cx="9907399" cy="6109447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sz="2400" dirty="0"/>
              <a:t>. Model Used Algorithm: Random Forest Classifier Validation: 5-Fold Cross-Validation Chosen for its robustness and ability to handle mixed data types Provides feature importance for interpretability Handles missing values and noise effectively.</a:t>
            </a:r>
            <a:br>
              <a:rPr lang="en-US" sz="2400" dirty="0"/>
            </a:br>
            <a:br>
              <a:rPr lang="en-US" sz="2400" dirty="0"/>
            </a:br>
            <a:br>
              <a:rPr lang="en-US" sz="1600" dirty="0"/>
            </a:br>
            <a:r>
              <a:rPr lang="en-US" sz="1600" b="1" dirty="0"/>
              <a:t>3. Performance Metrics</a:t>
            </a:r>
            <a:br>
              <a:rPr lang="en-US" sz="1600" b="1" dirty="0"/>
            </a:br>
            <a:r>
              <a:rPr lang="en-US" sz="1600" b="1" dirty="0"/>
              <a:t>Accuracy</a:t>
            </a:r>
            <a:r>
              <a:rPr lang="en-US" sz="1600" dirty="0"/>
              <a:t>: 84.90% — overall correctness of the model</a:t>
            </a:r>
            <a:br>
              <a:rPr lang="en-US" sz="1600" dirty="0"/>
            </a:br>
            <a:r>
              <a:rPr lang="en-US" sz="1600" b="1" dirty="0"/>
              <a:t>Precision</a:t>
            </a:r>
            <a:r>
              <a:rPr lang="en-US" sz="1600" dirty="0"/>
              <a:t>: 44% — % of predicted bookings that were correct</a:t>
            </a:r>
            <a:br>
              <a:rPr lang="en-US" sz="1600" dirty="0"/>
            </a:br>
            <a:r>
              <a:rPr lang="en-US" sz="1600" b="1" dirty="0"/>
              <a:t>Recall</a:t>
            </a:r>
            <a:r>
              <a:rPr lang="en-US" sz="1600" dirty="0"/>
              <a:t>: 71.19% — % of actual bookings that were captured</a:t>
            </a:r>
            <a:br>
              <a:rPr lang="en-US" sz="1600" dirty="0"/>
            </a:br>
            <a:r>
              <a:rPr lang="en-US" sz="1600" b="1" dirty="0"/>
              <a:t>ROC-AUC</a:t>
            </a:r>
            <a:r>
              <a:rPr lang="en-US" sz="1600" dirty="0"/>
              <a:t>: 71.99 — measures ranking quality and balance</a:t>
            </a:r>
            <a:br>
              <a:rPr lang="en-US" sz="1600" dirty="0"/>
            </a:br>
            <a:br>
              <a:rPr lang="en-US" sz="1600" dirty="0"/>
            </a:br>
            <a:r>
              <a:rPr lang="en-US" sz="2000" b="1" dirty="0"/>
              <a:t>4. Top Predictive Features</a:t>
            </a:r>
            <a:br>
              <a:rPr lang="en-US" sz="2000" b="1" dirty="0"/>
            </a:br>
            <a:r>
              <a:rPr lang="en-US" sz="2000" b="1" dirty="0" err="1"/>
              <a:t>purchase_lead</a:t>
            </a:r>
            <a:r>
              <a:rPr lang="en-US" sz="2000" dirty="0"/>
              <a:t>: Longer planning → higher booking intent</a:t>
            </a:r>
            <a:br>
              <a:rPr lang="en-US" sz="2000" dirty="0"/>
            </a:br>
            <a:r>
              <a:rPr lang="en-US" sz="2000" b="1" dirty="0" err="1"/>
              <a:t>flight_duration</a:t>
            </a:r>
            <a:r>
              <a:rPr lang="en-US" sz="2000" dirty="0"/>
              <a:t>: Longer trips often signal higher commitment</a:t>
            </a:r>
            <a:br>
              <a:rPr lang="en-US" sz="2000" dirty="0"/>
            </a:br>
            <a:r>
              <a:rPr lang="en-US" sz="2000" b="1" dirty="0" err="1"/>
              <a:t>trip_type</a:t>
            </a:r>
            <a:r>
              <a:rPr lang="en-US" sz="2000" dirty="0"/>
              <a:t>: Round trips preferred over one-way</a:t>
            </a:r>
            <a:br>
              <a:rPr lang="en-US" sz="2000" dirty="0"/>
            </a:br>
            <a:r>
              <a:rPr lang="en-US" sz="2000" b="1" dirty="0" err="1"/>
              <a:t>meal_option</a:t>
            </a:r>
            <a:r>
              <a:rPr lang="en-US" sz="2000" dirty="0"/>
              <a:t>, </a:t>
            </a:r>
            <a:r>
              <a:rPr lang="en-US" sz="2000" b="1" dirty="0" err="1"/>
              <a:t>seat_selection</a:t>
            </a:r>
            <a:r>
              <a:rPr lang="en-US" sz="2000" dirty="0"/>
              <a:t>: Customers selecting extras are more decisive</a:t>
            </a:r>
            <a:br>
              <a:rPr lang="en-US" sz="2000" dirty="0"/>
            </a:br>
            <a:r>
              <a:rPr lang="en-US" sz="2000" b="1" dirty="0"/>
              <a:t>route</a:t>
            </a:r>
            <a:r>
              <a:rPr lang="en-US" sz="2000" dirty="0"/>
              <a:t>: Certain travel routes show higher booking rates</a:t>
            </a:r>
            <a:br>
              <a:rPr lang="en-US" sz="20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FB0169-CB09-CBC6-9F18-2BA5CF286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2500"/>
            <a:ext cx="65" cy="276999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4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685B-BEB0-1F64-8DD8-32651E1A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19800"/>
          </a:xfrm>
        </p:spPr>
        <p:txBody>
          <a:bodyPr/>
          <a:lstStyle/>
          <a:p>
            <a:r>
              <a:rPr lang="en-US" dirty="0"/>
              <a:t>Top 10 prediction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209B9-B563-F32C-EDCA-51F9915FE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529366"/>
            <a:ext cx="9609513" cy="50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2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9CCE-D0F2-0E5F-53E3-4BB81A64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6118411"/>
          </a:xfrm>
        </p:spPr>
        <p:txBody>
          <a:bodyPr/>
          <a:lstStyle/>
          <a:p>
            <a:r>
              <a:rPr lang="en-US" sz="2800" b="1" dirty="0"/>
              <a:t>5. Key Insights</a:t>
            </a:r>
            <a:br>
              <a:rPr lang="en-US" sz="2800" b="1" dirty="0"/>
            </a:br>
            <a:r>
              <a:rPr lang="en-US" sz="2800" dirty="0"/>
              <a:t>Early planners and add-on selectors are stronger leads</a:t>
            </a:r>
            <a:br>
              <a:rPr lang="en-US" sz="2800" dirty="0"/>
            </a:br>
            <a:r>
              <a:rPr lang="en-US" sz="2800" dirty="0"/>
              <a:t>Round trips and long-haul flights correlate with high conversion</a:t>
            </a:r>
            <a:br>
              <a:rPr lang="en-US" sz="2800" dirty="0"/>
            </a:br>
            <a:r>
              <a:rPr lang="en-US" sz="2800" dirty="0"/>
              <a:t>Predictive model enables </a:t>
            </a:r>
            <a:r>
              <a:rPr lang="en-US" sz="2800" b="1" dirty="0"/>
              <a:t>targeted marketing</a:t>
            </a:r>
            <a:r>
              <a:rPr lang="en-US" sz="2800" dirty="0"/>
              <a:t> before travel decisions are made</a:t>
            </a:r>
            <a:br>
              <a:rPr lang="en-US" sz="2800" dirty="0"/>
            </a:br>
            <a:r>
              <a:rPr lang="en-US" sz="2800" dirty="0"/>
              <a:t>Potential uplift in bookings by acting on model signals</a:t>
            </a:r>
            <a:br>
              <a:rPr lang="en-US" sz="2800" dirty="0"/>
            </a:br>
            <a:r>
              <a:rPr lang="en-US" sz="2800" b="1" dirty="0"/>
              <a:t>Business Opportunity</a:t>
            </a:r>
            <a:r>
              <a:rPr lang="en-US" sz="2800" dirty="0"/>
              <a:t>: Prioritize top predictors for customer segmentation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03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C5C6E-C532-1093-703A-1DF267E6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" y="452718"/>
            <a:ext cx="9835681" cy="6028764"/>
          </a:xfrm>
        </p:spPr>
        <p:txBody>
          <a:bodyPr/>
          <a:lstStyle/>
          <a:p>
            <a:pPr algn="l"/>
            <a:r>
              <a:rPr lang="en-US" dirty="0"/>
              <a:t>Summary</a:t>
            </a:r>
            <a:br>
              <a:rPr lang="en-US" dirty="0"/>
            </a:br>
            <a:r>
              <a:rPr lang="en-US" sz="2000" b="0" i="1" u="none" strike="noStrike" baseline="0" dirty="0">
                <a:solidFill>
                  <a:srgbClr val="408181"/>
                </a:solidFill>
                <a:latin typeface="DejaVuSansMono-Oblique"/>
              </a:rPr>
              <a:t>#Feature Importance</a:t>
            </a:r>
            <a:br>
              <a:rPr lang="en-US" sz="2000" b="0" i="1" u="none" strike="noStrike" baseline="0" dirty="0">
                <a:solidFill>
                  <a:srgbClr val="408181"/>
                </a:solidFill>
                <a:latin typeface="DejaVuSansMono-Oblique"/>
              </a:rPr>
            </a:br>
            <a:r>
              <a:rPr lang="en-US" sz="2000" b="0" i="0" u="none" strike="noStrike" baseline="0" dirty="0" err="1">
                <a:solidFill>
                  <a:srgbClr val="212121"/>
                </a:solidFill>
                <a:latin typeface="DejaVuSansMono"/>
              </a:rPr>
              <a:t>pd</a:t>
            </a:r>
            <a:r>
              <a:rPr lang="en-US" sz="2000" b="1" i="0" u="none" strike="noStrike" baseline="0" dirty="0" err="1">
                <a:solidFill>
                  <a:srgbClr val="AB22FF"/>
                </a:solidFill>
                <a:latin typeface="DejaVuSansMono-Bold"/>
              </a:rPr>
              <a:t>.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DejaVuSansMono"/>
              </a:rPr>
              <a:t>DataFrame</a:t>
            </a:r>
            <a:r>
              <a:rPr lang="en-US" sz="2000" b="0" i="0" u="none" strike="noStrike" baseline="0" dirty="0">
                <a:solidFill>
                  <a:srgbClr val="0055AB"/>
                </a:solidFill>
                <a:latin typeface="DejaVuSansMono"/>
              </a:rPr>
              <a:t>({</a:t>
            </a:r>
            <a:br>
              <a:rPr lang="en-US" sz="2000" b="0" i="0" u="none" strike="noStrike" baseline="0" dirty="0">
                <a:solidFill>
                  <a:srgbClr val="0055AB"/>
                </a:solidFill>
                <a:latin typeface="DejaVuSansMono"/>
              </a:rPr>
            </a:br>
            <a:r>
              <a:rPr lang="en-US" sz="2000" b="0" i="0" u="none" strike="noStrike" baseline="0" dirty="0">
                <a:solidFill>
                  <a:srgbClr val="BB2121"/>
                </a:solidFill>
                <a:latin typeface="DejaVuSansMono"/>
              </a:rPr>
              <a:t>'Feature'</a:t>
            </a:r>
            <a:r>
              <a:rPr lang="en-US" sz="2000" b="0" i="0" u="none" strike="noStrike" baseline="0" dirty="0">
                <a:solidFill>
                  <a:srgbClr val="0055AB"/>
                </a:solidFill>
                <a:latin typeface="DejaVuSansMono"/>
              </a:rPr>
              <a:t>: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DejaVuSansMono"/>
              </a:rPr>
              <a:t>X</a:t>
            </a:r>
            <a:r>
              <a:rPr lang="en-US" sz="2000" b="1" i="0" u="none" strike="noStrike" baseline="0" dirty="0" err="1">
                <a:solidFill>
                  <a:srgbClr val="AB22FF"/>
                </a:solidFill>
                <a:latin typeface="DejaVuSansMono-Bold"/>
              </a:rPr>
              <a:t>.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DejaVuSansMono"/>
              </a:rPr>
              <a:t>columns</a:t>
            </a:r>
            <a:r>
              <a:rPr lang="en-US" sz="2000" b="0" i="0" u="none" strike="noStrike" baseline="0" dirty="0">
                <a:solidFill>
                  <a:srgbClr val="0055AB"/>
                </a:solidFill>
                <a:latin typeface="DejaVuSansMono"/>
              </a:rPr>
              <a:t>,</a:t>
            </a:r>
            <a:br>
              <a:rPr lang="en-US" sz="2000" b="0" i="0" u="none" strike="noStrike" baseline="0" dirty="0">
                <a:solidFill>
                  <a:srgbClr val="0055AB"/>
                </a:solidFill>
                <a:latin typeface="DejaVuSansMono"/>
              </a:rPr>
            </a:br>
            <a:r>
              <a:rPr lang="en-US" sz="2000" b="0" i="0" u="none" strike="noStrike" baseline="0" dirty="0">
                <a:solidFill>
                  <a:srgbClr val="BB2121"/>
                </a:solidFill>
                <a:latin typeface="DejaVuSansMono"/>
              </a:rPr>
              <a:t>'Importance'</a:t>
            </a:r>
            <a:r>
              <a:rPr lang="en-US" sz="2000" b="0" i="0" u="none" strike="noStrike" baseline="0" dirty="0">
                <a:solidFill>
                  <a:srgbClr val="0055AB"/>
                </a:solidFill>
                <a:latin typeface="DejaVuSansMono"/>
              </a:rPr>
              <a:t>: 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DejaVuSansMono"/>
              </a:rPr>
              <a:t>rf</a:t>
            </a:r>
            <a:r>
              <a:rPr lang="en-US" sz="2000" b="1" i="0" u="none" strike="noStrike" baseline="0" dirty="0" err="1">
                <a:solidFill>
                  <a:srgbClr val="AB22FF"/>
                </a:solidFill>
                <a:latin typeface="DejaVuSansMono-Bold"/>
              </a:rPr>
              <a:t>.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DejaVuSansMono"/>
              </a:rPr>
              <a:t>feature_importances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DejaVuSansMono"/>
              </a:rPr>
              <a:t>_</a:t>
            </a:r>
            <a:br>
              <a:rPr lang="en-US" sz="2000" b="0" i="0" u="none" strike="noStrike" baseline="0" dirty="0">
                <a:solidFill>
                  <a:srgbClr val="212121"/>
                </a:solidFill>
                <a:latin typeface="DejaVuSansMono"/>
              </a:rPr>
            </a:br>
            <a:r>
              <a:rPr lang="en-US" sz="2000" b="0" i="0" u="none" strike="noStrike" baseline="0" dirty="0">
                <a:solidFill>
                  <a:srgbClr val="0055AB"/>
                </a:solidFill>
                <a:latin typeface="DejaVuSansMono"/>
              </a:rPr>
              <a:t>})</a:t>
            </a:r>
            <a:r>
              <a:rPr lang="en-US" sz="2000" b="1" i="0" u="none" strike="noStrike" baseline="0" dirty="0">
                <a:solidFill>
                  <a:srgbClr val="AB22FF"/>
                </a:solidFill>
                <a:latin typeface="DejaVuSansMono-Bold"/>
              </a:rPr>
              <a:t>.</a:t>
            </a:r>
            <a:r>
              <a:rPr lang="en-US" sz="2000" b="0" i="0" u="none" strike="noStrike" baseline="0" dirty="0" err="1">
                <a:solidFill>
                  <a:srgbClr val="212121"/>
                </a:solidFill>
                <a:latin typeface="DejaVuSansMono"/>
              </a:rPr>
              <a:t>sort_values</a:t>
            </a:r>
            <a:r>
              <a:rPr lang="en-US" sz="2000" b="0" i="0" u="none" strike="noStrike" baseline="0" dirty="0">
                <a:solidFill>
                  <a:srgbClr val="0055AB"/>
                </a:solidFill>
                <a:latin typeface="DejaVuSansMono"/>
              </a:rPr>
              <a:t>(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DejaVuSansMono"/>
              </a:rPr>
              <a:t>by</a:t>
            </a:r>
            <a:r>
              <a:rPr lang="en-US" sz="2000" b="1" i="0" u="none" strike="noStrike" baseline="0" dirty="0">
                <a:solidFill>
                  <a:srgbClr val="AB22FF"/>
                </a:solidFill>
                <a:latin typeface="DejaVuSansMono-Bold"/>
              </a:rPr>
              <a:t>=</a:t>
            </a:r>
            <a:r>
              <a:rPr lang="en-US" sz="2000" b="0" i="0" u="none" strike="noStrike" baseline="0" dirty="0">
                <a:solidFill>
                  <a:srgbClr val="BB2121"/>
                </a:solidFill>
                <a:latin typeface="DejaVuSansMono"/>
              </a:rPr>
              <a:t>'Importance'</a:t>
            </a:r>
            <a:r>
              <a:rPr lang="en-US" sz="2000" b="0" i="0" u="none" strike="noStrike" baseline="0" dirty="0">
                <a:solidFill>
                  <a:srgbClr val="0055AB"/>
                </a:solidFill>
                <a:latin typeface="DejaVuSansMono"/>
              </a:rPr>
              <a:t>, 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DejaVuSansMono"/>
              </a:rPr>
              <a:t>ascending</a:t>
            </a:r>
            <a:r>
              <a:rPr lang="en-US" sz="2000" b="1" i="0" u="none" strike="noStrike" baseline="0" dirty="0">
                <a:solidFill>
                  <a:srgbClr val="AB22FF"/>
                </a:solidFill>
                <a:latin typeface="DejaVuSansMono-Bold"/>
              </a:rPr>
              <a:t>=</a:t>
            </a:r>
            <a:r>
              <a:rPr lang="en-US" sz="2000" b="1" i="0" u="none" strike="noStrike" baseline="0" dirty="0">
                <a:solidFill>
                  <a:srgbClr val="008100"/>
                </a:solidFill>
                <a:latin typeface="DejaVuSansMono-Bold"/>
              </a:rPr>
              <a:t>False</a:t>
            </a:r>
            <a:r>
              <a:rPr lang="en-US" sz="2000" b="0" i="0" u="none" strike="noStrike" baseline="0" dirty="0">
                <a:solidFill>
                  <a:srgbClr val="0055AB"/>
                </a:solidFill>
                <a:latin typeface="DejaVuSansMono"/>
              </a:rPr>
              <a:t>)</a:t>
            </a:r>
            <a:r>
              <a:rPr lang="en-US" sz="2000" b="1" i="0" u="none" strike="noStrike" baseline="0" dirty="0">
                <a:solidFill>
                  <a:srgbClr val="AB22FF"/>
                </a:solidFill>
                <a:latin typeface="DejaVuSansMono-Bold"/>
              </a:rPr>
              <a:t>.</a:t>
            </a:r>
            <a:r>
              <a:rPr lang="en-US" sz="2000" b="0" i="0" u="none" strike="noStrike" baseline="0" dirty="0">
                <a:solidFill>
                  <a:srgbClr val="212121"/>
                </a:solidFill>
                <a:latin typeface="DejaVuSansMono"/>
              </a:rPr>
              <a:t>head</a:t>
            </a:r>
            <a:r>
              <a:rPr lang="en-US" sz="2000" b="0" i="0" u="none" strike="noStrike" baseline="0" dirty="0">
                <a:solidFill>
                  <a:srgbClr val="0055AB"/>
                </a:solidFill>
                <a:latin typeface="DejaVuSansMono"/>
              </a:rPr>
              <a:t>(</a:t>
            </a:r>
            <a:r>
              <a:rPr lang="en-US" sz="2000" b="0" i="0" u="none" strike="noStrike" baseline="0" dirty="0">
                <a:solidFill>
                  <a:srgbClr val="008900"/>
                </a:solidFill>
                <a:latin typeface="DejaVuSansMono"/>
              </a:rPr>
              <a:t>10</a:t>
            </a:r>
            <a:r>
              <a:rPr lang="en-US" sz="2000" b="0" i="0" u="none" strike="noStrike" baseline="0" dirty="0">
                <a:solidFill>
                  <a:srgbClr val="0055AB"/>
                </a:solidFill>
                <a:latin typeface="DejaVuSansMono"/>
              </a:rPr>
              <a:t>)</a:t>
            </a:r>
            <a:br>
              <a:rPr lang="en-US" sz="2000" b="0" i="0" u="none" strike="noStrike" baseline="0" dirty="0">
                <a:solidFill>
                  <a:srgbClr val="0055AB"/>
                </a:solidFill>
                <a:latin typeface="DejaVuSansMono"/>
              </a:rPr>
            </a:br>
            <a:r>
              <a:rPr lang="en-US" sz="2000" b="1" i="0" u="none" strike="noStrike" baseline="0" dirty="0">
                <a:solidFill>
                  <a:srgbClr val="000000"/>
                </a:solidFill>
                <a:latin typeface="Arial-BoldMT"/>
              </a:rPr>
              <a:t>Feature Importance</a:t>
            </a:r>
            <a:br>
              <a:rPr lang="en-US" sz="2000" b="1" i="0" u="none" strike="noStrike" baseline="0" dirty="0">
                <a:solidFill>
                  <a:srgbClr val="000000"/>
                </a:solidFill>
                <a:latin typeface="Arial-BoldMT"/>
              </a:rPr>
            </a:br>
            <a:r>
              <a:rPr lang="en-US" sz="2000" b="1" i="0" u="none" strike="noStrike" baseline="0" dirty="0">
                <a:solidFill>
                  <a:srgbClr val="000000"/>
                </a:solidFill>
                <a:latin typeface="Arial-BoldMT"/>
              </a:rPr>
              <a:t>3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ArialMT"/>
              </a:rPr>
              <a:t>purchase_lead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  <a:t> 0.219036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</a:br>
            <a:r>
              <a:rPr lang="en-US" sz="2000" b="1" i="0" u="none" strike="noStrike" baseline="0" dirty="0">
                <a:solidFill>
                  <a:srgbClr val="000000"/>
                </a:solidFill>
                <a:latin typeface="Arial-BoldMT"/>
              </a:rPr>
              <a:t>5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ArialMT"/>
              </a:rPr>
              <a:t>flight_hour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  <a:t> 0.160288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</a:br>
            <a:r>
              <a:rPr lang="en-US" sz="2000" b="1" i="0" u="none" strike="noStrike" baseline="0" dirty="0">
                <a:solidFill>
                  <a:srgbClr val="000000"/>
                </a:solidFill>
                <a:latin typeface="Arial-BoldMT"/>
              </a:rPr>
              <a:t>4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ArialMT"/>
              </a:rPr>
              <a:t>length_of_stay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  <a:t> 0.149129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</a:br>
            <a:r>
              <a:rPr lang="en-US" sz="2000" b="1" i="0" u="none" strike="noStrike" baseline="0" dirty="0">
                <a:solidFill>
                  <a:srgbClr val="000000"/>
                </a:solidFill>
                <a:latin typeface="Arial-BoldMT"/>
              </a:rPr>
              <a:t>12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ArialMT"/>
              </a:rPr>
              <a:t>flight_duration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  <a:t> 0.103746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</a:br>
            <a:r>
              <a:rPr lang="en-US" sz="2000" b="1" i="0" u="none" strike="noStrike" baseline="0" dirty="0">
                <a:solidFill>
                  <a:srgbClr val="000000"/>
                </a:solidFill>
                <a:latin typeface="Arial-BoldMT"/>
              </a:rPr>
              <a:t>6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ArialMT"/>
              </a:rPr>
              <a:t>flight_day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  <a:t> 0.102194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</a:br>
            <a:r>
              <a:rPr lang="en-US" sz="2000" b="1" i="0" u="none" strike="noStrike" baseline="0" dirty="0">
                <a:solidFill>
                  <a:srgbClr val="000000"/>
                </a:solidFill>
                <a:latin typeface="Arial-BoldMT"/>
              </a:rPr>
              <a:t>8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ArialMT"/>
              </a:rPr>
              <a:t>booking_origin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  <a:t> 0.091893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</a:br>
            <a:r>
              <a:rPr lang="en-US" sz="2000" b="1" i="0" u="none" strike="noStrike" baseline="0" dirty="0">
                <a:solidFill>
                  <a:srgbClr val="000000"/>
                </a:solidFill>
                <a:latin typeface="Arial-BoldMT"/>
              </a:rPr>
              <a:t>0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ArialMT"/>
              </a:rPr>
              <a:t>num_passengers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  <a:t> 0.054420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</a:br>
            <a:r>
              <a:rPr lang="en-US" sz="2000" b="1" i="0" u="none" strike="noStrike" baseline="0" dirty="0">
                <a:solidFill>
                  <a:srgbClr val="000000"/>
                </a:solidFill>
                <a:latin typeface="Arial-BoldMT"/>
              </a:rPr>
              <a:t>11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ArialMT"/>
              </a:rPr>
              <a:t>wants_in_flight_meals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  <a:t> 0.029409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</a:br>
            <a:r>
              <a:rPr lang="en-US" sz="2000" b="1" i="0" u="none" strike="noStrike" baseline="0" dirty="0">
                <a:solidFill>
                  <a:srgbClr val="000000"/>
                </a:solidFill>
                <a:latin typeface="Arial-BoldMT"/>
              </a:rPr>
              <a:t>10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ArialMT"/>
              </a:rPr>
              <a:t>wants_preferred_seat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  <a:t> 0.025336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</a:br>
            <a:r>
              <a:rPr lang="en-US" sz="2000" b="1" i="0" u="none" strike="noStrike" baseline="0" dirty="0">
                <a:solidFill>
                  <a:srgbClr val="000000"/>
                </a:solidFill>
                <a:latin typeface="Arial-BoldMT"/>
              </a:rPr>
              <a:t>7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MT"/>
              </a:rPr>
              <a:t>route 0.024190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6852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361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Arial-BoldMT</vt:lpstr>
      <vt:lpstr>ArialMT</vt:lpstr>
      <vt:lpstr>Century Gothic</vt:lpstr>
      <vt:lpstr>DejaVuSansMono</vt:lpstr>
      <vt:lpstr>DejaVuSansMono-Bold</vt:lpstr>
      <vt:lpstr>DejaVuSansMono-Oblique</vt:lpstr>
      <vt:lpstr>Wingdings 3</vt:lpstr>
      <vt:lpstr>Ion</vt:lpstr>
      <vt:lpstr>        1. Objective Predict holiday booking completion using customer behavior data Enable proactive targeting before travel begins </vt:lpstr>
      <vt:lpstr>2. Model Used Algorithm: Random Forest Classifier Validation: 5-Fold Cross-Validation Chosen for its robustness and ability to handle mixed data types Provides feature importance for interpretability Handles missing values and noise effectively.   3. Performance Metrics Accuracy: 84.90% — overall correctness of the model Precision: 44% — % of predicted bookings that were correct Recall: 71.19% — % of actual bookings that were captured ROC-AUC: 71.99 — measures ranking quality and balance  4. Top Predictive Features purchase_lead: Longer planning → higher booking intent flight_duration: Longer trips often signal higher commitment trip_type: Round trips preferred over one-way meal_option, seat_selection: Customers selecting extras are more decisive route: Certain travel routes show higher booking rates   </vt:lpstr>
      <vt:lpstr>Top 10 prediction    </vt:lpstr>
      <vt:lpstr>5. Key Insights Early planners and add-on selectors are stronger leads Round trips and long-haul flights correlate with high conversion Predictive model enables targeted marketing before travel decisions are made Potential uplift in bookings by acting on model signals Business Opportunity: Prioritize top predictors for customer segmentation </vt:lpstr>
      <vt:lpstr>Summary #Feature Importance pd.DataFrame({ 'Feature': X.columns, 'Importance': rf.feature_importances_ }).sort_values(by='Importance', ascending=False).head(10) Feature Importance 3 purchase_lead 0.219036 5 flight_hour 0.160288 4 length_of_stay 0.149129 12 flight_duration 0.103746 6 flight_day 0.102194 8 booking_origin 0.091893 0 num_passengers 0.054420 11 wants_in_flight_meals 0.029409 10 wants_preferred_seat 0.025336 7 route 0.024190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Objective Predict holiday booking completion using customer behavior data Enable proactive targeting before travel begins</dc:title>
  <dc:creator>SWARAJ VERMA</dc:creator>
  <cp:lastModifiedBy>SWARAJ VERMA</cp:lastModifiedBy>
  <cp:revision>2</cp:revision>
  <dcterms:created xsi:type="dcterms:W3CDTF">2025-04-23T08:01:20Z</dcterms:created>
  <dcterms:modified xsi:type="dcterms:W3CDTF">2025-04-23T08:14:11Z</dcterms:modified>
</cp:coreProperties>
</file>