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8D9AE3-5A3A-4487-BC41-90B4CBA20EB1}">
          <p14:sldIdLst>
            <p14:sldId id="256"/>
          </p14:sldIdLst>
        </p14:section>
        <p14:section name="Untitled Section" id="{62B5D31E-7FBA-4372-A4B7-CEA8960B195F}">
          <p14:sldIdLst>
            <p14:sldId id="257"/>
            <p14:sldId id="258"/>
            <p14:sldId id="259"/>
            <p14:sldId id="260"/>
            <p14:sldId id="261"/>
            <p14:sldId id="262"/>
            <p14:sldId id="264"/>
            <p14:sldId id="265"/>
            <p14:sldId id="266"/>
            <p14:sldId id="267"/>
            <p14:sldId id="268"/>
            <p14:sldId id="269"/>
            <p14:sldId id="270"/>
            <p14:sldId id="271"/>
            <p14:sldId id="272"/>
            <p14:sldId id="273"/>
            <p14:sldId id="274"/>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339854D-79B0-44DA-83CC-187FB08E580D}" type="datetimeFigureOut">
              <a:rPr lang="en-US" smtClean="0"/>
              <a:t>5/10/2025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138287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124900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1573697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400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593416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39854D-79B0-44DA-83CC-187FB08E580D}"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2956921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39854D-79B0-44DA-83CC-187FB08E580D}"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240440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9854D-79B0-44DA-83CC-187FB08E580D}"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4069926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9854D-79B0-44DA-83CC-187FB08E580D}"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1881622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9854D-79B0-44DA-83CC-187FB08E580D}"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91146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9854D-79B0-44DA-83CC-187FB08E580D}"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97364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419325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9854D-79B0-44DA-83CC-187FB08E580D}"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3277619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39854D-79B0-44DA-83CC-187FB08E580D}"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84235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9854D-79B0-44DA-83CC-187FB08E580D}"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322267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428029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9854D-79B0-44DA-83CC-187FB08E580D}"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28DE8A-844E-47CE-911D-F97E88DE0C9B}" type="slidenum">
              <a:rPr lang="en-US" smtClean="0"/>
              <a:t>‹#›</a:t>
            </a:fld>
            <a:endParaRPr lang="en-US"/>
          </a:p>
        </p:txBody>
      </p:sp>
    </p:spTree>
    <p:extLst>
      <p:ext uri="{BB962C8B-B14F-4D97-AF65-F5344CB8AC3E}">
        <p14:creationId xmlns:p14="http://schemas.microsoft.com/office/powerpoint/2010/main" val="384485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39854D-79B0-44DA-83CC-187FB08E580D}" type="datetimeFigureOut">
              <a:rPr lang="en-US" smtClean="0"/>
              <a:t>5/10/2025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8DE8A-844E-47CE-911D-F97E88DE0C9B}" type="slidenum">
              <a:rPr lang="en-US" smtClean="0"/>
              <a:t>‹#›</a:t>
            </a:fld>
            <a:endParaRPr lang="en-US"/>
          </a:p>
        </p:txBody>
      </p:sp>
    </p:spTree>
    <p:extLst>
      <p:ext uri="{BB962C8B-B14F-4D97-AF65-F5344CB8AC3E}">
        <p14:creationId xmlns:p14="http://schemas.microsoft.com/office/powerpoint/2010/main" val="2540012593"/>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856F-D061-1A8A-48D4-D82F2E3F267E}"/>
              </a:ext>
            </a:extLst>
          </p:cNvPr>
          <p:cNvSpPr>
            <a:spLocks noGrp="1"/>
          </p:cNvSpPr>
          <p:nvPr>
            <p:ph type="ctrTitle"/>
          </p:nvPr>
        </p:nvSpPr>
        <p:spPr>
          <a:xfrm>
            <a:off x="1524000" y="1122363"/>
            <a:ext cx="9144000" cy="1181566"/>
          </a:xfrm>
        </p:spPr>
        <p:txBody>
          <a:bodyPr>
            <a:normAutofit/>
          </a:bodyPr>
          <a:lstStyle/>
          <a:p>
            <a:r>
              <a:rPr lang="en-US" sz="2800" b="1" dirty="0"/>
              <a:t>    Netflix Data Cleaning, Analysis &amp; Visualization</a:t>
            </a:r>
          </a:p>
        </p:txBody>
      </p:sp>
      <p:sp>
        <p:nvSpPr>
          <p:cNvPr id="3" name="Subtitle 2">
            <a:extLst>
              <a:ext uri="{FF2B5EF4-FFF2-40B4-BE49-F238E27FC236}">
                <a16:creationId xmlns:a16="http://schemas.microsoft.com/office/drawing/2014/main" id="{016B943E-D84A-2F84-E51B-6C28AC36FA9C}"/>
              </a:ext>
            </a:extLst>
          </p:cNvPr>
          <p:cNvSpPr>
            <a:spLocks noGrp="1"/>
          </p:cNvSpPr>
          <p:nvPr>
            <p:ph type="subTitle" idx="1"/>
          </p:nvPr>
        </p:nvSpPr>
        <p:spPr/>
        <p:txBody>
          <a:bodyPr>
            <a:normAutofit/>
          </a:bodyPr>
          <a:lstStyle/>
          <a:p>
            <a:r>
              <a:rPr lang="en-US" b="1" dirty="0"/>
              <a:t>Subtitle:</a:t>
            </a:r>
            <a:br>
              <a:rPr lang="en-US" dirty="0"/>
            </a:br>
            <a:r>
              <a:rPr lang="en-US" dirty="0"/>
              <a:t>A Data Project using Python </a:t>
            </a:r>
          </a:p>
          <a:p>
            <a:r>
              <a:rPr lang="en-US" dirty="0"/>
              <a:t>Swaraj Verma | 10/05/2025 | Tools Used (Python)</a:t>
            </a:r>
          </a:p>
        </p:txBody>
      </p:sp>
    </p:spTree>
    <p:extLst>
      <p:ext uri="{BB962C8B-B14F-4D97-AF65-F5344CB8AC3E}">
        <p14:creationId xmlns:p14="http://schemas.microsoft.com/office/powerpoint/2010/main" val="81056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303C-0E9A-226B-4899-6C131972CAAD}"/>
              </a:ext>
            </a:extLst>
          </p:cNvPr>
          <p:cNvSpPr>
            <a:spLocks noGrp="1"/>
          </p:cNvSpPr>
          <p:nvPr>
            <p:ph type="title"/>
          </p:nvPr>
        </p:nvSpPr>
        <p:spPr/>
        <p:txBody>
          <a:bodyPr>
            <a:normAutofit/>
          </a:bodyPr>
          <a:lstStyle/>
          <a:p>
            <a:r>
              <a:rPr lang="en-US" sz="2400" dirty="0"/>
              <a:t>Overall content release trend</a:t>
            </a:r>
          </a:p>
        </p:txBody>
      </p:sp>
      <p:pic>
        <p:nvPicPr>
          <p:cNvPr id="5" name="Content Placeholder 4">
            <a:extLst>
              <a:ext uri="{FF2B5EF4-FFF2-40B4-BE49-F238E27FC236}">
                <a16:creationId xmlns:a16="http://schemas.microsoft.com/office/drawing/2014/main" id="{C86C8ED0-95A8-612F-4913-E9E9AC4366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847" y="1739153"/>
            <a:ext cx="10085293" cy="5020235"/>
          </a:xfrm>
        </p:spPr>
      </p:pic>
    </p:spTree>
    <p:extLst>
      <p:ext uri="{BB962C8B-B14F-4D97-AF65-F5344CB8AC3E}">
        <p14:creationId xmlns:p14="http://schemas.microsoft.com/office/powerpoint/2010/main" val="180578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C548-260E-3174-43C4-B1D6582608DD}"/>
              </a:ext>
            </a:extLst>
          </p:cNvPr>
          <p:cNvSpPr>
            <a:spLocks noGrp="1"/>
          </p:cNvSpPr>
          <p:nvPr>
            <p:ph type="title"/>
          </p:nvPr>
        </p:nvSpPr>
        <p:spPr/>
        <p:txBody>
          <a:bodyPr/>
          <a:lstStyle/>
          <a:p>
            <a:r>
              <a:rPr lang="en-US" dirty="0"/>
              <a:t>Movies/tv release trend</a:t>
            </a:r>
          </a:p>
        </p:txBody>
      </p:sp>
      <p:pic>
        <p:nvPicPr>
          <p:cNvPr id="5" name="Content Placeholder 4">
            <a:extLst>
              <a:ext uri="{FF2B5EF4-FFF2-40B4-BE49-F238E27FC236}">
                <a16:creationId xmlns:a16="http://schemas.microsoft.com/office/drawing/2014/main" id="{0016B6A3-4AF7-B097-D569-CBCDD4380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71" y="1945341"/>
            <a:ext cx="10013576" cy="4823012"/>
          </a:xfrm>
        </p:spPr>
      </p:pic>
    </p:spTree>
    <p:extLst>
      <p:ext uri="{BB962C8B-B14F-4D97-AF65-F5344CB8AC3E}">
        <p14:creationId xmlns:p14="http://schemas.microsoft.com/office/powerpoint/2010/main" val="143654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FF12D-3288-60D4-6A8E-69E802D1B47F}"/>
              </a:ext>
            </a:extLst>
          </p:cNvPr>
          <p:cNvSpPr>
            <a:spLocks noGrp="1"/>
          </p:cNvSpPr>
          <p:nvPr>
            <p:ph type="title"/>
          </p:nvPr>
        </p:nvSpPr>
        <p:spPr/>
        <p:txBody>
          <a:bodyPr>
            <a:normAutofit/>
          </a:bodyPr>
          <a:lstStyle/>
          <a:p>
            <a:r>
              <a:rPr lang="en-US" dirty="0"/>
              <a:t>All years movie/tv show month</a:t>
            </a:r>
            <a:br>
              <a:rPr lang="en-US" dirty="0"/>
            </a:br>
            <a:endParaRPr lang="en-US" dirty="0"/>
          </a:p>
        </p:txBody>
      </p:sp>
      <p:pic>
        <p:nvPicPr>
          <p:cNvPr id="5" name="Content Placeholder 4">
            <a:extLst>
              <a:ext uri="{FF2B5EF4-FFF2-40B4-BE49-F238E27FC236}">
                <a16:creationId xmlns:a16="http://schemas.microsoft.com/office/drawing/2014/main" id="{48CE9B25-8532-1724-91FD-8360D9EDAF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882" y="1640541"/>
            <a:ext cx="10076329" cy="5074023"/>
          </a:xfrm>
        </p:spPr>
      </p:pic>
    </p:spTree>
    <p:extLst>
      <p:ext uri="{BB962C8B-B14F-4D97-AF65-F5344CB8AC3E}">
        <p14:creationId xmlns:p14="http://schemas.microsoft.com/office/powerpoint/2010/main" val="45691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AE11-EF52-F635-C118-5117E8B78780}"/>
              </a:ext>
            </a:extLst>
          </p:cNvPr>
          <p:cNvSpPr>
            <a:spLocks noGrp="1"/>
          </p:cNvSpPr>
          <p:nvPr>
            <p:ph type="title"/>
          </p:nvPr>
        </p:nvSpPr>
        <p:spPr/>
        <p:txBody>
          <a:bodyPr/>
          <a:lstStyle/>
          <a:p>
            <a:r>
              <a:rPr lang="en-US" dirty="0"/>
              <a:t>Genre max movies </a:t>
            </a:r>
          </a:p>
        </p:txBody>
      </p:sp>
      <p:pic>
        <p:nvPicPr>
          <p:cNvPr id="5" name="Content Placeholder 4">
            <a:extLst>
              <a:ext uri="{FF2B5EF4-FFF2-40B4-BE49-F238E27FC236}">
                <a16:creationId xmlns:a16="http://schemas.microsoft.com/office/drawing/2014/main" id="{58F59A00-7027-BFF8-3BD8-37051409F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955" y="1694329"/>
            <a:ext cx="9905997" cy="5002305"/>
          </a:xfrm>
        </p:spPr>
      </p:pic>
    </p:spTree>
    <p:extLst>
      <p:ext uri="{BB962C8B-B14F-4D97-AF65-F5344CB8AC3E}">
        <p14:creationId xmlns:p14="http://schemas.microsoft.com/office/powerpoint/2010/main" val="48107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E1007-2208-32BE-75EF-E471D0AFC144}"/>
              </a:ext>
            </a:extLst>
          </p:cNvPr>
          <p:cNvSpPr>
            <a:spLocks noGrp="1"/>
          </p:cNvSpPr>
          <p:nvPr>
            <p:ph type="title"/>
          </p:nvPr>
        </p:nvSpPr>
        <p:spPr/>
        <p:txBody>
          <a:bodyPr>
            <a:normAutofit/>
          </a:bodyPr>
          <a:lstStyle/>
          <a:p>
            <a:r>
              <a:rPr lang="en-US" sz="1400" b="1" dirty="0"/>
              <a:t>Key Insights from EDA:</a:t>
            </a:r>
            <a:br>
              <a:rPr lang="en-US" sz="1400" dirty="0"/>
            </a:br>
            <a:r>
              <a:rPr lang="en-US" sz="1400" b="1" dirty="0"/>
              <a:t>Movie Duration:</a:t>
            </a:r>
            <a:br>
              <a:rPr lang="en-US" sz="1400" dirty="0"/>
            </a:br>
            <a:r>
              <a:rPr lang="en-US" sz="1400" dirty="0"/>
              <a:t>Most Netflix movies are between </a:t>
            </a:r>
            <a:r>
              <a:rPr lang="en-US" sz="1400" b="1" dirty="0"/>
              <a:t>80-120 minutes</a:t>
            </a:r>
            <a:r>
              <a:rPr lang="en-US" sz="1400" dirty="0"/>
              <a:t>, with very few exceeding </a:t>
            </a:r>
            <a:r>
              <a:rPr lang="en-US" sz="1400" b="1" dirty="0"/>
              <a:t>150 minutes</a:t>
            </a:r>
            <a:r>
              <a:rPr lang="en-US" sz="1400" dirty="0"/>
              <a:t>.</a:t>
            </a:r>
            <a:br>
              <a:rPr lang="en-US" sz="1400" dirty="0"/>
            </a:br>
            <a:r>
              <a:rPr lang="en-US" sz="1400" b="1" dirty="0"/>
              <a:t>TV Shows:</a:t>
            </a:r>
            <a:br>
              <a:rPr lang="en-US" sz="1400" dirty="0"/>
            </a:br>
            <a:r>
              <a:rPr lang="en-US" sz="1400" dirty="0"/>
              <a:t>The majority of Netflix shows have </a:t>
            </a:r>
            <a:r>
              <a:rPr lang="en-US" sz="1400" b="1" dirty="0"/>
              <a:t>only 1 season</a:t>
            </a:r>
            <a:r>
              <a:rPr lang="en-US" sz="1400" dirty="0"/>
              <a:t>.</a:t>
            </a:r>
            <a:br>
              <a:rPr lang="en-US" sz="1400" dirty="0"/>
            </a:br>
            <a:endParaRPr lang="en-US" sz="1400" dirty="0"/>
          </a:p>
        </p:txBody>
      </p:sp>
      <p:pic>
        <p:nvPicPr>
          <p:cNvPr id="5" name="Content Placeholder 4">
            <a:extLst>
              <a:ext uri="{FF2B5EF4-FFF2-40B4-BE49-F238E27FC236}">
                <a16:creationId xmlns:a16="http://schemas.microsoft.com/office/drawing/2014/main" id="{6706DDE5-DADD-028D-0205-96A6E38223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953" y="2097088"/>
            <a:ext cx="10058400" cy="4608512"/>
          </a:xfrm>
        </p:spPr>
      </p:pic>
    </p:spTree>
    <p:extLst>
      <p:ext uri="{BB962C8B-B14F-4D97-AF65-F5344CB8AC3E}">
        <p14:creationId xmlns:p14="http://schemas.microsoft.com/office/powerpoint/2010/main" val="4051643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71F1-C09D-5694-A10C-9CD8E82F0A7B}"/>
              </a:ext>
            </a:extLst>
          </p:cNvPr>
          <p:cNvSpPr>
            <a:spLocks noGrp="1"/>
          </p:cNvSpPr>
          <p:nvPr>
            <p:ph type="title"/>
          </p:nvPr>
        </p:nvSpPr>
        <p:spPr/>
        <p:txBody>
          <a:bodyPr/>
          <a:lstStyle/>
          <a:p>
            <a:r>
              <a:rPr lang="en-US" dirty="0"/>
              <a:t>Release year distribution</a:t>
            </a:r>
          </a:p>
        </p:txBody>
      </p:sp>
      <p:pic>
        <p:nvPicPr>
          <p:cNvPr id="9" name="Content Placeholder 8">
            <a:extLst>
              <a:ext uri="{FF2B5EF4-FFF2-40B4-BE49-F238E27FC236}">
                <a16:creationId xmlns:a16="http://schemas.microsoft.com/office/drawing/2014/main" id="{F36FECEA-B7A5-546C-FCAD-36D2B6E469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59" y="1810871"/>
            <a:ext cx="10103223" cy="4858869"/>
          </a:xfrm>
        </p:spPr>
      </p:pic>
    </p:spTree>
    <p:extLst>
      <p:ext uri="{BB962C8B-B14F-4D97-AF65-F5344CB8AC3E}">
        <p14:creationId xmlns:p14="http://schemas.microsoft.com/office/powerpoint/2010/main" val="103785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3DD1-91F2-80BF-9182-189E3222C97D}"/>
              </a:ext>
            </a:extLst>
          </p:cNvPr>
          <p:cNvSpPr>
            <a:spLocks noGrp="1"/>
          </p:cNvSpPr>
          <p:nvPr>
            <p:ph type="title"/>
          </p:nvPr>
        </p:nvSpPr>
        <p:spPr/>
        <p:txBody>
          <a:bodyPr/>
          <a:lstStyle/>
          <a:p>
            <a:r>
              <a:rPr lang="en-US" dirty="0"/>
              <a:t>Type DISTRIBUTION</a:t>
            </a:r>
          </a:p>
        </p:txBody>
      </p:sp>
      <p:pic>
        <p:nvPicPr>
          <p:cNvPr id="5" name="Content Placeholder 4">
            <a:extLst>
              <a:ext uri="{FF2B5EF4-FFF2-40B4-BE49-F238E27FC236}">
                <a16:creationId xmlns:a16="http://schemas.microsoft.com/office/drawing/2014/main" id="{FDC17F9F-231B-64A5-47CC-45920F708B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53" y="1731963"/>
            <a:ext cx="11869271" cy="4973637"/>
          </a:xfrm>
        </p:spPr>
      </p:pic>
    </p:spTree>
    <p:extLst>
      <p:ext uri="{BB962C8B-B14F-4D97-AF65-F5344CB8AC3E}">
        <p14:creationId xmlns:p14="http://schemas.microsoft.com/office/powerpoint/2010/main" val="128070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35F0-5389-8FA0-CEB3-2D54B0E61783}"/>
              </a:ext>
            </a:extLst>
          </p:cNvPr>
          <p:cNvSpPr>
            <a:spLocks noGrp="1"/>
          </p:cNvSpPr>
          <p:nvPr>
            <p:ph type="title"/>
          </p:nvPr>
        </p:nvSpPr>
        <p:spPr/>
        <p:txBody>
          <a:bodyPr>
            <a:normAutofit/>
          </a:bodyPr>
          <a:lstStyle/>
          <a:p>
            <a:r>
              <a:rPr lang="en-US" sz="2400" dirty="0"/>
              <a:t>Type added by year</a:t>
            </a:r>
          </a:p>
        </p:txBody>
      </p:sp>
      <p:pic>
        <p:nvPicPr>
          <p:cNvPr id="5" name="Content Placeholder 4">
            <a:extLst>
              <a:ext uri="{FF2B5EF4-FFF2-40B4-BE49-F238E27FC236}">
                <a16:creationId xmlns:a16="http://schemas.microsoft.com/office/drawing/2014/main" id="{74B47717-5103-E11B-4F69-5FEEA4856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5743" y="1658471"/>
            <a:ext cx="9905997" cy="5056093"/>
          </a:xfrm>
        </p:spPr>
      </p:pic>
    </p:spTree>
    <p:extLst>
      <p:ext uri="{BB962C8B-B14F-4D97-AF65-F5344CB8AC3E}">
        <p14:creationId xmlns:p14="http://schemas.microsoft.com/office/powerpoint/2010/main" val="249011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B12A-E8B3-C601-28A6-65173A0BE2EA}"/>
              </a:ext>
            </a:extLst>
          </p:cNvPr>
          <p:cNvSpPr>
            <a:spLocks noGrp="1"/>
          </p:cNvSpPr>
          <p:nvPr>
            <p:ph type="title"/>
          </p:nvPr>
        </p:nvSpPr>
        <p:spPr/>
        <p:txBody>
          <a:bodyPr/>
          <a:lstStyle/>
          <a:p>
            <a:r>
              <a:rPr lang="en-US" dirty="0"/>
              <a:t>Main genre distribution</a:t>
            </a:r>
          </a:p>
        </p:txBody>
      </p:sp>
      <p:pic>
        <p:nvPicPr>
          <p:cNvPr id="5" name="Content Placeholder 4">
            <a:extLst>
              <a:ext uri="{FF2B5EF4-FFF2-40B4-BE49-F238E27FC236}">
                <a16:creationId xmlns:a16="http://schemas.microsoft.com/office/drawing/2014/main" id="{D2F156C5-C9CA-E3D1-1AF9-4D8F265DBE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5059" y="1891553"/>
            <a:ext cx="9792352" cy="4706471"/>
          </a:xfrm>
        </p:spPr>
      </p:pic>
    </p:spTree>
    <p:extLst>
      <p:ext uri="{BB962C8B-B14F-4D97-AF65-F5344CB8AC3E}">
        <p14:creationId xmlns:p14="http://schemas.microsoft.com/office/powerpoint/2010/main" val="117084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214A-29A4-6212-5773-54B1514A9A07}"/>
              </a:ext>
            </a:extLst>
          </p:cNvPr>
          <p:cNvSpPr>
            <a:spLocks noGrp="1"/>
          </p:cNvSpPr>
          <p:nvPr>
            <p:ph type="title"/>
          </p:nvPr>
        </p:nvSpPr>
        <p:spPr/>
        <p:txBody>
          <a:bodyPr/>
          <a:lstStyle/>
          <a:p>
            <a:r>
              <a:rPr lang="en-US" dirty="0"/>
              <a:t>Secondary genre distribution</a:t>
            </a:r>
          </a:p>
        </p:txBody>
      </p:sp>
      <p:pic>
        <p:nvPicPr>
          <p:cNvPr id="5" name="Content Placeholder 4">
            <a:extLst>
              <a:ext uri="{FF2B5EF4-FFF2-40B4-BE49-F238E27FC236}">
                <a16:creationId xmlns:a16="http://schemas.microsoft.com/office/drawing/2014/main" id="{CD3AC5C4-7C11-AB31-FF3E-964DBA5A9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471" y="1945341"/>
            <a:ext cx="10542494" cy="3845859"/>
          </a:xfrm>
        </p:spPr>
      </p:pic>
    </p:spTree>
    <p:extLst>
      <p:ext uri="{BB962C8B-B14F-4D97-AF65-F5344CB8AC3E}">
        <p14:creationId xmlns:p14="http://schemas.microsoft.com/office/powerpoint/2010/main" val="193242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2C10-8B71-596B-6A47-490B8C6DD680}"/>
              </a:ext>
            </a:extLst>
          </p:cNvPr>
          <p:cNvSpPr>
            <a:spLocks noGrp="1"/>
          </p:cNvSpPr>
          <p:nvPr>
            <p:ph type="title"/>
          </p:nvPr>
        </p:nvSpPr>
        <p:spPr/>
        <p:txBody>
          <a:bodyPr>
            <a:normAutofit/>
          </a:bodyPr>
          <a:lstStyle/>
          <a:p>
            <a:r>
              <a:rPr lang="en-US" b="1" dirty="0"/>
              <a:t>Objective:</a:t>
            </a:r>
            <a:br>
              <a:rPr lang="en-US" dirty="0"/>
            </a:br>
            <a:r>
              <a:rPr lang="en-US" sz="2200" dirty="0"/>
              <a:t>Clean and analyze Netflix dataset (2008–2021) to uncover content trends and enhance data storytelling skills.</a:t>
            </a:r>
          </a:p>
        </p:txBody>
      </p:sp>
      <p:pic>
        <p:nvPicPr>
          <p:cNvPr id="7" name="Content Placeholder 6">
            <a:extLst>
              <a:ext uri="{FF2B5EF4-FFF2-40B4-BE49-F238E27FC236}">
                <a16:creationId xmlns:a16="http://schemas.microsoft.com/office/drawing/2014/main" id="{F0AB85BF-C6BB-CA86-A946-45275CBAD237}"/>
              </a:ext>
            </a:extLst>
          </p:cNvPr>
          <p:cNvPicPr>
            <a:picLocks noGrp="1" noChangeAspect="1"/>
          </p:cNvPicPr>
          <p:nvPr>
            <p:ph idx="1"/>
          </p:nvPr>
        </p:nvPicPr>
        <p:blipFill>
          <a:blip r:embed="rId2"/>
          <a:stretch>
            <a:fillRect/>
          </a:stretch>
        </p:blipFill>
        <p:spPr>
          <a:xfrm>
            <a:off x="1317812" y="1893766"/>
            <a:ext cx="9729600" cy="4964234"/>
          </a:xfrm>
        </p:spPr>
      </p:pic>
    </p:spTree>
    <p:extLst>
      <p:ext uri="{BB962C8B-B14F-4D97-AF65-F5344CB8AC3E}">
        <p14:creationId xmlns:p14="http://schemas.microsoft.com/office/powerpoint/2010/main" val="186414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73E-13D1-5A5F-FA11-F744D666596E}"/>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A469C7F0-48A5-916D-0DDC-810EC0784724}"/>
              </a:ext>
            </a:extLst>
          </p:cNvPr>
          <p:cNvSpPr>
            <a:spLocks noGrp="1"/>
          </p:cNvSpPr>
          <p:nvPr>
            <p:ph idx="1"/>
          </p:nvPr>
        </p:nvSpPr>
        <p:spPr>
          <a:xfrm>
            <a:off x="286871" y="2194560"/>
            <a:ext cx="11465857" cy="4421393"/>
          </a:xfrm>
        </p:spPr>
        <p:txBody>
          <a:bodyPr>
            <a:normAutofit fontScale="92500" lnSpcReduction="20000"/>
          </a:bodyPr>
          <a:lstStyle/>
          <a:p>
            <a:pPr>
              <a:buFont typeface="Arial" panose="020B0604020202020204" pitchFamily="34" charset="0"/>
              <a:buChar char="•"/>
            </a:pPr>
            <a:r>
              <a:rPr lang="en-US" sz="2400" dirty="0"/>
              <a:t>Demonstrated strong skills in </a:t>
            </a:r>
            <a:r>
              <a:rPr lang="en-US" sz="2400" b="1" dirty="0"/>
              <a:t>data cleaning</a:t>
            </a:r>
            <a:r>
              <a:rPr lang="en-US" sz="2400" dirty="0"/>
              <a:t>, </a:t>
            </a:r>
            <a:r>
              <a:rPr lang="en-US" sz="2400" b="1" dirty="0"/>
              <a:t>exploratory data analysis</a:t>
            </a:r>
            <a:r>
              <a:rPr lang="en-US" sz="2400" dirty="0"/>
              <a:t>, and </a:t>
            </a:r>
            <a:r>
              <a:rPr lang="en-US" sz="2400" b="1" dirty="0"/>
              <a:t>visual storytelling</a:t>
            </a:r>
            <a:r>
              <a:rPr lang="en-US" sz="2400" dirty="0"/>
              <a:t> using Python.</a:t>
            </a:r>
          </a:p>
          <a:p>
            <a:pPr>
              <a:buFont typeface="Arial" panose="020B0604020202020204" pitchFamily="34" charset="0"/>
              <a:buChar char="•"/>
            </a:pPr>
            <a:r>
              <a:rPr lang="en-US" sz="2400" dirty="0"/>
              <a:t>Built a </a:t>
            </a:r>
            <a:r>
              <a:rPr lang="en-US" sz="2400" b="1" dirty="0"/>
              <a:t>reproducible and insightful analysis</a:t>
            </a:r>
            <a:r>
              <a:rPr lang="en-US" sz="2400" dirty="0"/>
              <a:t> workflow using industry-standard libraries (Pandas, Seaborn, Matplotlib).</a:t>
            </a:r>
          </a:p>
          <a:p>
            <a:pPr>
              <a:buFont typeface="Arial" panose="020B0604020202020204" pitchFamily="34" charset="0"/>
              <a:buChar char="•"/>
            </a:pPr>
            <a:r>
              <a:rPr lang="en-US" sz="2400" dirty="0"/>
              <a:t>Identified key trends in content type, duration, country, and ratings.</a:t>
            </a:r>
          </a:p>
          <a:p>
            <a:r>
              <a:rPr lang="en-US" sz="2400" b="1" dirty="0"/>
              <a:t>🚀 Future Work:</a:t>
            </a:r>
            <a:endParaRPr lang="en-US" sz="2400" dirty="0"/>
          </a:p>
          <a:p>
            <a:pPr>
              <a:buFont typeface="Arial" panose="020B0604020202020204" pitchFamily="34" charset="0"/>
              <a:buChar char="•"/>
            </a:pPr>
            <a:r>
              <a:rPr lang="en-US" sz="2400" dirty="0"/>
              <a:t>Engineer features to support </a:t>
            </a:r>
            <a:r>
              <a:rPr lang="en-US" sz="2400" b="1" dirty="0"/>
              <a:t>recommendation systems</a:t>
            </a:r>
            <a:r>
              <a:rPr lang="en-US" sz="2400" dirty="0"/>
              <a:t>.</a:t>
            </a:r>
          </a:p>
          <a:p>
            <a:pPr>
              <a:buFont typeface="Arial" panose="020B0604020202020204" pitchFamily="34" charset="0"/>
              <a:buChar char="•"/>
            </a:pPr>
            <a:r>
              <a:rPr lang="en-US" sz="2400" dirty="0"/>
              <a:t>Apply </a:t>
            </a:r>
            <a:r>
              <a:rPr lang="en-US" sz="2400" b="1" dirty="0"/>
              <a:t>machine learning models</a:t>
            </a:r>
            <a:r>
              <a:rPr lang="en-US" sz="2400" dirty="0"/>
              <a:t> for predictive insights (e.g., content success likelihood, genre clustering).</a:t>
            </a:r>
          </a:p>
          <a:p>
            <a:pPr>
              <a:buFont typeface="Arial" panose="020B0604020202020204" pitchFamily="34" charset="0"/>
              <a:buChar char="•"/>
            </a:pPr>
            <a:r>
              <a:rPr lang="en-US" sz="2400" dirty="0"/>
              <a:t>Deploy interactive dashboards or integrate insights into applications.</a:t>
            </a:r>
          </a:p>
        </p:txBody>
      </p:sp>
    </p:spTree>
    <p:extLst>
      <p:ext uri="{BB962C8B-B14F-4D97-AF65-F5344CB8AC3E}">
        <p14:creationId xmlns:p14="http://schemas.microsoft.com/office/powerpoint/2010/main" val="339427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B19E-193F-2C67-0520-F4CB384E4D1E}"/>
              </a:ext>
            </a:extLst>
          </p:cNvPr>
          <p:cNvSpPr>
            <a:spLocks noGrp="1"/>
          </p:cNvSpPr>
          <p:nvPr>
            <p:ph type="title"/>
          </p:nvPr>
        </p:nvSpPr>
        <p:spPr/>
        <p:txBody>
          <a:bodyPr>
            <a:normAutofit/>
          </a:bodyPr>
          <a:lstStyle/>
          <a:p>
            <a:r>
              <a:rPr lang="en-US" sz="2000" dirty="0"/>
              <a:t>Top 10 country wise pie chart </a:t>
            </a:r>
          </a:p>
        </p:txBody>
      </p:sp>
      <p:pic>
        <p:nvPicPr>
          <p:cNvPr id="5" name="Content Placeholder 4">
            <a:extLst>
              <a:ext uri="{FF2B5EF4-FFF2-40B4-BE49-F238E27FC236}">
                <a16:creationId xmlns:a16="http://schemas.microsoft.com/office/drawing/2014/main" id="{A250A3C0-451E-10D9-4529-08810FECCABB}"/>
              </a:ext>
            </a:extLst>
          </p:cNvPr>
          <p:cNvPicPr>
            <a:picLocks noGrp="1" noChangeAspect="1"/>
          </p:cNvPicPr>
          <p:nvPr>
            <p:ph idx="1"/>
          </p:nvPr>
        </p:nvPicPr>
        <p:blipFill>
          <a:blip r:embed="rId2"/>
          <a:stretch>
            <a:fillRect/>
          </a:stretch>
        </p:blipFill>
        <p:spPr>
          <a:xfrm>
            <a:off x="1398494" y="1909482"/>
            <a:ext cx="9648917" cy="4840942"/>
          </a:xfrm>
        </p:spPr>
      </p:pic>
    </p:spTree>
    <p:extLst>
      <p:ext uri="{BB962C8B-B14F-4D97-AF65-F5344CB8AC3E}">
        <p14:creationId xmlns:p14="http://schemas.microsoft.com/office/powerpoint/2010/main" val="146576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5B007-5690-A938-4F49-E9A7C12B0F18}"/>
              </a:ext>
            </a:extLst>
          </p:cNvPr>
          <p:cNvSpPr>
            <a:spLocks noGrp="1"/>
          </p:cNvSpPr>
          <p:nvPr>
            <p:ph type="title"/>
          </p:nvPr>
        </p:nvSpPr>
        <p:spPr>
          <a:xfrm>
            <a:off x="5271246" y="764373"/>
            <a:ext cx="6234953" cy="876168"/>
          </a:xfrm>
        </p:spPr>
        <p:txBody>
          <a:bodyPr>
            <a:normAutofit/>
          </a:bodyPr>
          <a:lstStyle/>
          <a:p>
            <a:r>
              <a:rPr lang="en-US" dirty="0"/>
              <a:t>Tools &amp; Technologies</a:t>
            </a:r>
          </a:p>
        </p:txBody>
      </p:sp>
      <p:sp>
        <p:nvSpPr>
          <p:cNvPr id="3" name="Content Placeholder 2">
            <a:extLst>
              <a:ext uri="{FF2B5EF4-FFF2-40B4-BE49-F238E27FC236}">
                <a16:creationId xmlns:a16="http://schemas.microsoft.com/office/drawing/2014/main" id="{66AB6EF1-301F-6031-E3EC-2499B874AC52}"/>
              </a:ext>
            </a:extLst>
          </p:cNvPr>
          <p:cNvSpPr>
            <a:spLocks noGrp="1"/>
          </p:cNvSpPr>
          <p:nvPr>
            <p:ph idx="1"/>
          </p:nvPr>
        </p:nvSpPr>
        <p:spPr>
          <a:xfrm>
            <a:off x="1219200" y="1532965"/>
            <a:ext cx="10022541" cy="5038163"/>
          </a:xfrm>
        </p:spPr>
        <p:txBody>
          <a:bodyPr>
            <a:normAutofit lnSpcReduction="10000"/>
          </a:bodyPr>
          <a:lstStyle/>
          <a:p>
            <a:r>
              <a:rPr lang="en-US" sz="2400" b="1" dirty="0"/>
              <a:t>Data Handling &amp; Cleaning:</a:t>
            </a:r>
            <a:endParaRPr lang="en-US" sz="2400" dirty="0"/>
          </a:p>
          <a:p>
            <a:pPr>
              <a:buFont typeface="Arial" panose="020B0604020202020204" pitchFamily="34" charset="0"/>
              <a:buChar char="•"/>
            </a:pPr>
            <a:r>
              <a:rPr lang="en-US" sz="2400" dirty="0"/>
              <a:t>Python (</a:t>
            </a:r>
            <a:r>
              <a:rPr lang="en-US" sz="2400" dirty="0" err="1"/>
              <a:t>Jupyter</a:t>
            </a:r>
            <a:r>
              <a:rPr lang="en-US" sz="2400" dirty="0"/>
              <a:t> Notebook environment)</a:t>
            </a:r>
          </a:p>
          <a:p>
            <a:pPr>
              <a:buFont typeface="Arial" panose="020B0604020202020204" pitchFamily="34" charset="0"/>
              <a:buChar char="•"/>
            </a:pPr>
            <a:r>
              <a:rPr lang="en-US" sz="2400" dirty="0"/>
              <a:t>Pandas for data manipulation and cleaning</a:t>
            </a:r>
          </a:p>
          <a:p>
            <a:pPr>
              <a:buFont typeface="Arial" panose="020B0604020202020204" pitchFamily="34" charset="0"/>
              <a:buChar char="•"/>
            </a:pPr>
            <a:r>
              <a:rPr lang="en-US" sz="2400" dirty="0"/>
              <a:t>NumPy for numerical operations</a:t>
            </a:r>
          </a:p>
          <a:p>
            <a:r>
              <a:rPr lang="en-US" sz="2400" b="1" dirty="0"/>
              <a:t>Exploratory Data Analysis (EDA):</a:t>
            </a:r>
            <a:endParaRPr lang="en-US" sz="2400" dirty="0"/>
          </a:p>
          <a:p>
            <a:pPr>
              <a:buFont typeface="Arial" panose="020B0604020202020204" pitchFamily="34" charset="0"/>
              <a:buChar char="•"/>
            </a:pPr>
            <a:r>
              <a:rPr lang="en-US" sz="2400" dirty="0"/>
              <a:t>Seaborn &amp; Matplotlib for data visualization</a:t>
            </a:r>
          </a:p>
          <a:p>
            <a:pPr>
              <a:buFont typeface="Arial" panose="020B0604020202020204" pitchFamily="34" charset="0"/>
              <a:buChar char="•"/>
            </a:pPr>
            <a:r>
              <a:rPr lang="en-US" sz="2400" dirty="0"/>
              <a:t>Value counts, groupings, and trend analysis</a:t>
            </a:r>
          </a:p>
          <a:p>
            <a:r>
              <a:rPr lang="en-US" sz="2400" b="1" dirty="0"/>
              <a:t>Machine Learning (Planned/Future Work)</a:t>
            </a:r>
            <a:endParaRPr lang="en-US" sz="2400" dirty="0"/>
          </a:p>
          <a:p>
            <a:pPr>
              <a:buFont typeface="Arial" panose="020B0604020202020204" pitchFamily="34" charset="0"/>
              <a:buChar char="•"/>
            </a:pPr>
            <a:r>
              <a:rPr lang="en-US" sz="2400" dirty="0"/>
              <a:t>Scikit-learn for model building tasks</a:t>
            </a:r>
            <a:r>
              <a:rPr lang="en-US" dirty="0"/>
              <a:t>.</a:t>
            </a:r>
          </a:p>
          <a:p>
            <a:pPr marL="0" indent="0">
              <a:buNone/>
            </a:pPr>
            <a:endParaRPr lang="en-US" dirty="0"/>
          </a:p>
        </p:txBody>
      </p:sp>
    </p:spTree>
    <p:extLst>
      <p:ext uri="{BB962C8B-B14F-4D97-AF65-F5344CB8AC3E}">
        <p14:creationId xmlns:p14="http://schemas.microsoft.com/office/powerpoint/2010/main" val="152191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C0DFD-88BC-231F-9A83-8E65C87EE7EC}"/>
              </a:ext>
            </a:extLst>
          </p:cNvPr>
          <p:cNvSpPr>
            <a:spLocks noGrp="1"/>
          </p:cNvSpPr>
          <p:nvPr>
            <p:ph type="title"/>
          </p:nvPr>
        </p:nvSpPr>
        <p:spPr>
          <a:xfrm>
            <a:off x="537882" y="600636"/>
            <a:ext cx="11501718" cy="1308846"/>
          </a:xfrm>
        </p:spPr>
        <p:txBody>
          <a:bodyPr/>
          <a:lstStyle/>
          <a:p>
            <a:r>
              <a:rPr lang="en-US" dirty="0"/>
              <a:t>Pie chart for distribution </a:t>
            </a:r>
          </a:p>
        </p:txBody>
      </p:sp>
      <p:pic>
        <p:nvPicPr>
          <p:cNvPr id="7" name="Content Placeholder 6">
            <a:extLst>
              <a:ext uri="{FF2B5EF4-FFF2-40B4-BE49-F238E27FC236}">
                <a16:creationId xmlns:a16="http://schemas.microsoft.com/office/drawing/2014/main" id="{94422BCB-743F-518E-3ADE-552DE8DA0A4C}"/>
              </a:ext>
            </a:extLst>
          </p:cNvPr>
          <p:cNvPicPr>
            <a:picLocks noGrp="1" noChangeAspect="1"/>
          </p:cNvPicPr>
          <p:nvPr>
            <p:ph idx="1"/>
          </p:nvPr>
        </p:nvPicPr>
        <p:blipFill>
          <a:blip r:embed="rId2"/>
          <a:stretch>
            <a:fillRect/>
          </a:stretch>
        </p:blipFill>
        <p:spPr>
          <a:xfrm>
            <a:off x="1317811" y="1819834"/>
            <a:ext cx="9995648" cy="5038165"/>
          </a:xfrm>
        </p:spPr>
      </p:pic>
    </p:spTree>
    <p:extLst>
      <p:ext uri="{BB962C8B-B14F-4D97-AF65-F5344CB8AC3E}">
        <p14:creationId xmlns:p14="http://schemas.microsoft.com/office/powerpoint/2010/main" val="37415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6F1E6-8B05-F6DC-ADF1-FC78298F495E}"/>
              </a:ext>
            </a:extLst>
          </p:cNvPr>
          <p:cNvSpPr>
            <a:spLocks noGrp="1"/>
          </p:cNvSpPr>
          <p:nvPr>
            <p:ph type="title"/>
          </p:nvPr>
        </p:nvSpPr>
        <p:spPr>
          <a:xfrm>
            <a:off x="977152" y="788894"/>
            <a:ext cx="10529047" cy="1779495"/>
          </a:xfrm>
        </p:spPr>
        <p:txBody>
          <a:bodyPr>
            <a:normAutofit/>
          </a:bodyPr>
          <a:lstStyle/>
          <a:p>
            <a:r>
              <a:rPr lang="en-US" sz="2000" b="0" i="0" u="none" strike="noStrike" baseline="0" dirty="0">
                <a:latin typeface="ArialMT"/>
              </a:rPr>
              <a:t>Netflix Data: Cleaning, Analysis, and Visualization (Beginner ML Project) This project involves loading, cleaning, analyzing, and</a:t>
            </a:r>
            <a:br>
              <a:rPr lang="en-US" sz="2000" b="0" i="0" u="none" strike="noStrike" baseline="0" dirty="0">
                <a:latin typeface="ArialMT"/>
              </a:rPr>
            </a:br>
            <a:r>
              <a:rPr lang="en-US" sz="2000" b="0" i="0" u="none" strike="noStrike" baseline="0" dirty="0">
                <a:latin typeface="ArialMT"/>
              </a:rPr>
              <a:t>visualizing data from a Netflix dataset. We'll use Python libraries like Pandas, Matplotlib, and Seaborn to work through the project. The</a:t>
            </a:r>
            <a:br>
              <a:rPr lang="en-US" sz="2000" b="0" i="0" u="none" strike="noStrike" baseline="0" dirty="0">
                <a:latin typeface="ArialMT"/>
              </a:rPr>
            </a:br>
            <a:r>
              <a:rPr lang="en-US" sz="2000" b="0" i="0" u="none" strike="noStrike" baseline="0" dirty="0">
                <a:latin typeface="ArialMT"/>
              </a:rPr>
              <a:t>goal is to explore the dataset, derive insights, and prepare for potential machine learning tasks.</a:t>
            </a:r>
            <a:endParaRPr lang="en-US" sz="2000" dirty="0"/>
          </a:p>
        </p:txBody>
      </p:sp>
      <p:sp>
        <p:nvSpPr>
          <p:cNvPr id="4" name="Rectangle 1">
            <a:extLst>
              <a:ext uri="{FF2B5EF4-FFF2-40B4-BE49-F238E27FC236}">
                <a16:creationId xmlns:a16="http://schemas.microsoft.com/office/drawing/2014/main" id="{4C2847D5-1C4B-9D5C-A5B0-71C48A4AB4D7}"/>
              </a:ext>
            </a:extLst>
          </p:cNvPr>
          <p:cNvSpPr>
            <a:spLocks noGrp="1" noChangeArrowheads="1"/>
          </p:cNvSpPr>
          <p:nvPr>
            <p:ph idx="1"/>
          </p:nvPr>
        </p:nvSpPr>
        <p:spPr bwMode="auto">
          <a:xfrm>
            <a:off x="1277470" y="3041333"/>
            <a:ext cx="9776012"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Why Handle Missing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&gt;Missing values can introduce bias and reduce model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&gt;Important to assess whether missing data is </a:t>
            </a:r>
            <a:r>
              <a:rPr kumimoji="0" lang="en-US" altLang="en-US" sz="2000" b="1" i="0" u="none" strike="noStrike" cap="none" normalizeH="0" baseline="0" dirty="0">
                <a:ln>
                  <a:noFill/>
                </a:ln>
                <a:solidFill>
                  <a:schemeClr val="tx1"/>
                </a:solidFill>
                <a:effectLst/>
                <a:latin typeface="Arial" panose="020B0604020202020204" pitchFamily="34" charset="0"/>
              </a:rPr>
              <a:t>random or systematic</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&gt;Strategy Used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&gt;Created a custom </a:t>
            </a:r>
            <a:r>
              <a:rPr kumimoji="0" lang="en-US" altLang="en-US" sz="2000" b="0" i="0" u="none" strike="noStrike" cap="none" normalizeH="0" baseline="0" dirty="0" err="1">
                <a:ln>
                  <a:noFill/>
                </a:ln>
                <a:solidFill>
                  <a:schemeClr val="tx1"/>
                </a:solidFill>
                <a:effectLst/>
                <a:latin typeface="Arial Unicode MS"/>
              </a:rPr>
              <a:t>missing_pct</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function to evaluate missing data per column.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&gt;Dropped columns with a </a:t>
            </a:r>
            <a:r>
              <a:rPr kumimoji="0" lang="en-US" altLang="en-US" sz="2000" b="1" i="0" u="none" strike="noStrike" cap="none" normalizeH="0" baseline="0" dirty="0">
                <a:ln>
                  <a:noFill/>
                </a:ln>
                <a:solidFill>
                  <a:schemeClr val="tx1"/>
                </a:solidFill>
                <a:effectLst/>
                <a:latin typeface="Arial" panose="020B0604020202020204" pitchFamily="34" charset="0"/>
              </a:rPr>
              <a:t>high percentage of missing values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&gt;Applied </a:t>
            </a:r>
            <a:r>
              <a:rPr kumimoji="0" lang="en-US" altLang="en-US" sz="2000" b="1" i="0" u="none" strike="noStrike" cap="none" normalizeH="0" baseline="0" dirty="0">
                <a:ln>
                  <a:noFill/>
                </a:ln>
                <a:solidFill>
                  <a:schemeClr val="tx1"/>
                </a:solidFill>
                <a:effectLst/>
                <a:latin typeface="Arial" panose="020B0604020202020204" pitchFamily="34" charset="0"/>
              </a:rPr>
              <a:t>mean/median imputation</a:t>
            </a:r>
            <a:r>
              <a:rPr kumimoji="0" lang="en-US" altLang="en-US" sz="2000" b="0" i="0" u="none" strike="noStrike" cap="none" normalizeH="0" baseline="0" dirty="0">
                <a:ln>
                  <a:noFill/>
                </a:ln>
                <a:solidFill>
                  <a:schemeClr val="tx1"/>
                </a:solidFill>
                <a:effectLst/>
                <a:latin typeface="Arial" panose="020B0604020202020204" pitchFamily="34" charset="0"/>
              </a:rPr>
              <a:t> based on logical groupings (e.g., average height by gender).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&gt; Duplicate Handling: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&gt;Removed duplicate records to maintain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171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FC52-D4A7-5E7E-250D-E82139969240}"/>
              </a:ext>
            </a:extLst>
          </p:cNvPr>
          <p:cNvSpPr>
            <a:spLocks noGrp="1"/>
          </p:cNvSpPr>
          <p:nvPr>
            <p:ph type="title"/>
          </p:nvPr>
        </p:nvSpPr>
        <p:spPr/>
        <p:txBody>
          <a:bodyPr>
            <a:normAutofit/>
          </a:bodyPr>
          <a:lstStyle/>
          <a:p>
            <a:r>
              <a:rPr lang="en-US" sz="2000" b="1" dirty="0"/>
              <a:t>Key Visualizations</a:t>
            </a:r>
            <a:br>
              <a:rPr lang="en-US" sz="2000" b="1" dirty="0"/>
            </a:br>
            <a:r>
              <a:rPr lang="en-US" sz="2000" b="1" dirty="0"/>
              <a:t>🧮 Visualizations Created Using Python (Pandas, Seaborn, Matplotlib):</a:t>
            </a:r>
            <a:br>
              <a:rPr lang="en-US" sz="2000" dirty="0"/>
            </a:br>
            <a:endParaRPr lang="en-US" sz="2000" dirty="0"/>
          </a:p>
        </p:txBody>
      </p:sp>
      <p:pic>
        <p:nvPicPr>
          <p:cNvPr id="5" name="Content Placeholder 4">
            <a:extLst>
              <a:ext uri="{FF2B5EF4-FFF2-40B4-BE49-F238E27FC236}">
                <a16:creationId xmlns:a16="http://schemas.microsoft.com/office/drawing/2014/main" id="{83B8CF99-EF99-B63A-1018-6F527E2EE0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988" y="1775012"/>
            <a:ext cx="9663953" cy="4930588"/>
          </a:xfrm>
        </p:spPr>
      </p:pic>
    </p:spTree>
    <p:extLst>
      <p:ext uri="{BB962C8B-B14F-4D97-AF65-F5344CB8AC3E}">
        <p14:creationId xmlns:p14="http://schemas.microsoft.com/office/powerpoint/2010/main" val="3800707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F177-A067-48A3-AF5F-317D4D2161F2}"/>
              </a:ext>
            </a:extLst>
          </p:cNvPr>
          <p:cNvSpPr>
            <a:spLocks noGrp="1"/>
          </p:cNvSpPr>
          <p:nvPr>
            <p:ph type="title"/>
          </p:nvPr>
        </p:nvSpPr>
        <p:spPr/>
        <p:txBody>
          <a:bodyPr>
            <a:normAutofit/>
          </a:bodyPr>
          <a:lstStyle/>
          <a:p>
            <a:r>
              <a:rPr lang="en-US" sz="3200" dirty="0"/>
              <a:t>Top 10 countries: movie/TV</a:t>
            </a:r>
          </a:p>
        </p:txBody>
      </p:sp>
      <p:pic>
        <p:nvPicPr>
          <p:cNvPr id="8" name="Content Placeholder 8">
            <a:extLst>
              <a:ext uri="{FF2B5EF4-FFF2-40B4-BE49-F238E27FC236}">
                <a16:creationId xmlns:a16="http://schemas.microsoft.com/office/drawing/2014/main" id="{23DFB258-AA76-F0FE-4094-231C591312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246" y="1972235"/>
            <a:ext cx="9606989" cy="4796118"/>
          </a:xfrm>
        </p:spPr>
      </p:pic>
    </p:spTree>
    <p:extLst>
      <p:ext uri="{BB962C8B-B14F-4D97-AF65-F5344CB8AC3E}">
        <p14:creationId xmlns:p14="http://schemas.microsoft.com/office/powerpoint/2010/main" val="40339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1799-E3A0-8FAB-BCC8-CE106490D0CA}"/>
              </a:ext>
            </a:extLst>
          </p:cNvPr>
          <p:cNvSpPr>
            <a:spLocks noGrp="1"/>
          </p:cNvSpPr>
          <p:nvPr>
            <p:ph type="title"/>
          </p:nvPr>
        </p:nvSpPr>
        <p:spPr/>
        <p:txBody>
          <a:bodyPr/>
          <a:lstStyle/>
          <a:p>
            <a:r>
              <a:rPr lang="en-US" dirty="0"/>
              <a:t>Maximum content </a:t>
            </a:r>
          </a:p>
        </p:txBody>
      </p:sp>
      <p:pic>
        <p:nvPicPr>
          <p:cNvPr id="5" name="Content Placeholder 4">
            <a:extLst>
              <a:ext uri="{FF2B5EF4-FFF2-40B4-BE49-F238E27FC236}">
                <a16:creationId xmlns:a16="http://schemas.microsoft.com/office/drawing/2014/main" id="{4B01C541-9929-50CC-3F3F-9D7F6BBA20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599" y="1775012"/>
            <a:ext cx="9968753" cy="4894729"/>
          </a:xfrm>
        </p:spPr>
      </p:pic>
    </p:spTree>
    <p:extLst>
      <p:ext uri="{BB962C8B-B14F-4D97-AF65-F5344CB8AC3E}">
        <p14:creationId xmlns:p14="http://schemas.microsoft.com/office/powerpoint/2010/main" val="3524037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81</TotalTime>
  <Words>468</Words>
  <Application>Microsoft Office PowerPoint</Application>
  <PresentationFormat>Widescreen</PresentationFormat>
  <Paragraphs>47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Unicode MS</vt:lpstr>
      <vt:lpstr>ArialMT</vt:lpstr>
      <vt:lpstr>Tw Cen MT</vt:lpstr>
      <vt:lpstr>Circuit</vt:lpstr>
      <vt:lpstr>    Netflix Data Cleaning, Analysis &amp; Visualization</vt:lpstr>
      <vt:lpstr>Objective: Clean and analyze Netflix dataset (2008–2021) to uncover content trends and enhance data storytelling skills.</vt:lpstr>
      <vt:lpstr>Top 10 country wise pie chart </vt:lpstr>
      <vt:lpstr>Tools &amp; Technologies</vt:lpstr>
      <vt:lpstr>Pie chart for distribution </vt:lpstr>
      <vt:lpstr>Netflix Data: Cleaning, Analysis, and Visualization (Beginner ML Project) This project involves loading, cleaning, analyzing, and visualizing data from a Netflix dataset. We'll use Python libraries like Pandas, Matplotlib, and Seaborn to work through the project. The goal is to explore the dataset, derive insights, and prepare for potential machine learning tasks.</vt:lpstr>
      <vt:lpstr>Key Visualizations 🧮 Visualizations Created Using Python (Pandas, Seaborn, Matplotlib): </vt:lpstr>
      <vt:lpstr>Top 10 countries: movie/TV</vt:lpstr>
      <vt:lpstr>Maximum content </vt:lpstr>
      <vt:lpstr>Overall content release trend</vt:lpstr>
      <vt:lpstr>Movies/tv release trend</vt:lpstr>
      <vt:lpstr>All years movie/tv show month </vt:lpstr>
      <vt:lpstr>Genre max movies </vt:lpstr>
      <vt:lpstr>Key Insights from EDA: Movie Duration: Most Netflix movies are between 80-120 minutes, with very few exceeding 150 minutes. TV Shows: The majority of Netflix shows have only 1 season. </vt:lpstr>
      <vt:lpstr>Release year distribution</vt:lpstr>
      <vt:lpstr>Type DISTRIBUTION</vt:lpstr>
      <vt:lpstr>Type added by year</vt:lpstr>
      <vt:lpstr>Main genre distribution</vt:lpstr>
      <vt:lpstr>Secondary genre distribution</vt:lpstr>
      <vt:lpstr>Conclusion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Cleaning, Analysis &amp; Visualization</dc:title>
  <dc:creator>SWARAJ VERMA</dc:creator>
  <cp:lastModifiedBy>SWARAJ VERMA</cp:lastModifiedBy>
  <cp:revision>2</cp:revision>
  <dcterms:created xsi:type="dcterms:W3CDTF">2025-05-10T10:53:34Z</dcterms:created>
  <dcterms:modified xsi:type="dcterms:W3CDTF">2025-05-10T12:15:28Z</dcterms:modified>
</cp:coreProperties>
</file>