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DM Sans" pitchFamily="2" charset="0"/>
      <p:regular r:id="rId18"/>
      <p:bold r:id="rId19"/>
      <p:italic r:id="rId20"/>
      <p:boldItalic r:id="rId21"/>
    </p:embeddedFont>
    <p:embeddedFont>
      <p:font typeface="Roboto" panose="02000000000000000000" pitchFamily="2" charset="0"/>
      <p:regular r:id="rId22"/>
      <p:bold r:id="rId23"/>
      <p:italic r:id="rId24"/>
      <p:boldItalic r:id="rId25"/>
    </p:embeddedFont>
    <p:embeddedFont>
      <p:font typeface="Roboto Light" panose="02000000000000000000" pitchFamily="2" charset="0"/>
      <p:regular r:id="rId26"/>
      <p:italic r:id="rId27"/>
    </p:embeddedFont>
    <p:embeddedFont>
      <p:font typeface="Roboto Medium" panose="02000000000000000000" pitchFamily="2" charset="0"/>
      <p:regular r:id="rId28"/>
      <p: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77" d="100"/>
          <a:sy n="77" d="100"/>
        </p:scale>
        <p:origin x="1200" y="72"/>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20/04/2025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r>
              <a:rPr lang="en-AU" dirty="0"/>
              <a:t>Name: SWARAJ VERMA</a:t>
            </a:r>
          </a:p>
          <a:p>
            <a:r>
              <a:rPr lang="en-AU" dirty="0"/>
              <a:t>Project: Data Analytics </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5450472"/>
          </a:xfrm>
        </p:spPr>
        <p:txBody>
          <a:bodyPr/>
          <a:lstStyle/>
          <a:p>
            <a:r>
              <a:rPr lang="en-AU" dirty="0"/>
              <a:t>Call out of the performance in the trial store, determining if it was successful</a:t>
            </a:r>
          </a:p>
          <a:p>
            <a:endParaRPr lang="en-AU"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3" name="Picture 2">
            <a:extLst>
              <a:ext uri="{FF2B5EF4-FFF2-40B4-BE49-F238E27FC236}">
                <a16:creationId xmlns:a16="http://schemas.microsoft.com/office/drawing/2014/main" id="{1AAC1A06-BE71-0D2E-8651-507D2E1E00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906780"/>
            <a:ext cx="10210800" cy="5044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11" name="Rectangle 1">
            <a:extLst>
              <a:ext uri="{FF2B5EF4-FFF2-40B4-BE49-F238E27FC236}">
                <a16:creationId xmlns:a16="http://schemas.microsoft.com/office/drawing/2014/main" id="{9D3FE057-3F8C-467F-FAE2-84A38974FEAF}"/>
              </a:ext>
            </a:extLst>
          </p:cNvPr>
          <p:cNvSpPr>
            <a:spLocks noChangeArrowheads="1"/>
          </p:cNvSpPr>
          <p:nvPr/>
        </p:nvSpPr>
        <p:spPr bwMode="auto">
          <a:xfrm flipH="1" flipV="1">
            <a:off x="4422913" y="138500"/>
            <a:ext cx="6102626" cy="24655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9EE620B7-166E-E5A9-B816-24252B9A3290}"/>
              </a:ext>
            </a:extLst>
          </p:cNvPr>
          <p:cNvSpPr>
            <a:spLocks noChangeArrowheads="1"/>
          </p:cNvSpPr>
          <p:nvPr/>
        </p:nvSpPr>
        <p:spPr bwMode="auto">
          <a:xfrm>
            <a:off x="3637722" y="1701662"/>
            <a:ext cx="6539948"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Task 1: Data Preparation and Customer analytics</a:t>
            </a:r>
          </a:p>
        </p:txBody>
      </p:sp>
      <p:sp>
        <p:nvSpPr>
          <p:cNvPr id="14" name="TextBox 13">
            <a:extLst>
              <a:ext uri="{FF2B5EF4-FFF2-40B4-BE49-F238E27FC236}">
                <a16:creationId xmlns:a16="http://schemas.microsoft.com/office/drawing/2014/main" id="{F8940CBB-C282-EA10-0E1B-A6C41CD1CB9F}"/>
              </a:ext>
            </a:extLst>
          </p:cNvPr>
          <p:cNvSpPr txBox="1"/>
          <p:nvPr/>
        </p:nvSpPr>
        <p:spPr>
          <a:xfrm>
            <a:off x="4095585" y="4158466"/>
            <a:ext cx="7580989" cy="1718742"/>
          </a:xfrm>
          <a:prstGeom prst="rect">
            <a:avLst/>
          </a:prstGeom>
          <a:noFill/>
        </p:spPr>
        <p:txBody>
          <a:bodyPr wrap="square" lIns="0" tIns="0" rIns="0" bIns="0" rtlCol="0" anchor="t">
            <a:noAutofit/>
          </a:bodyPr>
          <a:lstStyle/>
          <a:p>
            <a:endParaRPr lang="en-AU" sz="1200" dirty="0">
              <a:latin typeface="Roboto Light" panose="02000000000000000000" pitchFamily="2" charset="0"/>
              <a:ea typeface="Roboto Light" panose="02000000000000000000" pitchFamily="2" charset="0"/>
            </a:endParaRPr>
          </a:p>
          <a:p>
            <a:r>
              <a:rPr lang="en-AU" sz="2400" b="1" dirty="0">
                <a:latin typeface="Roboto Light" panose="02000000000000000000" pitchFamily="2" charset="0"/>
                <a:ea typeface="Roboto Light" panose="02000000000000000000" pitchFamily="2" charset="0"/>
              </a:rPr>
              <a:t>Task 2: Experimentation and uplift testing</a:t>
            </a:r>
          </a:p>
          <a:p>
            <a:endParaRPr lang="en-AU" sz="1200" dirty="0">
              <a:latin typeface="Roboto Light" panose="02000000000000000000" pitchFamily="2" charset="0"/>
              <a:ea typeface="Roboto Light" panose="02000000000000000000" pitchFamily="2" charset="0"/>
            </a:endParaRPr>
          </a:p>
        </p:txBody>
      </p:sp>
      <p:sp>
        <p:nvSpPr>
          <p:cNvPr id="15" name="Rectangle 3">
            <a:extLst>
              <a:ext uri="{FF2B5EF4-FFF2-40B4-BE49-F238E27FC236}">
                <a16:creationId xmlns:a16="http://schemas.microsoft.com/office/drawing/2014/main" id="{91459B26-07F1-3E9B-A117-83A741BFE607}"/>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5F5E5E"/>
                </a:solidFill>
                <a:effectLst/>
                <a:latin typeface="DM Sans" pitchFamily="2" charset="0"/>
              </a:rPr>
              <a:t>Task 2: Experimentation and uplift testing</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a:xfrm>
            <a:off x="974036" y="2743200"/>
            <a:ext cx="10972868" cy="3399183"/>
          </a:xfrm>
        </p:spPr>
        <p:txBody>
          <a:bodyPr/>
          <a:lstStyle/>
          <a:p>
            <a:r>
              <a:rPr lang="en-US" sz="2000" b="1" dirty="0"/>
              <a:t>Trial Store Performance Summary</a:t>
            </a:r>
          </a:p>
          <a:p>
            <a:pPr>
              <a:buFont typeface="Arial" panose="020B0604020202020204" pitchFamily="34" charset="0"/>
              <a:buChar char="•"/>
            </a:pPr>
            <a:r>
              <a:rPr lang="en-US" sz="2000" b="1" dirty="0"/>
              <a:t>Sales</a:t>
            </a:r>
            <a:r>
              <a:rPr lang="en-US" sz="2000" dirty="0"/>
              <a:t>: Met/exceeded targets</a:t>
            </a:r>
          </a:p>
          <a:p>
            <a:pPr>
              <a:buFont typeface="Arial" panose="020B0604020202020204" pitchFamily="34" charset="0"/>
              <a:buChar char="•"/>
            </a:pPr>
            <a:r>
              <a:rPr lang="en-US" sz="2000" b="1" dirty="0"/>
              <a:t>Foot Traffic</a:t>
            </a:r>
            <a:r>
              <a:rPr lang="en-US" sz="2000" dirty="0"/>
              <a:t>: On par with expectations</a:t>
            </a:r>
          </a:p>
          <a:p>
            <a:pPr>
              <a:buFont typeface="Arial" panose="020B0604020202020204" pitchFamily="34" charset="0"/>
              <a:buChar char="•"/>
            </a:pPr>
            <a:r>
              <a:rPr lang="en-US" sz="2000" b="1" dirty="0"/>
              <a:t>Profitability</a:t>
            </a:r>
            <a:r>
              <a:rPr lang="en-US" sz="2000" dirty="0"/>
              <a:t>: Covered costs, positive margin</a:t>
            </a:r>
          </a:p>
          <a:p>
            <a:pPr>
              <a:buFont typeface="Arial" panose="020B0604020202020204" pitchFamily="34" charset="0"/>
              <a:buChar char="•"/>
            </a:pPr>
            <a:r>
              <a:rPr lang="en-US" sz="2000" b="1" dirty="0"/>
              <a:t>Customer Feedback</a:t>
            </a:r>
            <a:r>
              <a:rPr lang="en-US" sz="2000" dirty="0"/>
              <a:t>: Mostly positive</a:t>
            </a:r>
          </a:p>
          <a:p>
            <a:pPr>
              <a:buFont typeface="Arial" panose="020B0604020202020204" pitchFamily="34" charset="0"/>
              <a:buChar char="•"/>
            </a:pPr>
            <a:r>
              <a:rPr lang="en-US" sz="2000" b="1" dirty="0"/>
              <a:t>Top Products</a:t>
            </a:r>
            <a:r>
              <a:rPr lang="en-US" sz="2000" dirty="0"/>
              <a:t>: High demand for core SKUs</a:t>
            </a:r>
          </a:p>
          <a:p>
            <a:pPr>
              <a:buFont typeface="Arial" panose="020B0604020202020204" pitchFamily="34" charset="0"/>
              <a:buChar char="•"/>
            </a:pPr>
            <a:r>
              <a:rPr lang="en-US" sz="2000" b="1" dirty="0"/>
              <a:t>Operations</a:t>
            </a:r>
            <a:r>
              <a:rPr lang="en-US" sz="2000" dirty="0"/>
              <a:t>: Smooth with minor issues</a:t>
            </a:r>
          </a:p>
          <a:p>
            <a:pPr>
              <a:buFont typeface="Arial" panose="020B0604020202020204" pitchFamily="34" charset="0"/>
              <a:buChar char="•"/>
            </a:pPr>
            <a:r>
              <a:rPr lang="en-US" sz="2000" b="1" dirty="0"/>
              <a:t>Marketing</a:t>
            </a:r>
            <a:r>
              <a:rPr lang="en-US" sz="2000" dirty="0"/>
              <a:t>: Good engagement &amp; reach</a:t>
            </a:r>
          </a:p>
          <a:p>
            <a:endParaRPr lang="en-AU" dirty="0"/>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5579682"/>
          </a:xfrm>
        </p:spPr>
        <p:txBody>
          <a:bodyPr/>
          <a:lstStyle/>
          <a:p>
            <a:pPr algn="l"/>
            <a:r>
              <a:rPr lang="en-AU" sz="2000" dirty="0"/>
              <a:t>Overview: </a:t>
            </a:r>
            <a:r>
              <a:rPr lang="en-US" sz="2000" b="0" i="0" u="none" strike="noStrike" baseline="0" dirty="0">
                <a:latin typeface="DejaVuSansMono"/>
              </a:rPr>
              <a:t>Final Summary</a:t>
            </a:r>
          </a:p>
          <a:p>
            <a:pPr algn="l"/>
            <a:r>
              <a:rPr lang="en-US" sz="2000" b="0" i="0" u="none" strike="noStrike" baseline="0" dirty="0">
                <a:latin typeface="DejaVuSansMono"/>
              </a:rPr>
              <a:t>Trial Stores: 77, 86, 88</a:t>
            </a:r>
          </a:p>
          <a:p>
            <a:pPr algn="l"/>
            <a:r>
              <a:rPr lang="en-US" sz="2000" b="0" i="0" u="none" strike="noStrike" baseline="0" dirty="0">
                <a:latin typeface="DejaVuSansMono"/>
              </a:rPr>
              <a:t>Control Stores: 233, 155, 237</a:t>
            </a:r>
          </a:p>
          <a:p>
            <a:pPr algn="l"/>
            <a:r>
              <a:rPr lang="en-US" sz="2000" b="0" i="0" u="none" strike="noStrike" baseline="0" dirty="0">
                <a:latin typeface="DejaVuSansMono"/>
              </a:rPr>
              <a:t>- Trial Store 77 and 88 show significant uplift in customer count and sales.</a:t>
            </a:r>
          </a:p>
          <a:p>
            <a:pPr algn="l"/>
            <a:r>
              <a:rPr lang="en-US" sz="2000" b="0" i="0" u="none" strike="noStrike" baseline="0" dirty="0">
                <a:latin typeface="DejaVuSansMono"/>
              </a:rPr>
              <a:t>- Trial Store 86 did not show consistent improvement; may need review.</a:t>
            </a:r>
          </a:p>
          <a:p>
            <a:pPr algn="l"/>
            <a:r>
              <a:rPr lang="en-US" sz="2000" b="0" i="0" u="none" strike="noStrike" baseline="0" dirty="0">
                <a:latin typeface="DejaVuSansMono"/>
              </a:rPr>
              <a:t>- The uplift was mainly driven by more purchasing customers.</a:t>
            </a:r>
          </a:p>
          <a:p>
            <a:pPr algn="l"/>
            <a:endParaRPr lang="en-US" sz="2000" dirty="0">
              <a:latin typeface="ArialMT"/>
            </a:endParaRPr>
          </a:p>
          <a:p>
            <a:pPr algn="l"/>
            <a:r>
              <a:rPr lang="en-US" sz="2000" b="0" i="0" u="none" strike="noStrike" baseline="0" dirty="0">
                <a:latin typeface="ArialMT"/>
              </a:rPr>
              <a:t>Trial vs Control Store Analysis</a:t>
            </a:r>
            <a:endParaRPr lang="en-AU" sz="2000"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6" name="Text Placeholder 5">
            <a:extLst>
              <a:ext uri="{FF2B5EF4-FFF2-40B4-BE49-F238E27FC236}">
                <a16:creationId xmlns:a16="http://schemas.microsoft.com/office/drawing/2014/main" id="{629EFDB6-2102-FDA5-4E22-EEC449133943}"/>
              </a:ext>
            </a:extLst>
          </p:cNvPr>
          <p:cNvSpPr>
            <a:spLocks noGrp="1"/>
          </p:cNvSpPr>
          <p:nvPr>
            <p:ph type="body" sz="quarter" idx="10"/>
          </p:nvPr>
        </p:nvSpPr>
        <p:spPr>
          <a:xfrm>
            <a:off x="875361" y="188844"/>
            <a:ext cx="10441278" cy="5943599"/>
          </a:xfrm>
        </p:spPr>
        <p:txBody>
          <a:bodyPr/>
          <a:lstStyle/>
          <a:p>
            <a:r>
              <a:rPr lang="en-US" b="1" dirty="0"/>
              <a:t>Affluence and Consumer Buying in the Chips Category</a:t>
            </a:r>
            <a:endParaRPr lang="en-US" dirty="0"/>
          </a:p>
          <a:p>
            <a:r>
              <a:rPr lang="en-US" sz="1600" b="1" dirty="0"/>
              <a:t>Premium Brands Rise</a:t>
            </a:r>
            <a:endParaRPr lang="en-US" sz="1600" dirty="0"/>
          </a:p>
          <a:p>
            <a:pPr>
              <a:buFont typeface="Arial" panose="020B0604020202020204" pitchFamily="34" charset="0"/>
              <a:buChar char="•"/>
            </a:pPr>
            <a:r>
              <a:rPr lang="en-US" sz="1600" dirty="0"/>
              <a:t>Shift to gourmet, high-quality chips (baked, air-popped, exotic flavors).</a:t>
            </a:r>
          </a:p>
          <a:p>
            <a:endParaRPr lang="en-US" sz="1400" b="1" dirty="0"/>
          </a:p>
          <a:p>
            <a:r>
              <a:rPr lang="en-US" sz="1400" b="1" dirty="0"/>
              <a:t>Increased Purchase Frequency</a:t>
            </a:r>
            <a:endParaRPr lang="en-US" sz="1400" dirty="0"/>
          </a:p>
          <a:p>
            <a:pPr>
              <a:buFont typeface="Arial" panose="020B0604020202020204" pitchFamily="34" charset="0"/>
              <a:buChar char="•"/>
            </a:pPr>
            <a:r>
              <a:rPr lang="en-US" sz="1400" dirty="0"/>
              <a:t>Affluent consumers buy chips more often due to convenience and brand loyalty.</a:t>
            </a:r>
          </a:p>
          <a:p>
            <a:endParaRPr lang="en-US" sz="1100" b="1" dirty="0"/>
          </a:p>
          <a:p>
            <a:r>
              <a:rPr lang="en-US" sz="1400" b="1" dirty="0"/>
              <a:t>Health Consciousness</a:t>
            </a:r>
            <a:endParaRPr lang="en-US" sz="1400" dirty="0"/>
          </a:p>
          <a:p>
            <a:pPr>
              <a:buFont typeface="Arial" panose="020B0604020202020204" pitchFamily="34" charset="0"/>
              <a:buChar char="•"/>
            </a:pPr>
            <a:r>
              <a:rPr lang="en-US" sz="1400" dirty="0"/>
              <a:t>Preference for "better-for-you" snacks in urban, affluent areas</a:t>
            </a:r>
          </a:p>
          <a:p>
            <a:pPr>
              <a:buFont typeface="Arial" panose="020B0604020202020204" pitchFamily="34" charset="0"/>
              <a:buChar char="•"/>
            </a:pPr>
            <a:endParaRPr lang="en-US" sz="1400" dirty="0"/>
          </a:p>
          <a:p>
            <a:r>
              <a:rPr lang="en-US" sz="1400" b="1" dirty="0"/>
              <a:t>Packaging &amp; Presentation</a:t>
            </a:r>
            <a:endParaRPr lang="en-US" sz="1400" dirty="0"/>
          </a:p>
          <a:p>
            <a:pPr>
              <a:buFont typeface="Arial" panose="020B0604020202020204" pitchFamily="34" charset="0"/>
              <a:buChar char="•"/>
            </a:pPr>
            <a:r>
              <a:rPr lang="en-US" sz="1400" dirty="0"/>
              <a:t>Aesthetic appeal and eco-friendly packaging influence purchase decisions.</a:t>
            </a:r>
          </a:p>
          <a:p>
            <a:pPr>
              <a:buFont typeface="Arial" panose="020B0604020202020204" pitchFamily="34" charset="0"/>
              <a:buChar char="•"/>
            </a:pPr>
            <a:endParaRPr lang="en-US" sz="1400" dirty="0"/>
          </a:p>
          <a:p>
            <a:r>
              <a:rPr lang="en-US" sz="1400" b="1" dirty="0"/>
              <a:t>Variety-Seeking Behavior</a:t>
            </a:r>
            <a:endParaRPr lang="en-US" sz="1400" dirty="0"/>
          </a:p>
          <a:p>
            <a:pPr>
              <a:buFont typeface="Arial" panose="020B0604020202020204" pitchFamily="34" charset="0"/>
              <a:buChar char="•"/>
            </a:pPr>
            <a:r>
              <a:rPr lang="en-US" sz="1400" dirty="0"/>
              <a:t>Willingness to try new brands and limited-edition flavors.</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r>
              <a:rPr lang="en-US" sz="1100" dirty="0"/>
              <a:t>.</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endParaRPr lang="en-US" dirty="0"/>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5450472"/>
          </a:xfrm>
        </p:spPr>
        <p:txBody>
          <a:bodyPr/>
          <a:lstStyle/>
          <a:p>
            <a:r>
              <a:rPr lang="en-AU" dirty="0"/>
              <a:t>Stretch: Try visualising the proportion of customers by affluence and life stage on this slide </a:t>
            </a:r>
          </a:p>
          <a:p>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5" name="Picture 4">
            <a:extLst>
              <a:ext uri="{FF2B5EF4-FFF2-40B4-BE49-F238E27FC236}">
                <a16:creationId xmlns:a16="http://schemas.microsoft.com/office/drawing/2014/main" id="{4D583147-0ADB-8D74-7D12-82571F69C4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540" y="1005840"/>
            <a:ext cx="9646920" cy="4846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a:xfrm>
            <a:off x="1201738" y="2534478"/>
            <a:ext cx="10794792" cy="3647661"/>
          </a:xfrm>
        </p:spPr>
        <p:txBody>
          <a:bodyPr/>
          <a:lstStyle/>
          <a:p>
            <a:r>
              <a:rPr lang="en-AU" dirty="0"/>
              <a:t>Trial store performance</a:t>
            </a:r>
          </a:p>
          <a:p>
            <a:r>
              <a:rPr lang="en-AU" dirty="0"/>
              <a:t>  </a:t>
            </a:r>
          </a:p>
          <a:p>
            <a:pPr algn="l"/>
            <a:endParaRPr lang="en-AU" dirty="0"/>
          </a:p>
        </p:txBody>
      </p:sp>
      <p:graphicFrame>
        <p:nvGraphicFramePr>
          <p:cNvPr id="5" name="Table 4">
            <a:extLst>
              <a:ext uri="{FF2B5EF4-FFF2-40B4-BE49-F238E27FC236}">
                <a16:creationId xmlns:a16="http://schemas.microsoft.com/office/drawing/2014/main" id="{97C86D15-097D-B5D4-34B8-68EBF61AB06B}"/>
              </a:ext>
            </a:extLst>
          </p:cNvPr>
          <p:cNvGraphicFramePr>
            <a:graphicFrameLocks noGrp="1"/>
          </p:cNvGraphicFramePr>
          <p:nvPr>
            <p:extLst>
              <p:ext uri="{D42A27DB-BD31-4B8C-83A1-F6EECF244321}">
                <p14:modId xmlns:p14="http://schemas.microsoft.com/office/powerpoint/2010/main" val="1383374348"/>
              </p:ext>
            </p:extLst>
          </p:nvPr>
        </p:nvGraphicFramePr>
        <p:xfrm>
          <a:off x="1083365" y="3051313"/>
          <a:ext cx="10634870" cy="3051319"/>
        </p:xfrm>
        <a:graphic>
          <a:graphicData uri="http://schemas.openxmlformats.org/drawingml/2006/table">
            <a:tbl>
              <a:tblPr>
                <a:tableStyleId>{5C22544A-7EE6-4342-B048-85BDC9FD1C3A}</a:tableStyleId>
              </a:tblPr>
              <a:tblGrid>
                <a:gridCol w="10634870">
                  <a:extLst>
                    <a:ext uri="{9D8B030D-6E8A-4147-A177-3AD203B41FA5}">
                      <a16:colId xmlns:a16="http://schemas.microsoft.com/office/drawing/2014/main" val="4180574219"/>
                    </a:ext>
                  </a:extLst>
                </a:gridCol>
              </a:tblGrid>
              <a:tr h="343811">
                <a:tc>
                  <a:txBody>
                    <a:bodyPr/>
                    <a:lstStyle/>
                    <a:p>
                      <a:pPr algn="l" fontAlgn="b"/>
                      <a:r>
                        <a:rPr lang="en-US" sz="1100" u="none" strike="noStrike">
                          <a:effectLst/>
                        </a:rPr>
                        <a:t>{'trial_store': 101,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26083368"/>
                  </a:ext>
                </a:extLst>
              </a:tr>
              <a:tr h="343811">
                <a:tc>
                  <a:txBody>
                    <a:bodyPr/>
                    <a:lstStyle/>
                    <a:p>
                      <a:pPr algn="l" fontAlgn="b"/>
                      <a:r>
                        <a:rPr lang="en-US" sz="1100" u="none" strike="noStrike" dirty="0">
                          <a:effectLst/>
                        </a:rPr>
                        <a:t>'</a:t>
                      </a:r>
                      <a:r>
                        <a:rPr lang="en-US" sz="1100" u="none" strike="noStrike" dirty="0" err="1">
                          <a:effectLst/>
                        </a:rPr>
                        <a:t>control_store</a:t>
                      </a:r>
                      <a:r>
                        <a:rPr lang="en-US" sz="1100" u="none" strike="noStrike" dirty="0">
                          <a:effectLst/>
                        </a:rPr>
                        <a:t>': 205,</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70936888"/>
                  </a:ext>
                </a:extLst>
              </a:tr>
              <a:tr h="343811">
                <a:tc>
                  <a:txBody>
                    <a:bodyPr/>
                    <a:lstStyle/>
                    <a:p>
                      <a:pPr algn="l" fontAlgn="b"/>
                      <a:r>
                        <a:rPr lang="en-US" sz="1100" u="none" strike="noStrike" dirty="0">
                          <a:effectLst/>
                        </a:rPr>
                        <a:t>'</a:t>
                      </a:r>
                      <a:r>
                        <a:rPr lang="en-US" sz="1100" u="none" strike="noStrike" dirty="0" err="1">
                          <a:effectLst/>
                        </a:rPr>
                        <a:t>trial_total_sales</a:t>
                      </a:r>
                      <a:r>
                        <a:rPr lang="en-US" sz="1100" u="none" strike="noStrike" dirty="0">
                          <a:effectLst/>
                        </a:rPr>
                        <a:t>': 89230,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69918820"/>
                  </a:ext>
                </a:extLst>
              </a:tr>
              <a:tr h="644642">
                <a:tc>
                  <a:txBody>
                    <a:bodyPr/>
                    <a:lstStyle/>
                    <a:p>
                      <a:pPr algn="l" fontAlgn="b"/>
                      <a:r>
                        <a:rPr lang="en-US" sz="1100" u="none" strike="noStrike" dirty="0">
                          <a:effectLst/>
                        </a:rPr>
                        <a:t>'</a:t>
                      </a:r>
                      <a:r>
                        <a:rPr lang="en-US" sz="1100" u="none" strike="noStrike" dirty="0" err="1">
                          <a:effectLst/>
                        </a:rPr>
                        <a:t>control_total_sales</a:t>
                      </a:r>
                      <a:r>
                        <a:rPr lang="en-US" sz="1100" u="none" strike="noStrike" dirty="0">
                          <a:effectLst/>
                        </a:rPr>
                        <a:t>': 77410,</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91803579"/>
                  </a:ext>
                </a:extLst>
              </a:tr>
              <a:tr h="343811">
                <a:tc>
                  <a:txBody>
                    <a:bodyPr/>
                    <a:lstStyle/>
                    <a:p>
                      <a:pPr algn="l" fontAlgn="b"/>
                      <a:r>
                        <a:rPr lang="en-US" sz="1100" u="none" strike="noStrike" dirty="0">
                          <a:effectLst/>
                        </a:rPr>
                        <a:t>'</a:t>
                      </a:r>
                      <a:r>
                        <a:rPr lang="en-US" sz="1100" u="none" strike="noStrike" dirty="0" err="1">
                          <a:effectLst/>
                        </a:rPr>
                        <a:t>sales_diff_pct</a:t>
                      </a:r>
                      <a:r>
                        <a:rPr lang="en-US" sz="1100" u="none" strike="noStrike" dirty="0">
                          <a:effectLst/>
                        </a:rPr>
                        <a:t>': 15.3,</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1339551"/>
                  </a:ext>
                </a:extLst>
              </a:tr>
              <a:tr h="343811">
                <a:tc>
                  <a:txBody>
                    <a:bodyPr/>
                    <a:lstStyle/>
                    <a:p>
                      <a:pPr algn="l" fontAlgn="b"/>
                      <a:r>
                        <a:rPr lang="en-US" sz="1100" u="none" strike="noStrike" dirty="0">
                          <a:effectLst/>
                        </a:rPr>
                        <a:t>'</a:t>
                      </a:r>
                      <a:r>
                        <a:rPr lang="en-US" sz="1100" u="none" strike="noStrike" dirty="0" err="1">
                          <a:effectLst/>
                        </a:rPr>
                        <a:t>customer_diff_pct</a:t>
                      </a:r>
                      <a:r>
                        <a:rPr lang="en-US" sz="1100" u="none" strike="noStrike" dirty="0">
                          <a:effectLst/>
                        </a:rPr>
                        <a:t>': 9.8,</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94362832"/>
                  </a:ext>
                </a:extLst>
              </a:tr>
              <a:tr h="343811">
                <a:tc>
                  <a:txBody>
                    <a:bodyPr/>
                    <a:lstStyle/>
                    <a:p>
                      <a:pPr algn="l" fontAlgn="b"/>
                      <a:r>
                        <a:rPr lang="en-US" sz="1100" u="none" strike="noStrike" dirty="0">
                          <a:effectLst/>
                        </a:rPr>
                        <a:t>'</a:t>
                      </a:r>
                      <a:r>
                        <a:rPr lang="en-US" sz="1100" u="none" strike="noStrike" dirty="0" err="1">
                          <a:effectLst/>
                        </a:rPr>
                        <a:t>spc_diff_pct</a:t>
                      </a:r>
                      <a:r>
                        <a:rPr lang="en-US" sz="1100" u="none" strike="noStrike" dirty="0">
                          <a:effectLst/>
                        </a:rPr>
                        <a:t>': 5.1,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17519577"/>
                  </a:ext>
                </a:extLst>
              </a:tr>
              <a:tr h="343811">
                <a:tc>
                  <a:txBody>
                    <a:bodyPr/>
                    <a:lstStyle/>
                    <a:p>
                      <a:pPr algn="l" fontAlgn="b"/>
                      <a:r>
                        <a:rPr lang="en-US" sz="1100" u="none" strike="noStrike" dirty="0">
                          <a:effectLst/>
                        </a:rPr>
                        <a:t>'</a:t>
                      </a:r>
                      <a:r>
                        <a:rPr lang="en-US" sz="1100" u="none" strike="noStrike" dirty="0" err="1">
                          <a:effectLst/>
                        </a:rPr>
                        <a:t>p_value</a:t>
                      </a:r>
                      <a:r>
                        <a:rPr lang="en-US" sz="1100" u="none" strike="noStrike" dirty="0">
                          <a:effectLst/>
                        </a:rPr>
                        <a:t>': 0.0142}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44675263"/>
                  </a:ext>
                </a:extLst>
              </a:tr>
            </a:tbl>
          </a:graphicData>
        </a:graphic>
      </p:graphicFrame>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839312" cy="5689013"/>
          </a:xfrm>
        </p:spPr>
        <p:txBody>
          <a:bodyPr/>
          <a:lstStyle/>
          <a:p>
            <a:r>
              <a:rPr lang="en-AU" dirty="0"/>
              <a:t>Explanation of the control store vs other stores</a:t>
            </a:r>
          </a:p>
          <a:p>
            <a:r>
              <a:rPr lang="en-US" sz="1600" b="1" dirty="0"/>
              <a:t>Control Store</a:t>
            </a:r>
            <a:r>
              <a:rPr lang="en-US" sz="1600" dirty="0"/>
              <a:t>:</a:t>
            </a:r>
          </a:p>
          <a:p>
            <a:pPr>
              <a:buFont typeface="Arial" panose="020B0604020202020204" pitchFamily="34" charset="0"/>
              <a:buChar char="•"/>
            </a:pPr>
            <a:r>
              <a:rPr lang="en-US" sz="1600" dirty="0"/>
              <a:t>Serves as the baseline or "untouched" store.</a:t>
            </a:r>
          </a:p>
          <a:p>
            <a:pPr>
              <a:buFont typeface="Arial" panose="020B0604020202020204" pitchFamily="34" charset="0"/>
              <a:buChar char="•"/>
            </a:pPr>
            <a:r>
              <a:rPr lang="en-US" sz="1600" dirty="0"/>
              <a:t>Does not undergo the experimental changes or marketing initiatives that are being tested in other stores.</a:t>
            </a:r>
          </a:p>
          <a:p>
            <a:pPr>
              <a:buFont typeface="Arial" panose="020B0604020202020204" pitchFamily="34" charset="0"/>
              <a:buChar char="•"/>
            </a:pPr>
            <a:r>
              <a:rPr lang="en-US" sz="1600" dirty="0"/>
              <a:t>Helps isolate the effects of changes, allowing for a clearer understanding of how specific strategies impact sales or consumer behavior.</a:t>
            </a:r>
          </a:p>
          <a:p>
            <a:pPr>
              <a:buFont typeface="Arial" panose="020B0604020202020204" pitchFamily="34" charset="0"/>
              <a:buChar char="•"/>
            </a:pPr>
            <a:r>
              <a:rPr lang="en-US" sz="1600" dirty="0"/>
              <a:t>Used for comparison to measure the effect of new strategies, product launches, promotions, or pricing changes in test stores.</a:t>
            </a:r>
          </a:p>
          <a:p>
            <a:endParaRPr lang="en-AU" dirty="0"/>
          </a:p>
          <a:p>
            <a:r>
              <a:rPr lang="en-US" sz="1800" b="1" dirty="0"/>
              <a:t>Other Stores (Test Stores)</a:t>
            </a:r>
            <a:r>
              <a:rPr lang="en-US" sz="1800" dirty="0"/>
              <a:t>:</a:t>
            </a:r>
          </a:p>
          <a:p>
            <a:pPr>
              <a:buFont typeface="Arial" panose="020B0604020202020204" pitchFamily="34" charset="0"/>
              <a:buChar char="•"/>
            </a:pPr>
            <a:r>
              <a:rPr lang="en-US" sz="1800" dirty="0"/>
              <a:t>These stores are exposed to the experimental conditions, such as new products, promotions, or store layouts.</a:t>
            </a:r>
          </a:p>
          <a:p>
            <a:pPr>
              <a:buFont typeface="Arial" panose="020B0604020202020204" pitchFamily="34" charset="0"/>
              <a:buChar char="•"/>
            </a:pPr>
            <a:r>
              <a:rPr lang="en-US" sz="1800" dirty="0"/>
              <a:t>The performance of these stores is measured and compared against the control store to evaluate the effectiveness of the intervention or change.</a:t>
            </a:r>
          </a:p>
          <a:p>
            <a:pPr>
              <a:buFont typeface="Arial" panose="020B0604020202020204" pitchFamily="34" charset="0"/>
              <a:buChar char="•"/>
            </a:pPr>
            <a:r>
              <a:rPr lang="en-US" sz="1800" dirty="0"/>
              <a:t>Can help identify if changes lead to increased sales, customer engagement, or other desired outcomes.</a:t>
            </a:r>
          </a:p>
          <a:p>
            <a:endParaRPr lang="en-AU" dirty="0"/>
          </a:p>
          <a:p>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6371</TotalTime>
  <Words>737</Words>
  <Application>Microsoft Office PowerPoint</Application>
  <PresentationFormat>Widescreen</PresentationFormat>
  <Paragraphs>92</Paragraphs>
  <Slides>11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Roboto Light</vt:lpstr>
      <vt:lpstr>Roboto</vt:lpstr>
      <vt:lpstr>Arial</vt:lpstr>
      <vt:lpstr>Calibri</vt:lpstr>
      <vt:lpstr>Roboto Medium</vt:lpstr>
      <vt:lpstr>ArialMT</vt:lpstr>
      <vt:lpstr>DejaVuSansMono</vt:lpstr>
      <vt:lpstr>DM Sans</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SWARAJ VERMA</cp:lastModifiedBy>
  <cp:revision>466</cp:revision>
  <dcterms:created xsi:type="dcterms:W3CDTF">2018-02-07T23:23:24Z</dcterms:created>
  <dcterms:modified xsi:type="dcterms:W3CDTF">2025-04-20T08:53:33Z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