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9" r:id="rId7"/>
    <p:sldId id="281" r:id="rId8"/>
    <p:sldId id="280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82"/>
            <p14:sldId id="283"/>
            <p14:sldId id="284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638" y="1164324"/>
            <a:ext cx="10505162" cy="4871928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ANALYTICS INTERNSHIP</a:t>
            </a: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</a:rPr>
              <a:t> PROJECT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>
                <a:solidFill>
                  <a:schemeClr val="bg1"/>
                </a:solidFill>
                <a:cs typeface="Segoe UI Light"/>
              </a:rPr>
              <a:t>                      NAME: SWARAJ VERMA</a:t>
            </a:r>
            <a:br>
              <a:rPr lang="en-US" sz="4800" dirty="0">
                <a:solidFill>
                  <a:schemeClr val="bg1"/>
                </a:solidFill>
                <a:cs typeface="Segoe UI Light"/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sz="1800" b="1" i="0" u="none" strike="noStrike" baseline="0" dirty="0">
              <a:solidFill>
                <a:srgbClr val="000000"/>
              </a:solidFill>
              <a:latin typeface="Arial-BoldMT"/>
            </a:endParaRP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Final Project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2060"/>
                </a:solidFill>
                <a:latin typeface="Arial-BoldMT"/>
              </a:rPr>
              <a:t>Sales Data Analysis and Reporting for a Retail Chain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837205" y="1738164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i="0" u="none" strike="noStrike" baseline="0">
                <a:solidFill>
                  <a:schemeClr val="tx2"/>
                </a:solidFill>
                <a:latin typeface="ArialMT"/>
              </a:rPr>
              <a:t>Project Plan</a:t>
            </a:r>
          </a:p>
          <a:p>
            <a:pPr algn="l"/>
            <a:r>
              <a:rPr lang="en-US" sz="1800" b="0" i="0" u="none" strike="noStrike" baseline="0">
                <a:solidFill>
                  <a:schemeClr val="tx2"/>
                </a:solidFill>
                <a:latin typeface="ArialMT"/>
              </a:rPr>
              <a:t>The aim of this project is to use Python, SQL, and Excel to analyze sales</a:t>
            </a:r>
          </a:p>
          <a:p>
            <a:pPr algn="l"/>
            <a:r>
              <a:rPr lang="en-US" sz="1800" b="0" i="0" u="none" strike="noStrike" baseline="0">
                <a:solidFill>
                  <a:schemeClr val="tx2"/>
                </a:solidFill>
                <a:latin typeface="ArialMT"/>
              </a:rPr>
              <a:t>data and generate meaningful reports for a retail chain.</a:t>
            </a:r>
          </a:p>
          <a:p>
            <a:pPr algn="l"/>
            <a:endParaRPr lang="en-US" sz="1800">
              <a:solidFill>
                <a:srgbClr val="000000"/>
              </a:solidFill>
              <a:latin typeface="ArialMT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7CE6E-3BB7-E80C-D1BE-13A1CBFDF601}"/>
              </a:ext>
            </a:extLst>
          </p:cNvPr>
          <p:cNvSpPr txBox="1"/>
          <p:nvPr/>
        </p:nvSpPr>
        <p:spPr>
          <a:xfrm>
            <a:off x="5665693" y="1936973"/>
            <a:ext cx="56891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ArialMT"/>
              </a:rPr>
              <a:t>: Data Collection and Database Setup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alibri-Bold"/>
              </a:rPr>
              <a:t>1.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Data Collection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ArialMT"/>
              </a:rPr>
              <a:t>: Download the data from Kaggle as a csv file and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ArialMT"/>
              </a:rPr>
              <a:t>place it on the proper path</a:t>
            </a:r>
          </a:p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Calibri-Bold"/>
              </a:rPr>
              <a:t>2.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-BoldMT"/>
              </a:rPr>
              <a:t>Database Setup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ArialMT"/>
              </a:rPr>
              <a:t>: Set up a SQL database to hold the data. Design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ArialMT"/>
              </a:rPr>
              <a:t>the database schema, and create the necessary tables using SQL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ArialMT"/>
              </a:rPr>
              <a:t>DDL commands.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DCC31A-BC69-E642-F342-38D6714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603195" y="1917996"/>
            <a:ext cx="486536" cy="342803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3039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>
              <a:solidFill>
                <a:schemeClr val="tx2"/>
              </a:solidFill>
              <a:cs typeface="Segoe UI"/>
            </a:endParaRPr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A84449-5C7C-ED93-4071-CFD6ABD7E3E9}"/>
              </a:ext>
            </a:extLst>
          </p:cNvPr>
          <p:cNvSpPr txBox="1">
            <a:spLocks/>
          </p:cNvSpPr>
          <p:nvPr/>
        </p:nvSpPr>
        <p:spPr>
          <a:xfrm>
            <a:off x="1026197" y="1773914"/>
            <a:ext cx="4504252" cy="463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Title:</a:t>
            </a:r>
            <a:r>
              <a:rPr lang="en-US"/>
              <a:t> </a:t>
            </a:r>
            <a:r>
              <a:rPr lang="en-US" i="1"/>
              <a:t>Project Overview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Content: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Objective:</a:t>
            </a:r>
            <a:r>
              <a:rPr lang="en-US"/>
              <a:t> Analyzing retail sales data to gain insights</a:t>
            </a:r>
          </a:p>
          <a:p>
            <a:r>
              <a:rPr lang="en-US" b="1"/>
              <a:t>Phases of the project:</a:t>
            </a:r>
            <a:endParaRPr lang="en-US"/>
          </a:p>
          <a:p>
            <a:pPr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Data Collection &amp; Database Setup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Data Cleaning &amp;  Preparation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Data Analysis</a:t>
            </a:r>
          </a:p>
          <a:p>
            <a:pPr>
              <a:buFont typeface="+mj-lt"/>
              <a:buAutoNum type="arabicPeriod"/>
            </a:pPr>
            <a:r>
              <a:rPr lang="en-US">
                <a:solidFill>
                  <a:schemeClr val="accent2"/>
                </a:solidFill>
              </a:rPr>
              <a:t>Reporting</a:t>
            </a:r>
          </a:p>
          <a:p>
            <a:pPr>
              <a:buFont typeface="+mj-lt"/>
              <a:buAutoNum type="arabicPeriod"/>
            </a:pPr>
            <a:endParaRPr lang="en-US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7CE532-FA82-599E-DA8C-44A82DFF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A7F200-CF15-CFF8-8557-C451EED0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06" y="2910022"/>
            <a:ext cx="4378379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Slide 3: 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Data Collection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Source of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Kaggle Retail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File Format: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Path: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C:/Program Files/MySQL/MySQL Server 8.0/Uploads</a:t>
            </a:r>
            <a:r>
              <a:rPr lang="en-US" altLang="en-US" sz="1000" dirty="0">
                <a:solidFill>
                  <a:srgbClr val="00B0F0"/>
                </a:solidFill>
                <a:latin typeface="Arial Unicode MS"/>
              </a:rPr>
              <a:t>/Retail_Data_Transactions.csv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Python (pandas), 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0" i="0" u="none" strike="noStrike" baseline="0">
                <a:solidFill>
                  <a:srgbClr val="E46C09"/>
                </a:solidFill>
                <a:latin typeface="ArialMT"/>
              </a:rPr>
            </a:br>
            <a:br>
              <a:rPr lang="en-US" sz="1800" b="0" i="0" u="none" strike="noStrike" baseline="0">
                <a:solidFill>
                  <a:srgbClr val="E46C09"/>
                </a:solidFill>
                <a:latin typeface="ArialMT"/>
              </a:rPr>
            </a:br>
            <a:r>
              <a:rPr lang="en-US" sz="1800" b="0" i="0" u="none" strike="noStrike" baseline="0">
                <a:solidFill>
                  <a:srgbClr val="E46C09"/>
                </a:solidFill>
                <a:latin typeface="ArialMT"/>
              </a:rPr>
              <a:t>Phase 2: Data Cleaning and Preparation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C36E4-06D2-A8C5-B818-CCFA6C83A3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560320"/>
            <a:ext cx="9985248" cy="3977640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40082" y="2560638"/>
            <a:ext cx="11735291" cy="3973925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accent1"/>
                </a:solidFill>
                <a:latin typeface="ArialMT"/>
              </a:rPr>
              <a:t> Data Cleaning and Preparation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1"/>
                </a:solidFill>
                <a:latin typeface="Calibri-Bold"/>
              </a:rPr>
              <a:t>1.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Arial-BoldMT"/>
              </a:rPr>
              <a:t>Data Cleaning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ArialMT"/>
              </a:rPr>
              <a:t>: Use SQL queries and Python (pandas) to clean the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1"/>
                </a:solidFill>
                <a:latin typeface="ArialMT"/>
              </a:rPr>
              <a:t>data. Look for and handle missing or inconsistent data, outliers, etc.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accent1"/>
                </a:solidFill>
                <a:latin typeface="Calibri-Bold"/>
              </a:rPr>
              <a:t>2. </a:t>
            </a:r>
            <a:r>
              <a:rPr lang="en-US" sz="1800" b="1" i="0" u="none" strike="noStrike" baseline="0" dirty="0">
                <a:solidFill>
                  <a:schemeClr val="accent1"/>
                </a:solidFill>
                <a:latin typeface="Arial-BoldMT"/>
              </a:rPr>
              <a:t>Data Preparation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ArialMT"/>
              </a:rPr>
              <a:t>: Prepare the data for analysis. This may involve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1"/>
                </a:solidFill>
                <a:latin typeface="ArialMT"/>
              </a:rPr>
              <a:t>creating additional calculated fields, such as total sales value,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1"/>
                </a:solidFill>
                <a:latin typeface="ArialMT"/>
              </a:rPr>
              <a:t>month/year fields for time-based analysis, etc. Again, this can be done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1"/>
                </a:solidFill>
                <a:latin typeface="ArialMT"/>
              </a:rPr>
              <a:t>using a combination of SQL and Python.</a:t>
            </a:r>
          </a:p>
          <a:p>
            <a:pPr algn="l"/>
            <a:r>
              <a:rPr lang="en-US" sz="1800" dirty="0">
                <a:solidFill>
                  <a:schemeClr val="accent1"/>
                </a:solidFill>
                <a:latin typeface="ArialMT"/>
                <a:cs typeface="Segoe UI" panose="020B0502040204020203" pitchFamily="34" charset="0"/>
              </a:rPr>
              <a:t>Files: </a:t>
            </a:r>
            <a:endParaRPr lang="en-US" sz="12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PHASE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16CA01-F392-940C-E090-F1C44C5CA7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59893" y="2881313"/>
            <a:ext cx="4888933" cy="3976687"/>
          </a:xfrm>
        </p:spPr>
      </p:pic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2393576"/>
            <a:ext cx="5110161" cy="4303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0" i="0" u="none" strike="noStrike" baseline="0">
                <a:solidFill>
                  <a:srgbClr val="E46C09"/>
                </a:solidFill>
                <a:latin typeface="ArialMT"/>
              </a:rPr>
              <a:t>Phase 3: Data Analysis</a:t>
            </a:r>
          </a:p>
          <a:p>
            <a:pPr algn="l"/>
            <a:r>
              <a:rPr lang="en-US" sz="1400" b="1" i="0" u="none" strike="noStrike" baseline="0">
                <a:solidFill>
                  <a:schemeClr val="tx2"/>
                </a:solidFill>
                <a:latin typeface="Calibri-Bold"/>
              </a:rPr>
              <a:t>1. </a:t>
            </a:r>
            <a:r>
              <a:rPr lang="en-US" sz="1400" b="1" i="0" u="none" strike="noStrike" baseline="0">
                <a:solidFill>
                  <a:schemeClr val="tx2"/>
                </a:solidFill>
                <a:latin typeface="Arial-BoldMT"/>
              </a:rPr>
              <a:t>Data Exploration</a:t>
            </a:r>
            <a:r>
              <a:rPr lang="en-US" sz="1400" b="0" i="0" u="none" strike="noStrike" baseline="0">
                <a:solidFill>
                  <a:schemeClr val="tx2"/>
                </a:solidFill>
                <a:latin typeface="ArialMT"/>
              </a:rPr>
              <a:t>: Use SQL queries and Python (pandas, matplotlib,</a:t>
            </a:r>
          </a:p>
          <a:p>
            <a:pPr algn="l"/>
            <a:r>
              <a:rPr lang="en-US" sz="1400" b="0" i="0" u="none" strike="noStrike" baseline="0">
                <a:solidFill>
                  <a:schemeClr val="tx2"/>
                </a:solidFill>
                <a:latin typeface="ArialMT"/>
              </a:rPr>
              <a:t>seaborn, </a:t>
            </a:r>
            <a:r>
              <a:rPr lang="en-US" sz="1400" b="0" i="0" u="none" strike="noStrike" baseline="0" err="1">
                <a:solidFill>
                  <a:schemeClr val="tx2"/>
                </a:solidFill>
                <a:latin typeface="ArialMT"/>
              </a:rPr>
              <a:t>etc</a:t>
            </a:r>
            <a:r>
              <a:rPr lang="en-US" sz="1400" b="0" i="0" u="none" strike="noStrike" baseline="0">
                <a:solidFill>
                  <a:schemeClr val="tx2"/>
                </a:solidFill>
                <a:latin typeface="ArialMT"/>
              </a:rPr>
              <a:t>) to explore the data and identify trends and patterns.</a:t>
            </a:r>
          </a:p>
          <a:p>
            <a:pPr algn="l"/>
            <a:r>
              <a:rPr lang="en-US" sz="1400" b="1" i="0" u="none" strike="noStrike" baseline="0">
                <a:solidFill>
                  <a:schemeClr val="tx2"/>
                </a:solidFill>
                <a:latin typeface="Calibri-Bold"/>
              </a:rPr>
              <a:t>2. </a:t>
            </a:r>
            <a:r>
              <a:rPr lang="en-US" sz="1400" b="1" i="0" u="none" strike="noStrike" baseline="0">
                <a:solidFill>
                  <a:schemeClr val="tx2"/>
                </a:solidFill>
                <a:latin typeface="Arial-BoldMT"/>
              </a:rPr>
              <a:t>Advanced Analysis</a:t>
            </a:r>
            <a:r>
              <a:rPr lang="en-US" sz="1400" b="0" i="0" u="none" strike="noStrike" baseline="0">
                <a:solidFill>
                  <a:schemeClr val="tx2"/>
                </a:solidFill>
                <a:latin typeface="ArialMT"/>
              </a:rPr>
              <a:t>: Perform more complex analysis as needed. For</a:t>
            </a:r>
          </a:p>
          <a:p>
            <a:pPr algn="l"/>
            <a:r>
              <a:rPr lang="en-US" sz="1400" b="0" i="0" u="none" strike="noStrike" baseline="0">
                <a:solidFill>
                  <a:schemeClr val="tx2"/>
                </a:solidFill>
                <a:latin typeface="ArialMT"/>
              </a:rPr>
              <a:t>example, time series analysis for sales trends, cohort analysis for</a:t>
            </a:r>
          </a:p>
          <a:p>
            <a:pPr algn="l"/>
            <a:r>
              <a:rPr lang="en-US" sz="1400" b="0" i="0" u="none" strike="noStrike" baseline="0">
                <a:solidFill>
                  <a:schemeClr val="tx2"/>
                </a:solidFill>
                <a:latin typeface="ArialMT"/>
              </a:rPr>
              <a:t>customer behavior, etc. Python's advanced data analysis libraries can</a:t>
            </a:r>
          </a:p>
          <a:p>
            <a:pPr algn="l"/>
            <a:r>
              <a:rPr lang="en-US" sz="1400" b="0" i="0" u="none" strike="noStrike" baseline="0">
                <a:solidFill>
                  <a:schemeClr val="tx2"/>
                </a:solidFill>
                <a:latin typeface="ArialMT"/>
              </a:rPr>
              <a:t>be very useful here.</a:t>
            </a:r>
            <a:endParaRPr lang="en-US" sz="1400">
              <a:solidFill>
                <a:schemeClr val="tx2"/>
              </a:solidFill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05831" y="1481396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6528-67D4-139E-8299-5003E558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MT"/>
              </a:rPr>
              <a:t>Phase 4 : REPORTING</a:t>
            </a:r>
            <a:br>
              <a:rPr lang="en-US" sz="1800">
                <a:solidFill>
                  <a:srgbClr val="000000"/>
                </a:solidFill>
                <a:latin typeface="ArialMT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ArialMT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E7AE-AF7B-637E-71C7-CF9B5D7B5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309604" cy="429768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3600" b="1" i="0" u="none" strike="noStrike" baseline="0" dirty="0">
                <a:solidFill>
                  <a:srgbClr val="000000"/>
                </a:solidFill>
                <a:latin typeface="Arial-BoldMT"/>
              </a:rPr>
              <a:t>1. Report Preparation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: Prepare reports summarizing the findings. These can include:</a:t>
            </a:r>
          </a:p>
          <a:p>
            <a:pPr algn="l"/>
            <a:r>
              <a:rPr lang="en-US" sz="3600" b="1" i="0" u="none" strike="noStrike" baseline="0" dirty="0">
                <a:solidFill>
                  <a:srgbClr val="000000"/>
                </a:solidFill>
                <a:latin typeface="Arial-BoldMT"/>
              </a:rPr>
              <a:t>• Tabular Reports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: Create summary tables showing sales by product, store, month, etc. These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can be generated using SQL queries and Python, and then formatted and presented in Excel.</a:t>
            </a:r>
          </a:p>
          <a:p>
            <a:pPr algn="l"/>
            <a:r>
              <a:rPr lang="en-US" sz="3600" b="1" i="0" u="none" strike="noStrike" baseline="0" dirty="0">
                <a:solidFill>
                  <a:srgbClr val="000000"/>
                </a:solidFill>
                <a:latin typeface="Arial-BoldMT"/>
              </a:rPr>
              <a:t>• Visual Reports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: Create visual reports (charts, graphs,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ArialMT"/>
              </a:rPr>
              <a:t>etc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) showing trends and patterns. These                        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can be created using Python's data visualization libraries, and then incorporated into Excel for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presentation.</a:t>
            </a:r>
          </a:p>
          <a:p>
            <a:pPr algn="l"/>
            <a:r>
              <a:rPr lang="en-US" sz="3600" b="1" i="0" u="none" strike="noStrike" baseline="0" dirty="0">
                <a:solidFill>
                  <a:srgbClr val="000000"/>
                </a:solidFill>
                <a:latin typeface="Arial-BoldMT"/>
              </a:rPr>
              <a:t>• Automated Reports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: If needed, set up automated reports that run regularly and update Excel</a:t>
            </a:r>
          </a:p>
          <a:p>
            <a:pPr algn="l"/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dashboards, using Python for automation.</a:t>
            </a:r>
          </a:p>
          <a:p>
            <a:pPr algn="l"/>
            <a:r>
              <a:rPr lang="en-US" sz="3600" b="1" i="0" u="none" strike="noStrike" baseline="0" dirty="0">
                <a:solidFill>
                  <a:srgbClr val="000000"/>
                </a:solidFill>
                <a:latin typeface="Arial-BoldMT"/>
              </a:rPr>
              <a:t>2. Report Presentation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ArialMT"/>
              </a:rPr>
              <a:t>: Present the reports to in either your Excel dashboard or prepare a PPT to present the findings.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037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36BC-0AD8-CB0E-6681-56B728ED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EEB412-1AEC-C03D-9F89-F9EAE8C1E0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2425" y="1295401"/>
            <a:ext cx="11772900" cy="5495924"/>
          </a:xfrm>
        </p:spPr>
        <p:txBody>
          <a:bodyPr/>
          <a:lstStyle/>
          <a:p>
            <a:r>
              <a:rPr lang="en-US" b="1" dirty="0"/>
              <a:t>1. Data-Driven Decision Making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Sales data analysis helps optimize transaction, customer, and marketing strategies.</a:t>
            </a:r>
          </a:p>
          <a:p>
            <a:r>
              <a:rPr lang="en-US" b="1" dirty="0"/>
              <a:t>2. Business Impact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Improved </a:t>
            </a:r>
            <a:r>
              <a:rPr lang="en-US" b="1" dirty="0">
                <a:solidFill>
                  <a:srgbClr val="00B050"/>
                </a:solidFill>
              </a:rPr>
              <a:t>customer segment</a:t>
            </a:r>
            <a:r>
              <a:rPr lang="en-US" dirty="0">
                <a:solidFill>
                  <a:srgbClr val="00B050"/>
                </a:solidFill>
              </a:rPr>
              <a:t> through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Increased </a:t>
            </a:r>
            <a:r>
              <a:rPr lang="en-US" b="1" dirty="0">
                <a:solidFill>
                  <a:srgbClr val="00B050"/>
                </a:solidFill>
              </a:rPr>
              <a:t>sales &amp; retail</a:t>
            </a:r>
            <a:r>
              <a:rPr lang="en-US" dirty="0">
                <a:solidFill>
                  <a:srgbClr val="00B050"/>
                </a:solidFill>
              </a:rPr>
              <a:t> through data-driven marketing</a:t>
            </a:r>
          </a:p>
          <a:p>
            <a:r>
              <a:rPr lang="en-US" b="1" dirty="0"/>
              <a:t>3. Enhanced Reporting &amp; Automation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SQL &amp; Python</a:t>
            </a:r>
            <a:r>
              <a:rPr lang="en-US" dirty="0">
                <a:solidFill>
                  <a:schemeClr val="tx2"/>
                </a:solidFill>
              </a:rPr>
              <a:t> streamline data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GOOGLE DRIVE LINK1: https://drive.google.com/drive/folders/14KniElx-_mrMDSmo4TehyRLQzQc_1qXM?usp=drive_link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GOOGLE DRIVE LINK2: https://drive.google.com/drive/folders/1vVpTy0aEAivjWRVXMG5XcabJkfotYI66?usp=drive_link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1ED45E-F41F-40A3-CCC2-EDC319D7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317812"/>
            <a:ext cx="10908793" cy="4061012"/>
          </a:xfrm>
        </p:spPr>
        <p:txBody>
          <a:bodyPr>
            <a:noAutofit/>
          </a:bodyPr>
          <a:lstStyle/>
          <a:p>
            <a:r>
              <a:rPr lang="en-US" sz="720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9744473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ANALYTICS INTERNSHIP</Template>
  <TotalTime>1</TotalTime>
  <Words>626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Unicode MS</vt:lpstr>
      <vt:lpstr>Arial-BoldMT</vt:lpstr>
      <vt:lpstr>ArialMT</vt:lpstr>
      <vt:lpstr>Calibri</vt:lpstr>
      <vt:lpstr>Calibri-Bold</vt:lpstr>
      <vt:lpstr>Segoe UI</vt:lpstr>
      <vt:lpstr>Segoe UI Light</vt:lpstr>
      <vt:lpstr>Segoe UI Semibold</vt:lpstr>
      <vt:lpstr>Custom</vt:lpstr>
      <vt:lpstr>DATA ANALYTICS INTERNSHIP  PROJECT                         NAME: SWARAJ VERMA </vt:lpstr>
      <vt:lpstr>INTRODUCTION</vt:lpstr>
      <vt:lpstr>PowerPoint Presentation</vt:lpstr>
      <vt:lpstr>  Phase 2: Data Cleaning and Preparation</vt:lpstr>
      <vt:lpstr>PHASE </vt:lpstr>
      <vt:lpstr>Phase 4 : REPORTING  </vt:lpstr>
      <vt:lpstr>CONCLUSION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INTERNSHIP  PROJECT                         NAME: SWARAJ VERMA</dc:title>
  <dc:creator>SWARAJ VERMA</dc:creator>
  <cp:keywords/>
  <cp:lastModifiedBy>SWARAJ VERMA</cp:lastModifiedBy>
  <cp:revision>1</cp:revision>
  <dcterms:created xsi:type="dcterms:W3CDTF">2025-04-01T06:24:43Z</dcterms:created>
  <dcterms:modified xsi:type="dcterms:W3CDTF">2025-04-01T06:26:34Z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