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68" r:id="rId2"/>
    <p:sldId id="258" r:id="rId3"/>
    <p:sldId id="270" r:id="rId4"/>
    <p:sldId id="263" r:id="rId5"/>
    <p:sldId id="259" r:id="rId6"/>
    <p:sldId id="267" r:id="rId7"/>
    <p:sldId id="261" r:id="rId8"/>
    <p:sldId id="262" r:id="rId9"/>
    <p:sldId id="265" r:id="rId10"/>
    <p:sldId id="264" r:id="rId11"/>
    <p:sldId id="269" r:id="rId12"/>
    <p:sldId id="266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93" autoAdjust="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3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91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11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84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1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246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3EE6EA9-94EB-467A-8904-40982A8E057B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A20D203-4D0B-40BB-8090-EE774AC2FB2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33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52F9821F-632A-4358-88F2-2DF75A844BEE}"/>
              </a:ext>
            </a:extLst>
          </p:cNvPr>
          <p:cNvSpPr txBox="1"/>
          <p:nvPr/>
        </p:nvSpPr>
        <p:spPr>
          <a:xfrm>
            <a:off x="849906" y="983808"/>
            <a:ext cx="10492185" cy="56323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>
                    <a:lumMod val="50000"/>
                  </a:schemeClr>
                </a:solidFill>
              </a:rPr>
              <a:t>Google Play Store Data </a:t>
            </a:r>
            <a:r>
              <a:rPr lang="en-US" sz="4800" b="1" dirty="0" smtClean="0">
                <a:solidFill>
                  <a:schemeClr val="bg2">
                    <a:lumMod val="50000"/>
                  </a:schemeClr>
                </a:solidFill>
              </a:rPr>
              <a:t>Analysis</a:t>
            </a:r>
          </a:p>
          <a:p>
            <a:pPr algn="ctr"/>
            <a:r>
              <a:rPr lang="en-US" sz="5400" dirty="0">
                <a:solidFill>
                  <a:schemeClr val="accent1">
                    <a:lumMod val="75000"/>
                  </a:schemeClr>
                </a:solidFill>
              </a:rPr>
              <a:t/>
            </a:r>
            <a:br>
              <a:rPr lang="en-US" sz="54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4000" i="1" dirty="0">
                <a:solidFill>
                  <a:schemeClr val="accent1">
                    <a:lumMod val="75000"/>
                  </a:schemeClr>
                </a:solidFill>
              </a:rPr>
              <a:t>Detailed Project </a:t>
            </a:r>
            <a:r>
              <a:rPr lang="en-US" sz="4000" i="1" dirty="0" smtClean="0">
                <a:solidFill>
                  <a:schemeClr val="accent1">
                    <a:lumMod val="75000"/>
                  </a:schemeClr>
                </a:solidFill>
              </a:rPr>
              <a:t>Report</a:t>
            </a:r>
          </a:p>
          <a:p>
            <a:pPr algn="ctr"/>
            <a:endParaRPr lang="en-US" sz="4000" dirty="0" smtClean="0"/>
          </a:p>
          <a:p>
            <a:pPr algn="ctr"/>
            <a:endParaRPr lang="en-US" sz="4000" dirty="0"/>
          </a:p>
          <a:p>
            <a:pPr algn="ctr"/>
            <a:r>
              <a:rPr lang="en-US" sz="5400" b="1" dirty="0">
                <a:solidFill>
                  <a:srgbClr val="7030A0"/>
                </a:solidFill>
              </a:rPr>
              <a:t>Swaraj </a:t>
            </a:r>
            <a:r>
              <a:rPr lang="en-US" sz="5400" b="1" dirty="0" err="1">
                <a:solidFill>
                  <a:srgbClr val="7030A0"/>
                </a:solidFill>
              </a:rPr>
              <a:t>Ranjan</a:t>
            </a:r>
            <a:r>
              <a:rPr lang="en-US" sz="5400" b="1" dirty="0">
                <a:solidFill>
                  <a:srgbClr val="7030A0"/>
                </a:solidFill>
              </a:rPr>
              <a:t> </a:t>
            </a:r>
            <a:r>
              <a:rPr lang="en-US" sz="5400" b="1" dirty="0" err="1">
                <a:solidFill>
                  <a:srgbClr val="7030A0"/>
                </a:solidFill>
              </a:rPr>
              <a:t>Behera</a:t>
            </a:r>
            <a:r>
              <a:rPr lang="en-US" sz="5400" dirty="0">
                <a:solidFill>
                  <a:srgbClr val="7030A0"/>
                </a:solidFill>
              </a:rPr>
              <a:t/>
            </a:r>
            <a:br>
              <a:rPr lang="en-US" sz="5400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25 April 2025</a:t>
            </a:r>
            <a:endParaRPr lang="en-US" sz="3600" dirty="0">
              <a:solidFill>
                <a:srgbClr val="7030A0"/>
              </a:solidFill>
            </a:endParaRPr>
          </a:p>
          <a:p>
            <a:pPr algn="ctr"/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8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75182" y="1963270"/>
            <a:ext cx="869924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solidFill>
                  <a:srgbClr val="0070C0"/>
                </a:solidFill>
              </a:rPr>
              <a:t>Focus </a:t>
            </a:r>
            <a:r>
              <a:rPr lang="en-US" sz="2000" b="1" dirty="0">
                <a:solidFill>
                  <a:srgbClr val="0070C0"/>
                </a:solidFill>
              </a:rPr>
              <a:t>app development on popular categories (e.g., Games, Family).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Consider offering free apps with in-app purchases to attract users.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Optimize apps for broader content ratings (Everyone, Teen) for wider reach.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</a:rPr>
              <a:t>Maintain high ratings and reviews to boost app visibility.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1198129" y="796969"/>
            <a:ext cx="430566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Recommendations:</a:t>
            </a:r>
            <a:endParaRPr lang="en-US" sz="4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73989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52670" y="1842711"/>
            <a:ext cx="112278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00B050"/>
                </a:solidFill>
              </a:rPr>
              <a:t>Successfully </a:t>
            </a:r>
            <a:r>
              <a:rPr lang="en-US" sz="2400" dirty="0">
                <a:solidFill>
                  <a:srgbClr val="00B050"/>
                </a:solidFill>
              </a:rPr>
              <a:t>analyzed Google Play Store data using Power BI.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Identified key trends in app installs, ratings, pricing, and content ratings.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B050"/>
                </a:solidFill>
              </a:rPr>
              <a:t>Built an interactive dashboard for better business understanding and decision-making.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169199" y="519970"/>
            <a:ext cx="63435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solidFill>
                  <a:srgbClr val="0070C0"/>
                </a:solidFill>
              </a:rPr>
              <a:t>🏁 Conclusion:</a:t>
            </a:r>
            <a:endParaRPr lang="en-US" sz="5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365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946507" y="2113908"/>
            <a:ext cx="7665647" cy="166199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0070C0"/>
                </a:solidFill>
              </a:rPr>
              <a:t>Handling </a:t>
            </a:r>
            <a:r>
              <a:rPr lang="en-IN" b="1" dirty="0">
                <a:solidFill>
                  <a:srgbClr val="0070C0"/>
                </a:solidFill>
              </a:rPr>
              <a:t>missing or inconsistent data entries (e.g., missing ratings).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Cleaning text-based data types (e.g., "Varies with device" in size/version).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</a:rPr>
              <a:t>Choosing the most impactful visuals for dashboard storytelling.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3857708" y="2854145"/>
            <a:ext cx="8186061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31855" y="529126"/>
            <a:ext cx="471244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4400" b="1" dirty="0">
                <a:solidFill>
                  <a:srgbClr val="0070C0"/>
                </a:solidFill>
              </a:rPr>
              <a:t>⚡ Challenges Faced:</a:t>
            </a:r>
            <a:endParaRPr lang="en-IN" sz="4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210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allelogram 1">
            <a:extLst>
              <a:ext uri="{FF2B5EF4-FFF2-40B4-BE49-F238E27FC236}">
                <a16:creationId xmlns:a16="http://schemas.microsoft.com/office/drawing/2014/main" xmlns="" id="{865C4A2A-3BA4-455B-B2F0-EE678D627B8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4115474" y="2"/>
            <a:ext cx="3961053" cy="5878284"/>
          </a:xfrm>
          <a:prstGeom prst="parallelogram">
            <a:avLst>
              <a:gd name="adj" fmla="val 0"/>
            </a:avLst>
          </a:prstGeom>
          <a:solidFill>
            <a:schemeClr val="accent1"/>
          </a:solidFill>
          <a:ln w="12700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74440" y="755780"/>
            <a:ext cx="334103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u="sng" dirty="0">
                <a:solidFill>
                  <a:srgbClr val="FF0000"/>
                </a:solidFill>
              </a:rPr>
              <a:t>Executive Summary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 err="1"/>
              <a:t>Analyzed</a:t>
            </a:r>
            <a:r>
              <a:rPr lang="en-IN" sz="1600" dirty="0"/>
              <a:t> Google Play Store app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Used Power BI for data transformation &amp; visualization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Explored installs, ratings, reviews, app types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Built a dashboard to identify top categories &amp; trends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1600" dirty="0"/>
              <a:t>Delivered key insights for data-driven decisions</a:t>
            </a:r>
          </a:p>
          <a:p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4245429" y="0"/>
            <a:ext cx="3284375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rgbClr val="00B050"/>
                </a:solidFill>
              </a:rPr>
              <a:t>Problem Statement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Google Play Store hosts thousands of apps across diverse categories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Users rely on ratings, reviews, and install counts to choose apps, but trends and insights are not always obvious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Businesses and developers need data-backed decisions to optimize app development, marketing, and pricing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06482" y="128097"/>
            <a:ext cx="3648269" cy="6755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 smtClean="0">
                <a:solidFill>
                  <a:schemeClr val="tx2"/>
                </a:solidFill>
              </a:rPr>
              <a:t>Objectives</a:t>
            </a:r>
            <a:endParaRPr lang="en-US" sz="2800" b="1" u="sng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Analyze app performance based on key metrics: installs, reviews, ratings, and pricing.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how Free vs Paid apps perform across categories.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Identify the most popular and highest-rated app genres.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 Power BI to visualize trends and uncover hidden patterns in user engagement and app growth.</a:t>
            </a:r>
          </a:p>
        </p:txBody>
      </p:sp>
    </p:spTree>
    <p:extLst>
      <p:ext uri="{BB962C8B-B14F-4D97-AF65-F5344CB8AC3E}">
        <p14:creationId xmlns:p14="http://schemas.microsoft.com/office/powerpoint/2010/main" val="347878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9208" y="709127"/>
            <a:ext cx="11019453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Dataset </a:t>
            </a:r>
            <a:r>
              <a:rPr lang="en-IN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Overview</a:t>
            </a:r>
          </a:p>
          <a:p>
            <a:endParaRPr lang="en-IN" b="1" dirty="0"/>
          </a:p>
          <a:p>
            <a:pPr algn="ctr"/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Source</a:t>
            </a:r>
            <a:r>
              <a:rPr lang="en-IN" sz="3600" b="1" dirty="0">
                <a:solidFill>
                  <a:schemeClr val="bg2">
                    <a:lumMod val="50000"/>
                  </a:schemeClr>
                </a:solidFill>
              </a:rPr>
              <a:t>: Public dataset (</a:t>
            </a:r>
            <a:r>
              <a:rPr lang="en-IN" sz="3600" b="1" dirty="0" err="1">
                <a:solidFill>
                  <a:schemeClr val="bg2">
                    <a:lumMod val="50000"/>
                  </a:schemeClr>
                </a:solidFill>
              </a:rPr>
              <a:t>Kaggle</a:t>
            </a:r>
            <a:r>
              <a:rPr lang="en-IN" sz="3600" b="1" dirty="0" smtClean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  <a:p>
            <a:pPr algn="ctr"/>
            <a:endParaRPr lang="en-IN" dirty="0"/>
          </a:p>
          <a:p>
            <a:pPr algn="ctr"/>
            <a:r>
              <a:rPr lang="en-IN" dirty="0" smtClean="0">
                <a:solidFill>
                  <a:srgbClr val="00B050"/>
                </a:solidFill>
              </a:rPr>
              <a:t>Rows</a:t>
            </a:r>
            <a:r>
              <a:rPr lang="en-IN" dirty="0">
                <a:solidFill>
                  <a:srgbClr val="00B050"/>
                </a:solidFill>
              </a:rPr>
              <a:t>: </a:t>
            </a:r>
            <a:r>
              <a:rPr lang="en-IN" dirty="0" smtClean="0">
                <a:solidFill>
                  <a:srgbClr val="00B050"/>
                </a:solidFill>
              </a:rPr>
              <a:t>11,000+ </a:t>
            </a:r>
            <a:r>
              <a:rPr lang="en-IN" dirty="0">
                <a:solidFill>
                  <a:srgbClr val="00B050"/>
                </a:solidFill>
              </a:rPr>
              <a:t>app </a:t>
            </a:r>
            <a:r>
              <a:rPr lang="en-IN" dirty="0" smtClean="0">
                <a:solidFill>
                  <a:srgbClr val="00B050"/>
                </a:solidFill>
              </a:rPr>
              <a:t>entries</a:t>
            </a:r>
          </a:p>
          <a:p>
            <a:pPr algn="ctr"/>
            <a:endParaRPr lang="en-IN" dirty="0">
              <a:solidFill>
                <a:srgbClr val="00B050"/>
              </a:solidFill>
            </a:endParaRPr>
          </a:p>
          <a:p>
            <a:pPr algn="ctr"/>
            <a:r>
              <a:rPr lang="en-IN" dirty="0" smtClean="0">
                <a:solidFill>
                  <a:srgbClr val="00B050"/>
                </a:solidFill>
              </a:rPr>
              <a:t>Key </a:t>
            </a:r>
            <a:r>
              <a:rPr lang="en-IN" dirty="0">
                <a:solidFill>
                  <a:srgbClr val="00B050"/>
                </a:solidFill>
              </a:rPr>
              <a:t>Columns</a:t>
            </a:r>
            <a:r>
              <a:rPr lang="en-IN" dirty="0" smtClean="0">
                <a:solidFill>
                  <a:srgbClr val="00B050"/>
                </a:solidFill>
              </a:rPr>
              <a:t>:</a:t>
            </a:r>
          </a:p>
          <a:p>
            <a:pPr algn="ctr"/>
            <a:endParaRPr lang="en-IN" dirty="0">
              <a:solidFill>
                <a:srgbClr val="00B050"/>
              </a:solidFill>
            </a:endParaRPr>
          </a:p>
          <a:p>
            <a:pPr lvl="1" algn="ctr"/>
            <a:r>
              <a:rPr lang="en-IN" sz="2000" b="1" dirty="0">
                <a:solidFill>
                  <a:srgbClr val="FF0000"/>
                </a:solidFill>
              </a:rPr>
              <a:t>App, Category, </a:t>
            </a:r>
            <a:r>
              <a:rPr lang="en-IN" sz="2000" b="1" dirty="0" smtClean="0">
                <a:solidFill>
                  <a:srgbClr val="FF0000"/>
                </a:solidFill>
              </a:rPr>
              <a:t>Rating</a:t>
            </a:r>
          </a:p>
          <a:p>
            <a:pPr lvl="1" algn="ctr"/>
            <a:endParaRPr lang="en-IN" sz="2000" b="1" dirty="0">
              <a:solidFill>
                <a:srgbClr val="FF0000"/>
              </a:solidFill>
            </a:endParaRPr>
          </a:p>
          <a:p>
            <a:pPr lvl="1" algn="ctr"/>
            <a:r>
              <a:rPr lang="en-IN" sz="2000" b="1" dirty="0">
                <a:solidFill>
                  <a:srgbClr val="FF0000"/>
                </a:solidFill>
              </a:rPr>
              <a:t>Reviews, Installs, Type, </a:t>
            </a:r>
            <a:r>
              <a:rPr lang="en-IN" sz="2000" b="1" dirty="0" smtClean="0">
                <a:solidFill>
                  <a:srgbClr val="FF0000"/>
                </a:solidFill>
              </a:rPr>
              <a:t>Price</a:t>
            </a:r>
          </a:p>
          <a:p>
            <a:pPr lvl="1" algn="ctr"/>
            <a:endParaRPr lang="en-IN" sz="2000" b="1" dirty="0">
              <a:solidFill>
                <a:srgbClr val="FF0000"/>
              </a:solidFill>
            </a:endParaRPr>
          </a:p>
          <a:p>
            <a:pPr lvl="1" algn="ctr"/>
            <a:r>
              <a:rPr lang="en-IN" sz="2000" b="1" dirty="0">
                <a:solidFill>
                  <a:srgbClr val="FF0000"/>
                </a:solidFill>
              </a:rPr>
              <a:t>Last Updated, Android </a:t>
            </a:r>
            <a:r>
              <a:rPr lang="en-IN" sz="2000" b="1" dirty="0" smtClean="0">
                <a:solidFill>
                  <a:srgbClr val="FF0000"/>
                </a:solidFill>
              </a:rPr>
              <a:t>Version</a:t>
            </a:r>
          </a:p>
          <a:p>
            <a:pPr lvl="1" algn="ctr"/>
            <a:endParaRPr lang="en-IN" dirty="0"/>
          </a:p>
          <a:p>
            <a:pPr algn="ctr"/>
            <a:r>
              <a:rPr lang="en-IN" dirty="0" err="1" smtClean="0">
                <a:solidFill>
                  <a:srgbClr val="FFC000"/>
                </a:solidFill>
              </a:rPr>
              <a:t>Preprocessed</a:t>
            </a:r>
            <a:r>
              <a:rPr lang="en-IN" dirty="0" smtClean="0">
                <a:solidFill>
                  <a:srgbClr val="FFC000"/>
                </a:solidFill>
              </a:rPr>
              <a:t> </a:t>
            </a:r>
            <a:r>
              <a:rPr lang="en-IN" dirty="0">
                <a:solidFill>
                  <a:srgbClr val="FFC000"/>
                </a:solidFill>
              </a:rPr>
              <a:t>to remove nulls, duplicates &amp; outliers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76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466113" y="981635"/>
            <a:ext cx="4665307" cy="400091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979713" y="1054359"/>
            <a:ext cx="4310743" cy="3993502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89075" y="1399592"/>
            <a:ext cx="44693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🛠 </a:t>
            </a:r>
            <a:r>
              <a:rPr lang="en-IN" b="1" dirty="0"/>
              <a:t>Tools Used</a:t>
            </a:r>
            <a:r>
              <a:rPr lang="en-IN" b="1" dirty="0" smtClean="0"/>
              <a:t>: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 smtClean="0"/>
              <a:t>Python</a:t>
            </a:r>
            <a:endParaRPr lang="en-IN" b="1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Power BI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Excel (for </a:t>
            </a:r>
            <a:r>
              <a:rPr lang="en-IN" dirty="0" err="1"/>
              <a:t>cleanup</a:t>
            </a:r>
            <a:r>
              <a:rPr lang="en-IN" dirty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Power Query Editor</a:t>
            </a:r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7259216" y="1399592"/>
            <a:ext cx="414279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 </a:t>
            </a:r>
            <a:r>
              <a:rPr lang="en-IN" b="1" dirty="0"/>
              <a:t>Methodology (ETL):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Import data (</a:t>
            </a:r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CSV</a:t>
            </a:r>
            <a:r>
              <a:rPr lang="en-IN" dirty="0"/>
              <a:t>)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Clean &amp; transform in Power Query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Create calculated columns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IN" dirty="0"/>
              <a:t>Build visuals &amp; publish dashboard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56414" y="135293"/>
            <a:ext cx="4404049" cy="6737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606716" y="241393"/>
            <a:ext cx="237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Tools &amp; Methodology</a:t>
            </a:r>
          </a:p>
        </p:txBody>
      </p:sp>
    </p:spTree>
    <p:extLst>
      <p:ext uri="{BB962C8B-B14F-4D97-AF65-F5344CB8AC3E}">
        <p14:creationId xmlns:p14="http://schemas.microsoft.com/office/powerpoint/2010/main" val="229772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470645" y="173080"/>
            <a:ext cx="10178305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spc="50" dirty="0">
                <a:ln w="0"/>
                <a:solidFill>
                  <a:schemeClr val="bg2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Data Modeling &amp; Transformation</a:t>
            </a:r>
            <a:endParaRPr lang="en-US" sz="4800" b="1" spc="50" dirty="0">
              <a:ln w="0"/>
              <a:solidFill>
                <a:schemeClr val="bg2"/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821094" y="911744"/>
            <a:ext cx="7389845" cy="530244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1418253" y="981635"/>
            <a:ext cx="8537510" cy="4985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n w="0"/>
                <a:solidFill>
                  <a:srgbClr val="0070C0"/>
                </a:solidFill>
                <a:effectLst/>
              </a:rPr>
              <a:t>Removed </a:t>
            </a: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duplicates and null values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Cleaned incorrect data types (e.g. Ratings &gt; 5)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Extracted year from “Last Updated”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Created new columns: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Install Range (binned installs)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App Age (optional)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Simple model — flat table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n w="0"/>
                <a:solidFill>
                  <a:srgbClr val="0070C0"/>
                </a:solidFill>
                <a:effectLst/>
              </a:rPr>
              <a:t>Added Date Table (optional) for time analysis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682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354518" y="284236"/>
            <a:ext cx="1146009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3600" b="1" u="sng" dirty="0" smtClean="0"/>
              <a:t>Total Installs by App  vs Top </a:t>
            </a:r>
            <a:r>
              <a:rPr lang="en-US" sz="3600" b="1" u="sng" dirty="0"/>
              <a:t>5 Genres by Rating </a:t>
            </a: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AA4D542-6C42-4DAA-8D3A-791CE0E11B94}"/>
              </a:ext>
            </a:extLst>
          </p:cNvPr>
          <p:cNvSpPr/>
          <p:nvPr/>
        </p:nvSpPr>
        <p:spPr>
          <a:xfrm>
            <a:off x="470646" y="1247324"/>
            <a:ext cx="4953257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US" dirty="0" smtClean="0"/>
              <a:t>➔ </a:t>
            </a:r>
            <a:r>
              <a:rPr lang="en-US" i="1" dirty="0"/>
              <a:t>Insight:</a:t>
            </a:r>
            <a:r>
              <a:rPr lang="en-US" dirty="0"/>
              <a:t> "Subway Surfers and Google Photos are among the most installed apps."</a:t>
            </a:r>
            <a:endParaRPr lang="en-US" b="1" dirty="0">
              <a:solidFill>
                <a:srgbClr val="474747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18" y="2073408"/>
            <a:ext cx="5209346" cy="305168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954807" y="974277"/>
            <a:ext cx="45719" cy="4841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6391469" y="1164659"/>
            <a:ext cx="519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</a:t>
            </a:r>
            <a:r>
              <a:rPr lang="en-US" i="1" dirty="0" smtClean="0"/>
              <a:t>Insight:</a:t>
            </a:r>
            <a:r>
              <a:rPr lang="en-US" dirty="0" smtClean="0"/>
              <a:t> "Tools and Entertainment apps receive the highest user ratings."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429" y="2073408"/>
            <a:ext cx="5054576" cy="30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9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312026" y="250150"/>
            <a:ext cx="5650235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7030A0"/>
                </a:solidFill>
              </a:rPr>
              <a:t>Top 5 Apps by </a:t>
            </a:r>
            <a:r>
              <a:rPr lang="en-US" sz="4400" b="1" u="sng" dirty="0" smtClean="0">
                <a:solidFill>
                  <a:srgbClr val="7030A0"/>
                </a:solidFill>
              </a:rPr>
              <a:t>Reviews</a:t>
            </a:r>
            <a:endParaRPr lang="en-US" sz="4400" b="1" u="sng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19937" y="1316329"/>
            <a:ext cx="4395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➔ </a:t>
            </a:r>
            <a:r>
              <a:rPr lang="en-US" i="1" dirty="0"/>
              <a:t>Insight:</a:t>
            </a:r>
            <a:r>
              <a:rPr lang="en-US" dirty="0"/>
              <a:t> "Instagram and Facebook lead in total user reviews."</a:t>
            </a:r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00" y="2472925"/>
            <a:ext cx="5323150" cy="34800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6154A8E-CAA2-42CA-856E-66DF7DF005B2}"/>
              </a:ext>
            </a:extLst>
          </p:cNvPr>
          <p:cNvSpPr txBox="1"/>
          <p:nvPr/>
        </p:nvSpPr>
        <p:spPr>
          <a:xfrm>
            <a:off x="5962261" y="304526"/>
            <a:ext cx="5650235" cy="252376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400" b="1" u="sng" dirty="0">
                <a:solidFill>
                  <a:srgbClr val="7030A0"/>
                </a:solidFill>
              </a:rPr>
              <a:t>App % by </a:t>
            </a:r>
            <a:r>
              <a:rPr lang="en-US" sz="4400" b="1" u="sng" dirty="0" smtClean="0">
                <a:solidFill>
                  <a:srgbClr val="7030A0"/>
                </a:solidFill>
              </a:rPr>
              <a:t>Type</a:t>
            </a:r>
          </a:p>
          <a:p>
            <a:pPr algn="ctr"/>
            <a:r>
              <a:rPr lang="en-US" sz="4400" dirty="0">
                <a:solidFill>
                  <a:srgbClr val="7030A0"/>
                </a:solidFill>
              </a:rPr>
              <a:t/>
            </a:r>
            <a:br>
              <a:rPr lang="en-US" sz="4400" dirty="0">
                <a:solidFill>
                  <a:srgbClr val="7030A0"/>
                </a:solidFill>
              </a:rPr>
            </a:br>
            <a:r>
              <a:rPr lang="en-US" altLang="en-US" sz="1600" dirty="0">
                <a:latin typeface="Arial" panose="020B0604020202020204" pitchFamily="34" charset="0"/>
              </a:rPr>
              <a:t>➔ </a:t>
            </a:r>
            <a:r>
              <a:rPr lang="en-US" altLang="en-US" sz="1600" i="1" dirty="0">
                <a:latin typeface="Arial" panose="020B0604020202020204" pitchFamily="34" charset="0"/>
              </a:rPr>
              <a:t>Insight:</a:t>
            </a:r>
            <a:r>
              <a:rPr lang="en-US" altLang="en-US" sz="1600" dirty="0">
                <a:latin typeface="Arial" panose="020B0604020202020204" pitchFamily="34" charset="0"/>
              </a:rPr>
              <a:t> "More than 90% of the apps are free on the Play Store."</a:t>
            </a:r>
          </a:p>
          <a:p>
            <a:pPr algn="ctr"/>
            <a:endParaRPr lang="en-US" sz="4400" b="1" dirty="0">
              <a:solidFill>
                <a:srgbClr val="7030A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64898" y="0"/>
            <a:ext cx="102637" cy="6363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5" y="2472924"/>
            <a:ext cx="4990068" cy="348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746312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0647" y="242797"/>
            <a:ext cx="5388977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7030A0"/>
                </a:solidFill>
              </a:rPr>
              <a:t>Installation by Category</a:t>
            </a:r>
            <a:endParaRPr lang="en-US" sz="3200" b="1" u="sng" dirty="0">
              <a:solidFill>
                <a:srgbClr val="7030A0"/>
              </a:solidFill>
            </a:endParaRP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➔ </a:t>
            </a:r>
            <a:r>
              <a:rPr lang="en-US" i="1" dirty="0"/>
              <a:t>Insight:</a:t>
            </a:r>
            <a:r>
              <a:rPr lang="en-US" dirty="0"/>
              <a:t> </a:t>
            </a:r>
            <a:r>
              <a:rPr lang="en-US" dirty="0" smtClean="0"/>
              <a:t>“Games are most Installed Category followed by Communication."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859624" y="242797"/>
            <a:ext cx="6096000" cy="16312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3200" b="1" u="sng" dirty="0" smtClean="0">
                <a:solidFill>
                  <a:srgbClr val="7030A0"/>
                </a:solidFill>
              </a:rPr>
              <a:t>Count of Apps by Year </a:t>
            </a:r>
          </a:p>
          <a:p>
            <a:pPr>
              <a:buFont typeface="+mj-lt"/>
              <a:buAutoNum type="arabicPeriod" startAt="4"/>
            </a:pPr>
            <a:endParaRPr lang="en-US" sz="3200" b="1" dirty="0"/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➔ </a:t>
            </a:r>
            <a:r>
              <a:rPr lang="en-US" i="1" dirty="0" smtClean="0"/>
              <a:t>Insight:</a:t>
            </a:r>
            <a:r>
              <a:rPr lang="en-US" dirty="0" smtClean="0"/>
              <a:t> number of apps surged rapidly after 2016."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253" y="2531243"/>
            <a:ext cx="5792008" cy="3011142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29" y="1874013"/>
            <a:ext cx="4429743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1CD7DEEA-C01E-4164-832B-42838E9EF856}"/>
              </a:ext>
            </a:extLst>
          </p:cNvPr>
          <p:cNvSpPr/>
          <p:nvPr/>
        </p:nvSpPr>
        <p:spPr>
          <a:xfrm rot="5400000">
            <a:off x="-746312" y="531708"/>
            <a:ext cx="1963270" cy="470646"/>
          </a:xfrm>
          <a:prstGeom prst="mathMinu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93C29B40-5603-4B03-8B0A-7E910676D9E7}"/>
              </a:ext>
            </a:extLst>
          </p:cNvPr>
          <p:cNvSpPr txBox="1"/>
          <p:nvPr/>
        </p:nvSpPr>
        <p:spPr>
          <a:xfrm>
            <a:off x="609600" y="2641600"/>
            <a:ext cx="2307771" cy="3599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019638" y="1397675"/>
            <a:ext cx="90387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F0"/>
                </a:solidFill>
              </a:rPr>
              <a:t>Most </a:t>
            </a:r>
            <a:r>
              <a:rPr lang="en-US" dirty="0">
                <a:solidFill>
                  <a:srgbClr val="00B0F0"/>
                </a:solidFill>
              </a:rPr>
              <a:t>apps on Play Store are free (~92%).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Categories like </a:t>
            </a:r>
            <a:r>
              <a:rPr lang="en-US" b="1" dirty="0">
                <a:solidFill>
                  <a:srgbClr val="00B0F0"/>
                </a:solidFill>
              </a:rPr>
              <a:t>Family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Games</a:t>
            </a:r>
            <a:r>
              <a:rPr lang="en-US" dirty="0">
                <a:solidFill>
                  <a:srgbClr val="00B0F0"/>
                </a:solidFill>
              </a:rPr>
              <a:t> dominate app counts and installs.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Apps targeting </a:t>
            </a:r>
            <a:r>
              <a:rPr lang="en-US" b="1" dirty="0">
                <a:solidFill>
                  <a:srgbClr val="00B0F0"/>
                </a:solidFill>
              </a:rPr>
              <a:t>Everyone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Teen</a:t>
            </a:r>
            <a:r>
              <a:rPr lang="en-US" dirty="0">
                <a:solidFill>
                  <a:srgbClr val="00B0F0"/>
                </a:solidFill>
              </a:rPr>
              <a:t> age groups have the highest installations.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Subway Surfers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Google Photos</a:t>
            </a:r>
            <a:r>
              <a:rPr lang="en-US" dirty="0">
                <a:solidFill>
                  <a:srgbClr val="00B0F0"/>
                </a:solidFill>
              </a:rPr>
              <a:t> are among the top installed apps.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B0F0"/>
                </a:solidFill>
              </a:rPr>
              <a:t>Instagram</a:t>
            </a:r>
            <a:r>
              <a:rPr lang="en-US" dirty="0">
                <a:solidFill>
                  <a:srgbClr val="00B0F0"/>
                </a:solidFill>
              </a:rPr>
              <a:t> and </a:t>
            </a:r>
            <a:r>
              <a:rPr lang="en-US" b="1" dirty="0">
                <a:solidFill>
                  <a:srgbClr val="00B0F0"/>
                </a:solidFill>
              </a:rPr>
              <a:t>Facebook</a:t>
            </a:r>
            <a:r>
              <a:rPr lang="en-US" dirty="0">
                <a:solidFill>
                  <a:srgbClr val="00B0F0"/>
                </a:solidFill>
              </a:rPr>
              <a:t> received the most user reviews.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F0"/>
                </a:solidFill>
              </a:rPr>
              <a:t>App launches surged sharply after 2016.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93540"/>
            <a:ext cx="6559421" cy="1146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4000" b="1" u="sng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🔍 Key Findings:</a:t>
            </a:r>
            <a:endParaRPr lang="en-US" sz="4000" b="1" u="sng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787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2304</TotalTime>
  <Words>558</Words>
  <Application>Microsoft Office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Segoe UI</vt:lpstr>
      <vt:lpstr>Segoe UI Light</vt:lpstr>
      <vt:lpstr>Wingdings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ashish raykar</dc:creator>
  <cp:lastModifiedBy>user</cp:lastModifiedBy>
  <cp:revision>71</cp:revision>
  <dcterms:created xsi:type="dcterms:W3CDTF">2021-12-23T07:21:38Z</dcterms:created>
  <dcterms:modified xsi:type="dcterms:W3CDTF">2025-04-25T20:02:13Z</dcterms:modified>
</cp:coreProperties>
</file>