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5" r:id="rId4"/>
    <p:sldId id="259" r:id="rId5"/>
    <p:sldId id="260" r:id="rId6"/>
    <p:sldId id="261"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46" d="100"/>
          <a:sy n="46" d="100"/>
        </p:scale>
        <p:origin x="67"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EEB26-3B5E-4DB9-8802-C5A0EB26B837}" type="doc">
      <dgm:prSet loTypeId="urn:microsoft.com/office/officeart/2005/8/layout/vList2" loCatId="Inbox" qsTypeId="urn:microsoft.com/office/officeart/2005/8/quickstyle/simple4" qsCatId="simple" csTypeId="urn:microsoft.com/office/officeart/2005/8/colors/colorful2" csCatId="colorful" phldr="1"/>
      <dgm:spPr/>
      <dgm:t>
        <a:bodyPr/>
        <a:lstStyle/>
        <a:p>
          <a:endParaRPr lang="en-US"/>
        </a:p>
      </dgm:t>
    </dgm:pt>
    <dgm:pt modelId="{77A825FD-26ED-4CEE-8D32-9C2CDA5A71BF}">
      <dgm:prSet custT="1"/>
      <dgm:spPr/>
      <dgm:t>
        <a:bodyPr/>
        <a:lstStyle/>
        <a:p>
          <a:r>
            <a:rPr lang="en-US" sz="1600" b="1" dirty="0"/>
            <a:t>Q1 (5 Pts): Check Your Software</a:t>
          </a:r>
        </a:p>
        <a:p>
          <a:r>
            <a:rPr lang="en-US" sz="1400" dirty="0"/>
            <a:t>Can you crack this ciphertext: </a:t>
          </a:r>
        </a:p>
        <a:p>
          <a:r>
            <a:rPr lang="en-US" sz="1400" b="0" i="0" dirty="0"/>
            <a:t>f9fa10ba956cacf91d7878861139efb9</a:t>
          </a:r>
          <a:endParaRPr lang="en-US" sz="1400" dirty="0"/>
        </a:p>
      </dgm:t>
    </dgm:pt>
    <dgm:pt modelId="{812989F5-CA52-494C-97BA-09C4E98D1C88}" type="parTrans" cxnId="{03E8C7F5-4A87-4DD1-9FF1-FD2A009A42BD}">
      <dgm:prSet/>
      <dgm:spPr/>
      <dgm:t>
        <a:bodyPr/>
        <a:lstStyle/>
        <a:p>
          <a:endParaRPr lang="en-US"/>
        </a:p>
      </dgm:t>
    </dgm:pt>
    <dgm:pt modelId="{4EC06201-9099-4C6E-A2AB-C43F822E54AF}" type="sibTrans" cxnId="{03E8C7F5-4A87-4DD1-9FF1-FD2A009A42BD}">
      <dgm:prSet/>
      <dgm:spPr/>
      <dgm:t>
        <a:bodyPr/>
        <a:lstStyle/>
        <a:p>
          <a:endParaRPr lang="en-US"/>
        </a:p>
      </dgm:t>
    </dgm:pt>
    <dgm:pt modelId="{BE787198-CDD4-42C0-A65A-B5B8D1ECDB25}">
      <dgm:prSet custT="1"/>
      <dgm:spPr/>
      <dgm:t>
        <a:bodyPr/>
        <a:lstStyle/>
        <a:p>
          <a:r>
            <a:rPr lang="en-US" sz="1600" b="1" dirty="0"/>
            <a:t>Q2 (5 Pts): Protect the Fort </a:t>
          </a:r>
        </a:p>
        <a:p>
          <a:r>
            <a:rPr lang="en-US" sz="1400" dirty="0"/>
            <a:t>Can you crack this ciphertext:</a:t>
          </a:r>
        </a:p>
        <a:p>
          <a:r>
            <a:rPr lang="en-US" sz="1400" b="0" i="0" dirty="0"/>
            <a:t>c29tZSBwZW9wbGUgY2FsbCBmb3J0cyBiYXNlcyB0b28=</a:t>
          </a:r>
          <a:endParaRPr lang="en-US" sz="1400" dirty="0"/>
        </a:p>
      </dgm:t>
    </dgm:pt>
    <dgm:pt modelId="{B5027A20-840F-42BE-9767-9615A51F3D48}" type="parTrans" cxnId="{B917CD58-66A5-44E5-8C6A-0AC68EF20A8E}">
      <dgm:prSet/>
      <dgm:spPr/>
      <dgm:t>
        <a:bodyPr/>
        <a:lstStyle/>
        <a:p>
          <a:endParaRPr lang="en-US"/>
        </a:p>
      </dgm:t>
    </dgm:pt>
    <dgm:pt modelId="{F45D0C35-0A31-4AE4-9990-4CFBCFFEFCFF}" type="sibTrans" cxnId="{B917CD58-66A5-44E5-8C6A-0AC68EF20A8E}">
      <dgm:prSet/>
      <dgm:spPr/>
      <dgm:t>
        <a:bodyPr/>
        <a:lstStyle/>
        <a:p>
          <a:endParaRPr lang="en-US"/>
        </a:p>
      </dgm:t>
    </dgm:pt>
    <dgm:pt modelId="{93F123A4-FF1A-4A2F-846F-1DE65A804B3F}">
      <dgm:prSet custT="1"/>
      <dgm:spPr/>
      <dgm:t>
        <a:bodyPr/>
        <a:lstStyle/>
        <a:p>
          <a:r>
            <a:rPr lang="en-US" sz="1600" b="1" dirty="0"/>
            <a:t>Q3 (5 Pts): Role Reversal</a:t>
          </a:r>
        </a:p>
        <a:p>
          <a:r>
            <a:rPr lang="en-US" sz="1400" dirty="0"/>
            <a:t>Can you crack this ciphertext:</a:t>
          </a:r>
        </a:p>
        <a:p>
          <a:r>
            <a:rPr lang="en-US" sz="1400" b="0" i="0" dirty="0" err="1"/>
            <a:t>Dszg</a:t>
          </a:r>
          <a:r>
            <a:rPr lang="en-US" sz="1400" b="0" i="0" dirty="0"/>
            <a:t> </a:t>
          </a:r>
          <a:r>
            <a:rPr lang="en-US" sz="1400" b="0" i="0" dirty="0" err="1"/>
            <a:t>dlfow</a:t>
          </a:r>
          <a:r>
            <a:rPr lang="en-US" sz="1400" b="0" i="0" dirty="0"/>
            <a:t> </a:t>
          </a:r>
          <a:r>
            <a:rPr lang="en-US" sz="1400" b="0" i="0" dirty="0" err="1"/>
            <a:t>szkkvm</a:t>
          </a:r>
          <a:r>
            <a:rPr lang="en-US" sz="1400" b="0" i="0" dirty="0"/>
            <a:t> </a:t>
          </a:r>
          <a:r>
            <a:rPr lang="en-US" sz="1400" b="0" i="0" dirty="0" err="1"/>
            <a:t>ru</a:t>
          </a:r>
          <a:r>
            <a:rPr lang="en-US" sz="1400" b="0" i="0" dirty="0"/>
            <a:t> </a:t>
          </a:r>
          <a:r>
            <a:rPr lang="en-US" sz="1400" b="0" i="0" dirty="0" err="1"/>
            <a:t>Hsviolxp</a:t>
          </a:r>
          <a:r>
            <a:rPr lang="en-US" sz="1400" b="0" i="0" dirty="0"/>
            <a:t> </a:t>
          </a:r>
          <a:r>
            <a:rPr lang="en-US" sz="1400" b="0" i="0" dirty="0" err="1"/>
            <a:t>zmw</a:t>
          </a:r>
          <a:r>
            <a:rPr lang="en-US" sz="1400" b="0" i="0" dirty="0"/>
            <a:t> </a:t>
          </a:r>
          <a:r>
            <a:rPr lang="en-US" sz="1400" b="0" i="0" dirty="0" err="1"/>
            <a:t>Dzghlm</a:t>
          </a:r>
          <a:r>
            <a:rPr lang="en-US" sz="1400" b="0" i="0" dirty="0"/>
            <a:t> </a:t>
          </a:r>
          <a:r>
            <a:rPr lang="en-US" sz="1400" b="0" i="0" dirty="0" err="1"/>
            <a:t>hdrgxsvw</a:t>
          </a:r>
          <a:r>
            <a:rPr lang="en-US" sz="1400" b="0" i="0" dirty="0"/>
            <a:t> </a:t>
          </a:r>
          <a:r>
            <a:rPr lang="en-US" sz="1400" b="0" i="0" dirty="0" err="1"/>
            <a:t>kozxvh</a:t>
          </a:r>
          <a:r>
            <a:rPr lang="en-US" sz="1400" b="0" i="0" dirty="0"/>
            <a:t>? </a:t>
          </a:r>
          <a:r>
            <a:rPr lang="en-US" sz="1400" b="0" i="0" dirty="0" err="1"/>
            <a:t>Gsvm</a:t>
          </a:r>
          <a:r>
            <a:rPr lang="en-US" sz="1400" b="0" i="0" dirty="0"/>
            <a:t> </a:t>
          </a:r>
          <a:r>
            <a:rPr lang="en-US" sz="1400" b="0" i="0" dirty="0" err="1"/>
            <a:t>Dzghlm</a:t>
          </a:r>
          <a:r>
            <a:rPr lang="en-US" sz="1400" b="0" i="0" dirty="0"/>
            <a:t> </a:t>
          </a:r>
          <a:r>
            <a:rPr lang="en-US" sz="1400" b="0" i="0" dirty="0" err="1"/>
            <a:t>dlfow</a:t>
          </a:r>
          <a:r>
            <a:rPr lang="en-US" sz="1400" b="0" i="0" dirty="0"/>
            <a:t> </a:t>
          </a:r>
          <a:r>
            <a:rPr lang="en-US" sz="1400" b="0" i="0" dirty="0" err="1"/>
            <a:t>hzb</a:t>
          </a:r>
          <a:r>
            <a:rPr lang="en-US" sz="1400" b="0" i="0" dirty="0"/>
            <a:t>, "</a:t>
          </a:r>
          <a:r>
            <a:rPr lang="en-US" sz="1400" b="0" i="0" dirty="0" err="1"/>
            <a:t>Vovnvmgzib</a:t>
          </a:r>
          <a:r>
            <a:rPr lang="en-US" sz="1400" b="0" i="0" dirty="0"/>
            <a:t>, </a:t>
          </a:r>
          <a:r>
            <a:rPr lang="en-US" sz="1400" b="0" i="0" dirty="0" err="1"/>
            <a:t>nb</a:t>
          </a:r>
          <a:r>
            <a:rPr lang="en-US" sz="1400" b="0" i="0" dirty="0"/>
            <a:t> </a:t>
          </a:r>
          <a:r>
            <a:rPr lang="en-US" sz="1400" b="0" i="0" dirty="0" err="1"/>
            <a:t>wvzi</a:t>
          </a:r>
          <a:r>
            <a:rPr lang="en-US" sz="1400" b="0" i="0" dirty="0"/>
            <a:t> </a:t>
          </a:r>
          <a:r>
            <a:rPr lang="en-US" sz="1400" b="0" i="0" dirty="0" err="1"/>
            <a:t>Hsviolxp</a:t>
          </a:r>
          <a:r>
            <a:rPr lang="en-US" sz="1400" b="0" i="0" dirty="0"/>
            <a:t>." </a:t>
          </a:r>
          <a:r>
            <a:rPr lang="en-US" sz="1400" b="0" i="0" dirty="0" err="1"/>
            <a:t>Zmw</a:t>
          </a:r>
          <a:r>
            <a:rPr lang="en-US" sz="1400" b="0" i="0" dirty="0"/>
            <a:t> </a:t>
          </a:r>
          <a:r>
            <a:rPr lang="en-US" sz="1400" b="0" i="0" dirty="0" err="1"/>
            <a:t>gszg</a:t>
          </a:r>
          <a:r>
            <a:rPr lang="en-US" sz="1400" b="0" i="0" dirty="0"/>
            <a:t> </a:t>
          </a:r>
          <a:r>
            <a:rPr lang="en-US" sz="1400" b="0" i="0" dirty="0" err="1"/>
            <a:t>dlfow</a:t>
          </a:r>
          <a:r>
            <a:rPr lang="en-US" sz="1400" b="0" i="0" dirty="0"/>
            <a:t> </a:t>
          </a:r>
          <a:r>
            <a:rPr lang="en-US" sz="1400" b="0" i="0" dirty="0" err="1"/>
            <a:t>qfhg</a:t>
          </a:r>
          <a:r>
            <a:rPr lang="en-US" sz="1400" b="0" i="0" dirty="0"/>
            <a:t> </a:t>
          </a:r>
          <a:r>
            <a:rPr lang="en-US" sz="1400" b="0" i="0" dirty="0" err="1"/>
            <a:t>hlfmw</a:t>
          </a:r>
          <a:r>
            <a:rPr lang="en-US" sz="1400" b="0" i="0" dirty="0"/>
            <a:t> </a:t>
          </a:r>
          <a:r>
            <a:rPr lang="en-US" sz="1400" b="0" i="0" dirty="0" err="1"/>
            <a:t>dvriw</a:t>
          </a:r>
          <a:r>
            <a:rPr lang="en-US" sz="1400" b="0" i="0" dirty="0"/>
            <a:t>.</a:t>
          </a:r>
          <a:endParaRPr lang="en-US" sz="1400" dirty="0"/>
        </a:p>
      </dgm:t>
    </dgm:pt>
    <dgm:pt modelId="{A3E4D3A0-F64E-452B-8A0B-893F5E01C5E0}" type="parTrans" cxnId="{D6BCEB38-A9D2-4966-8964-1A9108051935}">
      <dgm:prSet/>
      <dgm:spPr/>
      <dgm:t>
        <a:bodyPr/>
        <a:lstStyle/>
        <a:p>
          <a:endParaRPr lang="en-US"/>
        </a:p>
      </dgm:t>
    </dgm:pt>
    <dgm:pt modelId="{3F75748F-C34C-4225-9747-32D9A303077F}" type="sibTrans" cxnId="{D6BCEB38-A9D2-4966-8964-1A9108051935}">
      <dgm:prSet/>
      <dgm:spPr/>
      <dgm:t>
        <a:bodyPr/>
        <a:lstStyle/>
        <a:p>
          <a:endParaRPr lang="en-US"/>
        </a:p>
      </dgm:t>
    </dgm:pt>
    <dgm:pt modelId="{5EFD09CD-23CA-46F5-96A4-29F26EFA5BF6}">
      <dgm:prSet custT="1"/>
      <dgm:spPr/>
      <dgm:t>
        <a:bodyPr/>
        <a:lstStyle/>
        <a:p>
          <a:r>
            <a:rPr lang="en-US" sz="1600" b="1" dirty="0"/>
            <a:t>Q4 (5 Pts): Breakfast Food</a:t>
          </a:r>
        </a:p>
        <a:p>
          <a:r>
            <a:rPr lang="en-US" sz="1400" b="0" i="0" dirty="0"/>
            <a:t>Can you crack this ciphertext:</a:t>
          </a:r>
        </a:p>
        <a:p>
          <a:r>
            <a:rPr lang="en-US" sz="1400" b="0" i="0" dirty="0"/>
            <a:t>BAABBAABBBABAAABAABA BAABAAABBBABBBABABAAABABBAAABB AAAABAABAA AAAAABAABA AABAAAAAAABAABABBAAA AAAAABAABA AABAAAAAAABAABBABAAAABBABAABBA AAAABAAAAAAAABAABBBAABBAB</a:t>
          </a:r>
          <a:endParaRPr lang="en-US" sz="1400" dirty="0"/>
        </a:p>
      </dgm:t>
    </dgm:pt>
    <dgm:pt modelId="{97FAE40E-8C70-492B-A717-6739C06F598C}" type="parTrans" cxnId="{CEF1758D-51E3-461E-8605-653890374369}">
      <dgm:prSet/>
      <dgm:spPr/>
      <dgm:t>
        <a:bodyPr/>
        <a:lstStyle/>
        <a:p>
          <a:endParaRPr lang="en-US"/>
        </a:p>
      </dgm:t>
    </dgm:pt>
    <dgm:pt modelId="{0EF4D4A0-C81C-48B5-8668-974B08770CBA}" type="sibTrans" cxnId="{CEF1758D-51E3-461E-8605-653890374369}">
      <dgm:prSet/>
      <dgm:spPr/>
      <dgm:t>
        <a:bodyPr/>
        <a:lstStyle/>
        <a:p>
          <a:endParaRPr lang="en-US"/>
        </a:p>
      </dgm:t>
    </dgm:pt>
    <dgm:pt modelId="{D2DCA509-F4F8-4CAE-A755-95E1B71B08DD}" type="pres">
      <dgm:prSet presAssocID="{A6FEEB26-3B5E-4DB9-8802-C5A0EB26B837}" presName="linear" presStyleCnt="0">
        <dgm:presLayoutVars>
          <dgm:animLvl val="lvl"/>
          <dgm:resizeHandles val="exact"/>
        </dgm:presLayoutVars>
      </dgm:prSet>
      <dgm:spPr/>
    </dgm:pt>
    <dgm:pt modelId="{59689B60-0E02-41E0-9C85-D01A9EE08FEA}" type="pres">
      <dgm:prSet presAssocID="{77A825FD-26ED-4CEE-8D32-9C2CDA5A71BF}" presName="parentText" presStyleLbl="node1" presStyleIdx="0" presStyleCnt="4" custScaleY="180059" custLinFactY="-4029" custLinFactNeighborX="49" custLinFactNeighborY="-100000">
        <dgm:presLayoutVars>
          <dgm:chMax val="0"/>
          <dgm:bulletEnabled val="1"/>
        </dgm:presLayoutVars>
      </dgm:prSet>
      <dgm:spPr/>
    </dgm:pt>
    <dgm:pt modelId="{E77F020A-ED84-4147-82C5-D487AEA9B9F2}" type="pres">
      <dgm:prSet presAssocID="{4EC06201-9099-4C6E-A2AB-C43F822E54AF}" presName="spacer" presStyleCnt="0"/>
      <dgm:spPr/>
    </dgm:pt>
    <dgm:pt modelId="{D733079E-0C32-476D-B5D1-84D35DD5FF3B}" type="pres">
      <dgm:prSet presAssocID="{BE787198-CDD4-42C0-A65A-B5B8D1ECDB25}" presName="parentText" presStyleLbl="node1" presStyleIdx="1" presStyleCnt="4" custScaleY="180557" custLinFactY="3874" custLinFactNeighborX="49" custLinFactNeighborY="100000">
        <dgm:presLayoutVars>
          <dgm:chMax val="0"/>
          <dgm:bulletEnabled val="1"/>
        </dgm:presLayoutVars>
      </dgm:prSet>
      <dgm:spPr/>
    </dgm:pt>
    <dgm:pt modelId="{2902C4FE-41D1-454E-B3C7-20C4931CFA54}" type="pres">
      <dgm:prSet presAssocID="{F45D0C35-0A31-4AE4-9990-4CFBCFFEFCFF}" presName="spacer" presStyleCnt="0"/>
      <dgm:spPr/>
    </dgm:pt>
    <dgm:pt modelId="{8C319F18-50BD-4912-B57D-A75B46D67FF9}" type="pres">
      <dgm:prSet presAssocID="{93F123A4-FF1A-4A2F-846F-1DE65A804B3F}" presName="parentText" presStyleLbl="node1" presStyleIdx="2" presStyleCnt="4" custScaleY="212162" custLinFactY="19830" custLinFactNeighborX="49" custLinFactNeighborY="100000">
        <dgm:presLayoutVars>
          <dgm:chMax val="0"/>
          <dgm:bulletEnabled val="1"/>
        </dgm:presLayoutVars>
      </dgm:prSet>
      <dgm:spPr/>
    </dgm:pt>
    <dgm:pt modelId="{4B7AC4A5-9E23-427D-9324-11BEDB2732A7}" type="pres">
      <dgm:prSet presAssocID="{3F75748F-C34C-4225-9747-32D9A303077F}" presName="spacer" presStyleCnt="0"/>
      <dgm:spPr/>
    </dgm:pt>
    <dgm:pt modelId="{18188D16-5AA4-4793-9F00-D3B2F942049C}" type="pres">
      <dgm:prSet presAssocID="{5EFD09CD-23CA-46F5-96A4-29F26EFA5BF6}" presName="parentText" presStyleLbl="node1" presStyleIdx="3" presStyleCnt="4" custScaleY="239790" custLinFactY="34156" custLinFactNeighborX="49" custLinFactNeighborY="100000">
        <dgm:presLayoutVars>
          <dgm:chMax val="0"/>
          <dgm:bulletEnabled val="1"/>
        </dgm:presLayoutVars>
      </dgm:prSet>
      <dgm:spPr/>
    </dgm:pt>
  </dgm:ptLst>
  <dgm:cxnLst>
    <dgm:cxn modelId="{91120A05-7CA7-45EF-9DCB-D8BFA37F88C8}" type="presOf" srcId="{77A825FD-26ED-4CEE-8D32-9C2CDA5A71BF}" destId="{59689B60-0E02-41E0-9C85-D01A9EE08FEA}" srcOrd="0" destOrd="0" presId="urn:microsoft.com/office/officeart/2005/8/layout/vList2"/>
    <dgm:cxn modelId="{1A023313-BEDA-4338-981F-804736C25797}" type="presOf" srcId="{A6FEEB26-3B5E-4DB9-8802-C5A0EB26B837}" destId="{D2DCA509-F4F8-4CAE-A755-95E1B71B08DD}" srcOrd="0" destOrd="0" presId="urn:microsoft.com/office/officeart/2005/8/layout/vList2"/>
    <dgm:cxn modelId="{D6BCEB38-A9D2-4966-8964-1A9108051935}" srcId="{A6FEEB26-3B5E-4DB9-8802-C5A0EB26B837}" destId="{93F123A4-FF1A-4A2F-846F-1DE65A804B3F}" srcOrd="2" destOrd="0" parTransId="{A3E4D3A0-F64E-452B-8A0B-893F5E01C5E0}" sibTransId="{3F75748F-C34C-4225-9747-32D9A303077F}"/>
    <dgm:cxn modelId="{552BE245-4193-4F78-8C1D-732F6E3FCF9A}" type="presOf" srcId="{5EFD09CD-23CA-46F5-96A4-29F26EFA5BF6}" destId="{18188D16-5AA4-4793-9F00-D3B2F942049C}" srcOrd="0" destOrd="0" presId="urn:microsoft.com/office/officeart/2005/8/layout/vList2"/>
    <dgm:cxn modelId="{B917CD58-66A5-44E5-8C6A-0AC68EF20A8E}" srcId="{A6FEEB26-3B5E-4DB9-8802-C5A0EB26B837}" destId="{BE787198-CDD4-42C0-A65A-B5B8D1ECDB25}" srcOrd="1" destOrd="0" parTransId="{B5027A20-840F-42BE-9767-9615A51F3D48}" sibTransId="{F45D0C35-0A31-4AE4-9990-4CFBCFFEFCFF}"/>
    <dgm:cxn modelId="{CEF1758D-51E3-461E-8605-653890374369}" srcId="{A6FEEB26-3B5E-4DB9-8802-C5A0EB26B837}" destId="{5EFD09CD-23CA-46F5-96A4-29F26EFA5BF6}" srcOrd="3" destOrd="0" parTransId="{97FAE40E-8C70-492B-A717-6739C06F598C}" sibTransId="{0EF4D4A0-C81C-48B5-8668-974B08770CBA}"/>
    <dgm:cxn modelId="{C39477B9-B4AB-4376-9298-617D6BFCCE2B}" type="presOf" srcId="{BE787198-CDD4-42C0-A65A-B5B8D1ECDB25}" destId="{D733079E-0C32-476D-B5D1-84D35DD5FF3B}" srcOrd="0" destOrd="0" presId="urn:microsoft.com/office/officeart/2005/8/layout/vList2"/>
    <dgm:cxn modelId="{44FC4DEC-F002-4A2B-96E9-E5DF1EEF8FCF}" type="presOf" srcId="{93F123A4-FF1A-4A2F-846F-1DE65A804B3F}" destId="{8C319F18-50BD-4912-B57D-A75B46D67FF9}" srcOrd="0" destOrd="0" presId="urn:microsoft.com/office/officeart/2005/8/layout/vList2"/>
    <dgm:cxn modelId="{03E8C7F5-4A87-4DD1-9FF1-FD2A009A42BD}" srcId="{A6FEEB26-3B5E-4DB9-8802-C5A0EB26B837}" destId="{77A825FD-26ED-4CEE-8D32-9C2CDA5A71BF}" srcOrd="0" destOrd="0" parTransId="{812989F5-CA52-494C-97BA-09C4E98D1C88}" sibTransId="{4EC06201-9099-4C6E-A2AB-C43F822E54AF}"/>
    <dgm:cxn modelId="{D62C2567-0C1A-45EC-ABEE-F517EB30EF65}" type="presParOf" srcId="{D2DCA509-F4F8-4CAE-A755-95E1B71B08DD}" destId="{59689B60-0E02-41E0-9C85-D01A9EE08FEA}" srcOrd="0" destOrd="0" presId="urn:microsoft.com/office/officeart/2005/8/layout/vList2"/>
    <dgm:cxn modelId="{23E4ACC3-5B68-4D7E-A95F-8BCC17CC2E1F}" type="presParOf" srcId="{D2DCA509-F4F8-4CAE-A755-95E1B71B08DD}" destId="{E77F020A-ED84-4147-82C5-D487AEA9B9F2}" srcOrd="1" destOrd="0" presId="urn:microsoft.com/office/officeart/2005/8/layout/vList2"/>
    <dgm:cxn modelId="{1E958214-AAB2-4379-BC3E-938B793BC2E6}" type="presParOf" srcId="{D2DCA509-F4F8-4CAE-A755-95E1B71B08DD}" destId="{D733079E-0C32-476D-B5D1-84D35DD5FF3B}" srcOrd="2" destOrd="0" presId="urn:microsoft.com/office/officeart/2005/8/layout/vList2"/>
    <dgm:cxn modelId="{812A74C0-5009-4A17-B680-BF901BCE33B9}" type="presParOf" srcId="{D2DCA509-F4F8-4CAE-A755-95E1B71B08DD}" destId="{2902C4FE-41D1-454E-B3C7-20C4931CFA54}" srcOrd="3" destOrd="0" presId="urn:microsoft.com/office/officeart/2005/8/layout/vList2"/>
    <dgm:cxn modelId="{776998E8-67D7-4762-8D33-6D6EF5696EC8}" type="presParOf" srcId="{D2DCA509-F4F8-4CAE-A755-95E1B71B08DD}" destId="{8C319F18-50BD-4912-B57D-A75B46D67FF9}" srcOrd="4" destOrd="0" presId="urn:microsoft.com/office/officeart/2005/8/layout/vList2"/>
    <dgm:cxn modelId="{6B1F9DB9-4D5E-44A1-8EE2-FC2DE8256AD9}" type="presParOf" srcId="{D2DCA509-F4F8-4CAE-A755-95E1B71B08DD}" destId="{4B7AC4A5-9E23-427D-9324-11BEDB2732A7}" srcOrd="5" destOrd="0" presId="urn:microsoft.com/office/officeart/2005/8/layout/vList2"/>
    <dgm:cxn modelId="{736C847F-FA5F-4FA6-B65B-41AE6E2959B1}" type="presParOf" srcId="{D2DCA509-F4F8-4CAE-A755-95E1B71B08DD}" destId="{18188D16-5AA4-4793-9F00-D3B2F942049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EEB26-3B5E-4DB9-8802-C5A0EB26B837}" type="doc">
      <dgm:prSet loTypeId="urn:microsoft.com/office/officeart/2005/8/layout/vList2" loCatId="Inbox" qsTypeId="urn:microsoft.com/office/officeart/2005/8/quickstyle/simple1" qsCatId="simple" csTypeId="urn:microsoft.com/office/officeart/2005/8/colors/colorful1" csCatId="colorful" phldr="1"/>
      <dgm:spPr/>
      <dgm:t>
        <a:bodyPr/>
        <a:lstStyle/>
        <a:p>
          <a:endParaRPr lang="en-US"/>
        </a:p>
      </dgm:t>
    </dgm:pt>
    <dgm:pt modelId="{77A825FD-26ED-4CEE-8D32-9C2CDA5A71BF}">
      <dgm:prSet custT="1"/>
      <dgm:spPr/>
      <dgm:t>
        <a:bodyPr/>
        <a:lstStyle/>
        <a:p>
          <a:r>
            <a:rPr lang="en-US" sz="1600" b="1" dirty="0"/>
            <a:t>Q1 (5 Pts): Bill To High</a:t>
          </a:r>
        </a:p>
        <a:p>
          <a:r>
            <a:rPr lang="en-US" sz="1400" dirty="0"/>
            <a:t>What is the attack called when an attacker has encrypted all of the victim's information and is willing to decrypt it for a price?</a:t>
          </a:r>
        </a:p>
      </dgm:t>
    </dgm:pt>
    <dgm:pt modelId="{812989F5-CA52-494C-97BA-09C4E98D1C88}" type="parTrans" cxnId="{03E8C7F5-4A87-4DD1-9FF1-FD2A009A42BD}">
      <dgm:prSet/>
      <dgm:spPr/>
      <dgm:t>
        <a:bodyPr/>
        <a:lstStyle/>
        <a:p>
          <a:endParaRPr lang="en-US"/>
        </a:p>
      </dgm:t>
    </dgm:pt>
    <dgm:pt modelId="{4EC06201-9099-4C6E-A2AB-C43F822E54AF}" type="sibTrans" cxnId="{03E8C7F5-4A87-4DD1-9FF1-FD2A009A42BD}">
      <dgm:prSet/>
      <dgm:spPr/>
      <dgm:t>
        <a:bodyPr/>
        <a:lstStyle/>
        <a:p>
          <a:endParaRPr lang="en-US"/>
        </a:p>
      </dgm:t>
    </dgm:pt>
    <dgm:pt modelId="{BE787198-CDD4-42C0-A65A-B5B8D1ECDB25}">
      <dgm:prSet custT="1"/>
      <dgm:spPr/>
      <dgm:t>
        <a:bodyPr/>
        <a:lstStyle/>
        <a:p>
          <a:r>
            <a:rPr lang="en-US" sz="1600" b="1" i="0" dirty="0"/>
            <a:t>Q2 (5 Pts): Catch Sherlock Roasting Fools </a:t>
          </a:r>
        </a:p>
        <a:p>
          <a:r>
            <a:rPr lang="en-US" sz="1400" dirty="0"/>
            <a:t>W</a:t>
          </a:r>
          <a:r>
            <a:rPr lang="en-US" sz="1400" b="0" i="0" dirty="0"/>
            <a:t>hat does CSRF stand for?</a:t>
          </a:r>
          <a:endParaRPr lang="en-US" sz="1400" dirty="0"/>
        </a:p>
      </dgm:t>
    </dgm:pt>
    <dgm:pt modelId="{B5027A20-840F-42BE-9767-9615A51F3D48}" type="parTrans" cxnId="{B917CD58-66A5-44E5-8C6A-0AC68EF20A8E}">
      <dgm:prSet/>
      <dgm:spPr/>
      <dgm:t>
        <a:bodyPr/>
        <a:lstStyle/>
        <a:p>
          <a:endParaRPr lang="en-US"/>
        </a:p>
      </dgm:t>
    </dgm:pt>
    <dgm:pt modelId="{F45D0C35-0A31-4AE4-9990-4CFBCFFEFCFF}" type="sibTrans" cxnId="{B917CD58-66A5-44E5-8C6A-0AC68EF20A8E}">
      <dgm:prSet/>
      <dgm:spPr/>
      <dgm:t>
        <a:bodyPr/>
        <a:lstStyle/>
        <a:p>
          <a:endParaRPr lang="en-US"/>
        </a:p>
      </dgm:t>
    </dgm:pt>
    <dgm:pt modelId="{93F123A4-FF1A-4A2F-846F-1DE65A804B3F}">
      <dgm:prSet custT="1"/>
      <dgm:spPr/>
      <dgm:t>
        <a:bodyPr/>
        <a:lstStyle/>
        <a:p>
          <a:r>
            <a:rPr lang="en-US" sz="1600" b="1" dirty="0"/>
            <a:t>Q3 (5 Pts): Stephen</a:t>
          </a:r>
        </a:p>
        <a:p>
          <a:r>
            <a:rPr lang="en-US" sz="1400" dirty="0"/>
            <a:t>What is called when you send emails that look like they're from real websites, but in reality it's fake and you're gathering information about others, such as passwords or credit card numbers?</a:t>
          </a:r>
        </a:p>
      </dgm:t>
    </dgm:pt>
    <dgm:pt modelId="{A3E4D3A0-F64E-452B-8A0B-893F5E01C5E0}" type="parTrans" cxnId="{D6BCEB38-A9D2-4966-8964-1A9108051935}">
      <dgm:prSet/>
      <dgm:spPr/>
      <dgm:t>
        <a:bodyPr/>
        <a:lstStyle/>
        <a:p>
          <a:endParaRPr lang="en-US"/>
        </a:p>
      </dgm:t>
    </dgm:pt>
    <dgm:pt modelId="{3F75748F-C34C-4225-9747-32D9A303077F}" type="sibTrans" cxnId="{D6BCEB38-A9D2-4966-8964-1A9108051935}">
      <dgm:prSet/>
      <dgm:spPr/>
      <dgm:t>
        <a:bodyPr/>
        <a:lstStyle/>
        <a:p>
          <a:endParaRPr lang="en-US"/>
        </a:p>
      </dgm:t>
    </dgm:pt>
    <dgm:pt modelId="{5EFD09CD-23CA-46F5-96A4-29F26EFA5BF6}">
      <dgm:prSet custT="1"/>
      <dgm:spPr/>
      <dgm:t>
        <a:bodyPr/>
        <a:lstStyle/>
        <a:p>
          <a:r>
            <a:rPr lang="en-US" sz="1600" b="1" dirty="0"/>
            <a:t>Q4 (5 Pts): Try </a:t>
          </a:r>
          <a:r>
            <a:rPr lang="en-US" sz="1600" b="1" dirty="0" err="1"/>
            <a:t>Try</a:t>
          </a:r>
          <a:r>
            <a:rPr lang="en-US" sz="1600" b="1" dirty="0"/>
            <a:t> Again </a:t>
          </a:r>
        </a:p>
        <a:p>
          <a:r>
            <a:rPr lang="en-US" sz="1400" b="0" i="0" dirty="0"/>
            <a:t>What is it called when you try a whole list of passwords on a website, knowing the username?</a:t>
          </a:r>
          <a:endParaRPr lang="en-US" sz="1400" dirty="0"/>
        </a:p>
      </dgm:t>
    </dgm:pt>
    <dgm:pt modelId="{97FAE40E-8C70-492B-A717-6739C06F598C}" type="parTrans" cxnId="{CEF1758D-51E3-461E-8605-653890374369}">
      <dgm:prSet/>
      <dgm:spPr/>
      <dgm:t>
        <a:bodyPr/>
        <a:lstStyle/>
        <a:p>
          <a:endParaRPr lang="en-US"/>
        </a:p>
      </dgm:t>
    </dgm:pt>
    <dgm:pt modelId="{0EF4D4A0-C81C-48B5-8668-974B08770CBA}" type="sibTrans" cxnId="{CEF1758D-51E3-461E-8605-653890374369}">
      <dgm:prSet/>
      <dgm:spPr/>
      <dgm:t>
        <a:bodyPr/>
        <a:lstStyle/>
        <a:p>
          <a:endParaRPr lang="en-US"/>
        </a:p>
      </dgm:t>
    </dgm:pt>
    <dgm:pt modelId="{3009FD6E-F0A9-47CD-A25B-52856773F9A7}" type="pres">
      <dgm:prSet presAssocID="{A6FEEB26-3B5E-4DB9-8802-C5A0EB26B837}" presName="linear" presStyleCnt="0">
        <dgm:presLayoutVars>
          <dgm:animLvl val="lvl"/>
          <dgm:resizeHandles val="exact"/>
        </dgm:presLayoutVars>
      </dgm:prSet>
      <dgm:spPr/>
    </dgm:pt>
    <dgm:pt modelId="{61E4768C-AB46-487F-9338-13BBC6B8797F}" type="pres">
      <dgm:prSet presAssocID="{77A825FD-26ED-4CEE-8D32-9C2CDA5A71BF}" presName="parentText" presStyleLbl="node1" presStyleIdx="0" presStyleCnt="4">
        <dgm:presLayoutVars>
          <dgm:chMax val="0"/>
          <dgm:bulletEnabled val="1"/>
        </dgm:presLayoutVars>
      </dgm:prSet>
      <dgm:spPr/>
    </dgm:pt>
    <dgm:pt modelId="{03BEE2A5-EF4D-4E7A-AB33-3CF0D7C87002}" type="pres">
      <dgm:prSet presAssocID="{4EC06201-9099-4C6E-A2AB-C43F822E54AF}" presName="spacer" presStyleCnt="0"/>
      <dgm:spPr/>
    </dgm:pt>
    <dgm:pt modelId="{F6AA2544-7C8C-42A1-9CCB-48AA059C4A71}" type="pres">
      <dgm:prSet presAssocID="{BE787198-CDD4-42C0-A65A-B5B8D1ECDB25}" presName="parentText" presStyleLbl="node1" presStyleIdx="1" presStyleCnt="4">
        <dgm:presLayoutVars>
          <dgm:chMax val="0"/>
          <dgm:bulletEnabled val="1"/>
        </dgm:presLayoutVars>
      </dgm:prSet>
      <dgm:spPr/>
    </dgm:pt>
    <dgm:pt modelId="{61EA4D41-6625-4203-BEEE-1158C2F50A5F}" type="pres">
      <dgm:prSet presAssocID="{F45D0C35-0A31-4AE4-9990-4CFBCFFEFCFF}" presName="spacer" presStyleCnt="0"/>
      <dgm:spPr/>
    </dgm:pt>
    <dgm:pt modelId="{73217B24-AD38-4749-BD6F-0C3F19179EEE}" type="pres">
      <dgm:prSet presAssocID="{93F123A4-FF1A-4A2F-846F-1DE65A804B3F}" presName="parentText" presStyleLbl="node1" presStyleIdx="2" presStyleCnt="4">
        <dgm:presLayoutVars>
          <dgm:chMax val="0"/>
          <dgm:bulletEnabled val="1"/>
        </dgm:presLayoutVars>
      </dgm:prSet>
      <dgm:spPr/>
    </dgm:pt>
    <dgm:pt modelId="{EB73E89D-5900-4292-BAAE-524104941D48}" type="pres">
      <dgm:prSet presAssocID="{3F75748F-C34C-4225-9747-32D9A303077F}" presName="spacer" presStyleCnt="0"/>
      <dgm:spPr/>
    </dgm:pt>
    <dgm:pt modelId="{AFCFEAA5-86DD-4748-9A7C-D115A2916C9D}" type="pres">
      <dgm:prSet presAssocID="{5EFD09CD-23CA-46F5-96A4-29F26EFA5BF6}" presName="parentText" presStyleLbl="node1" presStyleIdx="3" presStyleCnt="4">
        <dgm:presLayoutVars>
          <dgm:chMax val="0"/>
          <dgm:bulletEnabled val="1"/>
        </dgm:presLayoutVars>
      </dgm:prSet>
      <dgm:spPr/>
    </dgm:pt>
  </dgm:ptLst>
  <dgm:cxnLst>
    <dgm:cxn modelId="{E885E713-3DB4-4D4C-A3A2-59633152A61F}" type="presOf" srcId="{93F123A4-FF1A-4A2F-846F-1DE65A804B3F}" destId="{73217B24-AD38-4749-BD6F-0C3F19179EEE}" srcOrd="0" destOrd="0" presId="urn:microsoft.com/office/officeart/2005/8/layout/vList2"/>
    <dgm:cxn modelId="{D6BCEB38-A9D2-4966-8964-1A9108051935}" srcId="{A6FEEB26-3B5E-4DB9-8802-C5A0EB26B837}" destId="{93F123A4-FF1A-4A2F-846F-1DE65A804B3F}" srcOrd="2" destOrd="0" parTransId="{A3E4D3A0-F64E-452B-8A0B-893F5E01C5E0}" sibTransId="{3F75748F-C34C-4225-9747-32D9A303077F}"/>
    <dgm:cxn modelId="{B917CD58-66A5-44E5-8C6A-0AC68EF20A8E}" srcId="{A6FEEB26-3B5E-4DB9-8802-C5A0EB26B837}" destId="{BE787198-CDD4-42C0-A65A-B5B8D1ECDB25}" srcOrd="1" destOrd="0" parTransId="{B5027A20-840F-42BE-9767-9615A51F3D48}" sibTransId="{F45D0C35-0A31-4AE4-9990-4CFBCFFEFCFF}"/>
    <dgm:cxn modelId="{CEF1758D-51E3-461E-8605-653890374369}" srcId="{A6FEEB26-3B5E-4DB9-8802-C5A0EB26B837}" destId="{5EFD09CD-23CA-46F5-96A4-29F26EFA5BF6}" srcOrd="3" destOrd="0" parTransId="{97FAE40E-8C70-492B-A717-6739C06F598C}" sibTransId="{0EF4D4A0-C81C-48B5-8668-974B08770CBA}"/>
    <dgm:cxn modelId="{950B2AA6-F8C1-4D24-A21F-0B92A8ED154C}" type="presOf" srcId="{77A825FD-26ED-4CEE-8D32-9C2CDA5A71BF}" destId="{61E4768C-AB46-487F-9338-13BBC6B8797F}" srcOrd="0" destOrd="0" presId="urn:microsoft.com/office/officeart/2005/8/layout/vList2"/>
    <dgm:cxn modelId="{9DA1A8AE-B85A-404E-8FB1-0D1EF41417A8}" type="presOf" srcId="{BE787198-CDD4-42C0-A65A-B5B8D1ECDB25}" destId="{F6AA2544-7C8C-42A1-9CCB-48AA059C4A71}" srcOrd="0" destOrd="0" presId="urn:microsoft.com/office/officeart/2005/8/layout/vList2"/>
    <dgm:cxn modelId="{B11791B5-32F8-464C-8051-C29695FA3A79}" type="presOf" srcId="{A6FEEB26-3B5E-4DB9-8802-C5A0EB26B837}" destId="{3009FD6E-F0A9-47CD-A25B-52856773F9A7}" srcOrd="0" destOrd="0" presId="urn:microsoft.com/office/officeart/2005/8/layout/vList2"/>
    <dgm:cxn modelId="{7F580BDE-5A75-4AA6-92EB-D0A8D3CCFF2C}" type="presOf" srcId="{5EFD09CD-23CA-46F5-96A4-29F26EFA5BF6}" destId="{AFCFEAA5-86DD-4748-9A7C-D115A2916C9D}" srcOrd="0" destOrd="0" presId="urn:microsoft.com/office/officeart/2005/8/layout/vList2"/>
    <dgm:cxn modelId="{03E8C7F5-4A87-4DD1-9FF1-FD2A009A42BD}" srcId="{A6FEEB26-3B5E-4DB9-8802-C5A0EB26B837}" destId="{77A825FD-26ED-4CEE-8D32-9C2CDA5A71BF}" srcOrd="0" destOrd="0" parTransId="{812989F5-CA52-494C-97BA-09C4E98D1C88}" sibTransId="{4EC06201-9099-4C6E-A2AB-C43F822E54AF}"/>
    <dgm:cxn modelId="{8C3F446E-E51B-4BB7-9B8E-DEA84D84BC24}" type="presParOf" srcId="{3009FD6E-F0A9-47CD-A25B-52856773F9A7}" destId="{61E4768C-AB46-487F-9338-13BBC6B8797F}" srcOrd="0" destOrd="0" presId="urn:microsoft.com/office/officeart/2005/8/layout/vList2"/>
    <dgm:cxn modelId="{51213306-132E-4446-9AA9-E3F53DB0A89D}" type="presParOf" srcId="{3009FD6E-F0A9-47CD-A25B-52856773F9A7}" destId="{03BEE2A5-EF4D-4E7A-AB33-3CF0D7C87002}" srcOrd="1" destOrd="0" presId="urn:microsoft.com/office/officeart/2005/8/layout/vList2"/>
    <dgm:cxn modelId="{BF93FB53-AB1C-41E2-90E8-90D270669FD7}" type="presParOf" srcId="{3009FD6E-F0A9-47CD-A25B-52856773F9A7}" destId="{F6AA2544-7C8C-42A1-9CCB-48AA059C4A71}" srcOrd="2" destOrd="0" presId="urn:microsoft.com/office/officeart/2005/8/layout/vList2"/>
    <dgm:cxn modelId="{B48E9A4A-EA56-4132-92E5-3C53E99D5CEC}" type="presParOf" srcId="{3009FD6E-F0A9-47CD-A25B-52856773F9A7}" destId="{61EA4D41-6625-4203-BEEE-1158C2F50A5F}" srcOrd="3" destOrd="0" presId="urn:microsoft.com/office/officeart/2005/8/layout/vList2"/>
    <dgm:cxn modelId="{3C4E6EC2-F263-4F95-BF1C-648757D3A6A7}" type="presParOf" srcId="{3009FD6E-F0A9-47CD-A25B-52856773F9A7}" destId="{73217B24-AD38-4749-BD6F-0C3F19179EEE}" srcOrd="4" destOrd="0" presId="urn:microsoft.com/office/officeart/2005/8/layout/vList2"/>
    <dgm:cxn modelId="{9B905A00-F742-42B4-B3DB-6991C77A9E99}" type="presParOf" srcId="{3009FD6E-F0A9-47CD-A25B-52856773F9A7}" destId="{EB73E89D-5900-4292-BAAE-524104941D48}" srcOrd="5" destOrd="0" presId="urn:microsoft.com/office/officeart/2005/8/layout/vList2"/>
    <dgm:cxn modelId="{FDA7EAA7-2A00-4E57-9EF3-E089D4EF8FB5}" type="presParOf" srcId="{3009FD6E-F0A9-47CD-A25B-52856773F9A7}" destId="{AFCFEAA5-86DD-4748-9A7C-D115A2916C9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89B60-0E02-41E0-9C85-D01A9EE08FEA}">
      <dsp:nvSpPr>
        <dsp:cNvPr id="0" name=""/>
        <dsp:cNvSpPr/>
      </dsp:nvSpPr>
      <dsp:spPr>
        <a:xfrm>
          <a:off x="0" y="213062"/>
          <a:ext cx="6545199" cy="977635"/>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Q1 (5 Pts): Check Your Software</a:t>
          </a:r>
        </a:p>
        <a:p>
          <a:pPr marL="0" lvl="0" indent="0" algn="l" defTabSz="711200">
            <a:lnSpc>
              <a:spcPct val="90000"/>
            </a:lnSpc>
            <a:spcBef>
              <a:spcPct val="0"/>
            </a:spcBef>
            <a:spcAft>
              <a:spcPct val="35000"/>
            </a:spcAft>
            <a:buNone/>
          </a:pPr>
          <a:r>
            <a:rPr lang="en-US" sz="1400" kern="1200" dirty="0"/>
            <a:t>Can you crack this ciphertext: </a:t>
          </a:r>
        </a:p>
        <a:p>
          <a:pPr marL="0" lvl="0" indent="0" algn="l" defTabSz="711200">
            <a:lnSpc>
              <a:spcPct val="90000"/>
            </a:lnSpc>
            <a:spcBef>
              <a:spcPct val="0"/>
            </a:spcBef>
            <a:spcAft>
              <a:spcPct val="35000"/>
            </a:spcAft>
            <a:buNone/>
          </a:pPr>
          <a:r>
            <a:rPr lang="en-US" sz="1400" b="0" i="0" kern="1200" dirty="0"/>
            <a:t>f9fa10ba956cacf91d7878861139efb9</a:t>
          </a:r>
          <a:endParaRPr lang="en-US" sz="1400" kern="1200" dirty="0"/>
        </a:p>
      </dsp:txBody>
      <dsp:txXfrm>
        <a:off x="47724" y="260786"/>
        <a:ext cx="6449751" cy="882187"/>
      </dsp:txXfrm>
    </dsp:sp>
    <dsp:sp modelId="{D733079E-0C32-476D-B5D1-84D35DD5FF3B}">
      <dsp:nvSpPr>
        <dsp:cNvPr id="0" name=""/>
        <dsp:cNvSpPr/>
      </dsp:nvSpPr>
      <dsp:spPr>
        <a:xfrm>
          <a:off x="0" y="1276808"/>
          <a:ext cx="6545199" cy="980339"/>
        </a:xfrm>
        <a:prstGeom prst="roundRect">
          <a:avLst/>
        </a:prstGeom>
        <a:gradFill rotWithShape="0">
          <a:gsLst>
            <a:gs pos="0">
              <a:schemeClr val="accent2">
                <a:hueOff val="-1036716"/>
                <a:satOff val="-5484"/>
                <a:lumOff val="-2091"/>
                <a:alphaOff val="0"/>
                <a:tint val="98000"/>
                <a:lumMod val="100000"/>
              </a:schemeClr>
            </a:gs>
            <a:gs pos="100000">
              <a:schemeClr val="accent2">
                <a:hueOff val="-1036716"/>
                <a:satOff val="-5484"/>
                <a:lumOff val="-2091"/>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Q2 (5 Pts): Protect the Fort </a:t>
          </a:r>
        </a:p>
        <a:p>
          <a:pPr marL="0" lvl="0" indent="0" algn="l" defTabSz="711200">
            <a:lnSpc>
              <a:spcPct val="90000"/>
            </a:lnSpc>
            <a:spcBef>
              <a:spcPct val="0"/>
            </a:spcBef>
            <a:spcAft>
              <a:spcPct val="35000"/>
            </a:spcAft>
            <a:buNone/>
          </a:pPr>
          <a:r>
            <a:rPr lang="en-US" sz="1400" kern="1200" dirty="0"/>
            <a:t>Can you crack this ciphertext:</a:t>
          </a:r>
        </a:p>
        <a:p>
          <a:pPr marL="0" lvl="0" indent="0" algn="l" defTabSz="711200">
            <a:lnSpc>
              <a:spcPct val="90000"/>
            </a:lnSpc>
            <a:spcBef>
              <a:spcPct val="0"/>
            </a:spcBef>
            <a:spcAft>
              <a:spcPct val="35000"/>
            </a:spcAft>
            <a:buNone/>
          </a:pPr>
          <a:r>
            <a:rPr lang="en-US" sz="1400" b="0" i="0" kern="1200" dirty="0"/>
            <a:t>c29tZSBwZW9wbGUgY2FsbCBmb3J0cyBiYXNlcyB0b28=</a:t>
          </a:r>
          <a:endParaRPr lang="en-US" sz="1400" kern="1200" dirty="0"/>
        </a:p>
      </dsp:txBody>
      <dsp:txXfrm>
        <a:off x="47856" y="1324664"/>
        <a:ext cx="6449487" cy="884627"/>
      </dsp:txXfrm>
    </dsp:sp>
    <dsp:sp modelId="{8C319F18-50BD-4912-B57D-A75B46D67FF9}">
      <dsp:nvSpPr>
        <dsp:cNvPr id="0" name=""/>
        <dsp:cNvSpPr/>
      </dsp:nvSpPr>
      <dsp:spPr>
        <a:xfrm>
          <a:off x="0" y="2358181"/>
          <a:ext cx="6545199" cy="1151940"/>
        </a:xfrm>
        <a:prstGeom prst="roundRect">
          <a:avLst/>
        </a:prstGeom>
        <a:gradFill rotWithShape="0">
          <a:gsLst>
            <a:gs pos="0">
              <a:schemeClr val="accent2">
                <a:hueOff val="-2073432"/>
                <a:satOff val="-10969"/>
                <a:lumOff val="-4183"/>
                <a:alphaOff val="0"/>
                <a:tint val="98000"/>
                <a:lumMod val="100000"/>
              </a:schemeClr>
            </a:gs>
            <a:gs pos="100000">
              <a:schemeClr val="accent2">
                <a:hueOff val="-2073432"/>
                <a:satOff val="-10969"/>
                <a:lumOff val="-418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Q3 (5 Pts): Role Reversal</a:t>
          </a:r>
        </a:p>
        <a:p>
          <a:pPr marL="0" lvl="0" indent="0" algn="l" defTabSz="711200">
            <a:lnSpc>
              <a:spcPct val="90000"/>
            </a:lnSpc>
            <a:spcBef>
              <a:spcPct val="0"/>
            </a:spcBef>
            <a:spcAft>
              <a:spcPct val="35000"/>
            </a:spcAft>
            <a:buNone/>
          </a:pPr>
          <a:r>
            <a:rPr lang="en-US" sz="1400" kern="1200" dirty="0"/>
            <a:t>Can you crack this ciphertext:</a:t>
          </a:r>
        </a:p>
        <a:p>
          <a:pPr marL="0" lvl="0" indent="0" algn="l" defTabSz="711200">
            <a:lnSpc>
              <a:spcPct val="90000"/>
            </a:lnSpc>
            <a:spcBef>
              <a:spcPct val="0"/>
            </a:spcBef>
            <a:spcAft>
              <a:spcPct val="35000"/>
            </a:spcAft>
            <a:buNone/>
          </a:pPr>
          <a:r>
            <a:rPr lang="en-US" sz="1400" b="0" i="0" kern="1200" dirty="0" err="1"/>
            <a:t>Dszg</a:t>
          </a:r>
          <a:r>
            <a:rPr lang="en-US" sz="1400" b="0" i="0" kern="1200" dirty="0"/>
            <a:t> </a:t>
          </a:r>
          <a:r>
            <a:rPr lang="en-US" sz="1400" b="0" i="0" kern="1200" dirty="0" err="1"/>
            <a:t>dlfow</a:t>
          </a:r>
          <a:r>
            <a:rPr lang="en-US" sz="1400" b="0" i="0" kern="1200" dirty="0"/>
            <a:t> </a:t>
          </a:r>
          <a:r>
            <a:rPr lang="en-US" sz="1400" b="0" i="0" kern="1200" dirty="0" err="1"/>
            <a:t>szkkvm</a:t>
          </a:r>
          <a:r>
            <a:rPr lang="en-US" sz="1400" b="0" i="0" kern="1200" dirty="0"/>
            <a:t> </a:t>
          </a:r>
          <a:r>
            <a:rPr lang="en-US" sz="1400" b="0" i="0" kern="1200" dirty="0" err="1"/>
            <a:t>ru</a:t>
          </a:r>
          <a:r>
            <a:rPr lang="en-US" sz="1400" b="0" i="0" kern="1200" dirty="0"/>
            <a:t> </a:t>
          </a:r>
          <a:r>
            <a:rPr lang="en-US" sz="1400" b="0" i="0" kern="1200" dirty="0" err="1"/>
            <a:t>Hsviolxp</a:t>
          </a:r>
          <a:r>
            <a:rPr lang="en-US" sz="1400" b="0" i="0" kern="1200" dirty="0"/>
            <a:t> </a:t>
          </a:r>
          <a:r>
            <a:rPr lang="en-US" sz="1400" b="0" i="0" kern="1200" dirty="0" err="1"/>
            <a:t>zmw</a:t>
          </a:r>
          <a:r>
            <a:rPr lang="en-US" sz="1400" b="0" i="0" kern="1200" dirty="0"/>
            <a:t> </a:t>
          </a:r>
          <a:r>
            <a:rPr lang="en-US" sz="1400" b="0" i="0" kern="1200" dirty="0" err="1"/>
            <a:t>Dzghlm</a:t>
          </a:r>
          <a:r>
            <a:rPr lang="en-US" sz="1400" b="0" i="0" kern="1200" dirty="0"/>
            <a:t> </a:t>
          </a:r>
          <a:r>
            <a:rPr lang="en-US" sz="1400" b="0" i="0" kern="1200" dirty="0" err="1"/>
            <a:t>hdrgxsvw</a:t>
          </a:r>
          <a:r>
            <a:rPr lang="en-US" sz="1400" b="0" i="0" kern="1200" dirty="0"/>
            <a:t> </a:t>
          </a:r>
          <a:r>
            <a:rPr lang="en-US" sz="1400" b="0" i="0" kern="1200" dirty="0" err="1"/>
            <a:t>kozxvh</a:t>
          </a:r>
          <a:r>
            <a:rPr lang="en-US" sz="1400" b="0" i="0" kern="1200" dirty="0"/>
            <a:t>? </a:t>
          </a:r>
          <a:r>
            <a:rPr lang="en-US" sz="1400" b="0" i="0" kern="1200" dirty="0" err="1"/>
            <a:t>Gsvm</a:t>
          </a:r>
          <a:r>
            <a:rPr lang="en-US" sz="1400" b="0" i="0" kern="1200" dirty="0"/>
            <a:t> </a:t>
          </a:r>
          <a:r>
            <a:rPr lang="en-US" sz="1400" b="0" i="0" kern="1200" dirty="0" err="1"/>
            <a:t>Dzghlm</a:t>
          </a:r>
          <a:r>
            <a:rPr lang="en-US" sz="1400" b="0" i="0" kern="1200" dirty="0"/>
            <a:t> </a:t>
          </a:r>
          <a:r>
            <a:rPr lang="en-US" sz="1400" b="0" i="0" kern="1200" dirty="0" err="1"/>
            <a:t>dlfow</a:t>
          </a:r>
          <a:r>
            <a:rPr lang="en-US" sz="1400" b="0" i="0" kern="1200" dirty="0"/>
            <a:t> </a:t>
          </a:r>
          <a:r>
            <a:rPr lang="en-US" sz="1400" b="0" i="0" kern="1200" dirty="0" err="1"/>
            <a:t>hzb</a:t>
          </a:r>
          <a:r>
            <a:rPr lang="en-US" sz="1400" b="0" i="0" kern="1200" dirty="0"/>
            <a:t>, "</a:t>
          </a:r>
          <a:r>
            <a:rPr lang="en-US" sz="1400" b="0" i="0" kern="1200" dirty="0" err="1"/>
            <a:t>Vovnvmgzib</a:t>
          </a:r>
          <a:r>
            <a:rPr lang="en-US" sz="1400" b="0" i="0" kern="1200" dirty="0"/>
            <a:t>, </a:t>
          </a:r>
          <a:r>
            <a:rPr lang="en-US" sz="1400" b="0" i="0" kern="1200" dirty="0" err="1"/>
            <a:t>nb</a:t>
          </a:r>
          <a:r>
            <a:rPr lang="en-US" sz="1400" b="0" i="0" kern="1200" dirty="0"/>
            <a:t> </a:t>
          </a:r>
          <a:r>
            <a:rPr lang="en-US" sz="1400" b="0" i="0" kern="1200" dirty="0" err="1"/>
            <a:t>wvzi</a:t>
          </a:r>
          <a:r>
            <a:rPr lang="en-US" sz="1400" b="0" i="0" kern="1200" dirty="0"/>
            <a:t> </a:t>
          </a:r>
          <a:r>
            <a:rPr lang="en-US" sz="1400" b="0" i="0" kern="1200" dirty="0" err="1"/>
            <a:t>Hsviolxp</a:t>
          </a:r>
          <a:r>
            <a:rPr lang="en-US" sz="1400" b="0" i="0" kern="1200" dirty="0"/>
            <a:t>." </a:t>
          </a:r>
          <a:r>
            <a:rPr lang="en-US" sz="1400" b="0" i="0" kern="1200" dirty="0" err="1"/>
            <a:t>Zmw</a:t>
          </a:r>
          <a:r>
            <a:rPr lang="en-US" sz="1400" b="0" i="0" kern="1200" dirty="0"/>
            <a:t> </a:t>
          </a:r>
          <a:r>
            <a:rPr lang="en-US" sz="1400" b="0" i="0" kern="1200" dirty="0" err="1"/>
            <a:t>gszg</a:t>
          </a:r>
          <a:r>
            <a:rPr lang="en-US" sz="1400" b="0" i="0" kern="1200" dirty="0"/>
            <a:t> </a:t>
          </a:r>
          <a:r>
            <a:rPr lang="en-US" sz="1400" b="0" i="0" kern="1200" dirty="0" err="1"/>
            <a:t>dlfow</a:t>
          </a:r>
          <a:r>
            <a:rPr lang="en-US" sz="1400" b="0" i="0" kern="1200" dirty="0"/>
            <a:t> </a:t>
          </a:r>
          <a:r>
            <a:rPr lang="en-US" sz="1400" b="0" i="0" kern="1200" dirty="0" err="1"/>
            <a:t>qfhg</a:t>
          </a:r>
          <a:r>
            <a:rPr lang="en-US" sz="1400" b="0" i="0" kern="1200" dirty="0"/>
            <a:t> </a:t>
          </a:r>
          <a:r>
            <a:rPr lang="en-US" sz="1400" b="0" i="0" kern="1200" dirty="0" err="1"/>
            <a:t>hlfmw</a:t>
          </a:r>
          <a:r>
            <a:rPr lang="en-US" sz="1400" b="0" i="0" kern="1200" dirty="0"/>
            <a:t> </a:t>
          </a:r>
          <a:r>
            <a:rPr lang="en-US" sz="1400" b="0" i="0" kern="1200" dirty="0" err="1"/>
            <a:t>dvriw</a:t>
          </a:r>
          <a:r>
            <a:rPr lang="en-US" sz="1400" b="0" i="0" kern="1200" dirty="0"/>
            <a:t>.</a:t>
          </a:r>
          <a:endParaRPr lang="en-US" sz="1400" kern="1200" dirty="0"/>
        </a:p>
      </dsp:txBody>
      <dsp:txXfrm>
        <a:off x="56233" y="2414414"/>
        <a:ext cx="6432733" cy="1039474"/>
      </dsp:txXfrm>
    </dsp:sp>
    <dsp:sp modelId="{18188D16-5AA4-4793-9F00-D3B2F942049C}">
      <dsp:nvSpPr>
        <dsp:cNvPr id="0" name=""/>
        <dsp:cNvSpPr/>
      </dsp:nvSpPr>
      <dsp:spPr>
        <a:xfrm>
          <a:off x="0" y="3602305"/>
          <a:ext cx="6545199" cy="1301947"/>
        </a:xfrm>
        <a:prstGeom prst="roundRect">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Q4 (5 Pts): Breakfast Food</a:t>
          </a:r>
        </a:p>
        <a:p>
          <a:pPr marL="0" lvl="0" indent="0" algn="l" defTabSz="711200">
            <a:lnSpc>
              <a:spcPct val="90000"/>
            </a:lnSpc>
            <a:spcBef>
              <a:spcPct val="0"/>
            </a:spcBef>
            <a:spcAft>
              <a:spcPct val="35000"/>
            </a:spcAft>
            <a:buNone/>
          </a:pPr>
          <a:r>
            <a:rPr lang="en-US" sz="1400" b="0" i="0" kern="1200" dirty="0"/>
            <a:t>Can you crack this ciphertext:</a:t>
          </a:r>
        </a:p>
        <a:p>
          <a:pPr marL="0" lvl="0" indent="0" algn="l" defTabSz="711200">
            <a:lnSpc>
              <a:spcPct val="90000"/>
            </a:lnSpc>
            <a:spcBef>
              <a:spcPct val="0"/>
            </a:spcBef>
            <a:spcAft>
              <a:spcPct val="35000"/>
            </a:spcAft>
            <a:buNone/>
          </a:pPr>
          <a:r>
            <a:rPr lang="en-US" sz="1400" b="0" i="0" kern="1200" dirty="0"/>
            <a:t>BAABBAABBBABAAABAABA BAABAAABBBABBBABABAAABABBAAABB AAAABAABAA AAAAABAABA AABAAAAAAABAABABBAAA AAAAABAABA AABAAAAAAABAABBABAAAABBABAABBA AAAABAAAAAAAABAABBBAABBAB</a:t>
          </a:r>
          <a:endParaRPr lang="en-US" sz="1400" kern="1200" dirty="0"/>
        </a:p>
      </dsp:txBody>
      <dsp:txXfrm>
        <a:off x="63556" y="3665861"/>
        <a:ext cx="6418087" cy="1174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4768C-AB46-487F-9338-13BBC6B8797F}">
      <dsp:nvSpPr>
        <dsp:cNvPr id="0" name=""/>
        <dsp:cNvSpPr/>
      </dsp:nvSpPr>
      <dsp:spPr>
        <a:xfrm>
          <a:off x="0" y="9840"/>
          <a:ext cx="5886291" cy="112934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Q1 (5 Pts): Bill To High</a:t>
          </a:r>
        </a:p>
        <a:p>
          <a:pPr marL="0" lvl="0" indent="0" algn="l" defTabSz="711200">
            <a:lnSpc>
              <a:spcPct val="90000"/>
            </a:lnSpc>
            <a:spcBef>
              <a:spcPct val="0"/>
            </a:spcBef>
            <a:spcAft>
              <a:spcPct val="35000"/>
            </a:spcAft>
            <a:buNone/>
          </a:pPr>
          <a:r>
            <a:rPr lang="en-US" sz="1400" kern="1200" dirty="0"/>
            <a:t>What is the attack called when an attacker has encrypted all of the victim's information and is willing to decrypt it for a price?</a:t>
          </a:r>
        </a:p>
      </dsp:txBody>
      <dsp:txXfrm>
        <a:off x="55130" y="64970"/>
        <a:ext cx="5776031" cy="1019082"/>
      </dsp:txXfrm>
    </dsp:sp>
    <dsp:sp modelId="{F6AA2544-7C8C-42A1-9CCB-48AA059C4A71}">
      <dsp:nvSpPr>
        <dsp:cNvPr id="0" name=""/>
        <dsp:cNvSpPr/>
      </dsp:nvSpPr>
      <dsp:spPr>
        <a:xfrm>
          <a:off x="0" y="1265903"/>
          <a:ext cx="5886291" cy="1129342"/>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t>Q2 (5 Pts): Catch Sherlock Roasting Fools </a:t>
          </a:r>
        </a:p>
        <a:p>
          <a:pPr marL="0" lvl="0" indent="0" algn="l" defTabSz="711200">
            <a:lnSpc>
              <a:spcPct val="90000"/>
            </a:lnSpc>
            <a:spcBef>
              <a:spcPct val="0"/>
            </a:spcBef>
            <a:spcAft>
              <a:spcPct val="35000"/>
            </a:spcAft>
            <a:buNone/>
          </a:pPr>
          <a:r>
            <a:rPr lang="en-US" sz="1400" kern="1200" dirty="0"/>
            <a:t>W</a:t>
          </a:r>
          <a:r>
            <a:rPr lang="en-US" sz="1400" b="0" i="0" kern="1200" dirty="0"/>
            <a:t>hat does CSRF stand for?</a:t>
          </a:r>
          <a:endParaRPr lang="en-US" sz="1400" kern="1200" dirty="0"/>
        </a:p>
      </dsp:txBody>
      <dsp:txXfrm>
        <a:off x="55130" y="1321033"/>
        <a:ext cx="5776031" cy="1019082"/>
      </dsp:txXfrm>
    </dsp:sp>
    <dsp:sp modelId="{73217B24-AD38-4749-BD6F-0C3F19179EEE}">
      <dsp:nvSpPr>
        <dsp:cNvPr id="0" name=""/>
        <dsp:cNvSpPr/>
      </dsp:nvSpPr>
      <dsp:spPr>
        <a:xfrm>
          <a:off x="0" y="2521965"/>
          <a:ext cx="5886291" cy="1129342"/>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Q3 (5 Pts): Stephen</a:t>
          </a:r>
        </a:p>
        <a:p>
          <a:pPr marL="0" lvl="0" indent="0" algn="l" defTabSz="711200">
            <a:lnSpc>
              <a:spcPct val="90000"/>
            </a:lnSpc>
            <a:spcBef>
              <a:spcPct val="0"/>
            </a:spcBef>
            <a:spcAft>
              <a:spcPct val="35000"/>
            </a:spcAft>
            <a:buNone/>
          </a:pPr>
          <a:r>
            <a:rPr lang="en-US" sz="1400" kern="1200" dirty="0"/>
            <a:t>What is called when you send emails that look like they're from real websites, but in reality it's fake and you're gathering information about others, such as passwords or credit card numbers?</a:t>
          </a:r>
        </a:p>
      </dsp:txBody>
      <dsp:txXfrm>
        <a:off x="55130" y="2577095"/>
        <a:ext cx="5776031" cy="1019082"/>
      </dsp:txXfrm>
    </dsp:sp>
    <dsp:sp modelId="{AFCFEAA5-86DD-4748-9A7C-D115A2916C9D}">
      <dsp:nvSpPr>
        <dsp:cNvPr id="0" name=""/>
        <dsp:cNvSpPr/>
      </dsp:nvSpPr>
      <dsp:spPr>
        <a:xfrm>
          <a:off x="0" y="3778028"/>
          <a:ext cx="5886291" cy="1129342"/>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Q4 (5 Pts): Try </a:t>
          </a:r>
          <a:r>
            <a:rPr lang="en-US" sz="1600" b="1" kern="1200" dirty="0" err="1"/>
            <a:t>Try</a:t>
          </a:r>
          <a:r>
            <a:rPr lang="en-US" sz="1600" b="1" kern="1200" dirty="0"/>
            <a:t> Again </a:t>
          </a:r>
        </a:p>
        <a:p>
          <a:pPr marL="0" lvl="0" indent="0" algn="l" defTabSz="711200">
            <a:lnSpc>
              <a:spcPct val="90000"/>
            </a:lnSpc>
            <a:spcBef>
              <a:spcPct val="0"/>
            </a:spcBef>
            <a:spcAft>
              <a:spcPct val="35000"/>
            </a:spcAft>
            <a:buNone/>
          </a:pPr>
          <a:r>
            <a:rPr lang="en-US" sz="1400" b="0" i="0" kern="1200" dirty="0"/>
            <a:t>What is it called when you try a whole list of passwords on a website, knowing the username?</a:t>
          </a:r>
          <a:endParaRPr lang="en-US" sz="1400" kern="1200" dirty="0"/>
        </a:p>
      </dsp:txBody>
      <dsp:txXfrm>
        <a:off x="55130" y="3833158"/>
        <a:ext cx="5776031" cy="10190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525758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59363-6864-40EE-AD00-DDA40C8E39BD}"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68852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89043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2619742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218520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245403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2822065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32429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48874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281389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59363-6864-40EE-AD00-DDA40C8E39BD}" type="datetimeFigureOut">
              <a:rPr lang="en-US" smtClean="0"/>
              <a:t>7/15/2017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112558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59363-6864-40EE-AD00-DDA40C8E39BD}"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96324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59363-6864-40EE-AD00-DDA40C8E39BD}" type="datetimeFigureOut">
              <a:rPr lang="en-US" smtClean="0"/>
              <a:t>7/15/2017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58471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759363-6864-40EE-AD00-DDA40C8E39BD}" type="datetimeFigureOut">
              <a:rPr lang="en-US" smtClean="0"/>
              <a:t>7/15/2017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6926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D759363-6864-40EE-AD00-DDA40C8E39BD}" type="datetimeFigureOut">
              <a:rPr lang="en-US" smtClean="0"/>
              <a:t>7/15/2017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413970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59363-6864-40EE-AD00-DDA40C8E39BD}"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35923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59363-6864-40EE-AD00-DDA40C8E39BD}" type="datetimeFigureOut">
              <a:rPr lang="en-US" smtClean="0"/>
              <a:t>7/15/2017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53FE-D600-4A82-A59F-22AC3E73E72B}" type="slidenum">
              <a:rPr lang="en-US" smtClean="0"/>
              <a:t>‹#›</a:t>
            </a:fld>
            <a:endParaRPr lang="en-US"/>
          </a:p>
        </p:txBody>
      </p:sp>
    </p:spTree>
    <p:extLst>
      <p:ext uri="{BB962C8B-B14F-4D97-AF65-F5344CB8AC3E}">
        <p14:creationId xmlns:p14="http://schemas.microsoft.com/office/powerpoint/2010/main" val="143128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59363-6864-40EE-AD00-DDA40C8E39BD}" type="datetimeFigureOut">
              <a:rPr lang="en-US" smtClean="0"/>
              <a:t>7/15/2017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2D53FE-D600-4A82-A59F-22AC3E73E72B}" type="slidenum">
              <a:rPr lang="en-US" smtClean="0"/>
              <a:t>‹#›</a:t>
            </a:fld>
            <a:endParaRPr lang="en-US"/>
          </a:p>
        </p:txBody>
      </p:sp>
    </p:spTree>
    <p:extLst>
      <p:ext uri="{BB962C8B-B14F-4D97-AF65-F5344CB8AC3E}">
        <p14:creationId xmlns:p14="http://schemas.microsoft.com/office/powerpoint/2010/main" val="3798473983"/>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ss&#10;&#10;Description generated with high confidence">
            <a:extLst>
              <a:ext uri="{FF2B5EF4-FFF2-40B4-BE49-F238E27FC236}">
                <a16:creationId xmlns:a16="http://schemas.microsoft.com/office/drawing/2014/main" id="{30BB5F7C-8963-4DC6-93FD-E6987294FDF0}"/>
              </a:ext>
            </a:extLst>
          </p:cNvPr>
          <p:cNvPicPr>
            <a:picLocks noChangeAspect="1"/>
          </p:cNvPicPr>
          <p:nvPr/>
        </p:nvPicPr>
        <p:blipFill rotWithShape="1">
          <a:blip r:embed="rId2">
            <a:extLst>
              <a:ext uri="{28A0092B-C50C-407E-A947-70E740481C1C}">
                <a14:useLocalDpi xmlns:a14="http://schemas.microsoft.com/office/drawing/2010/main" val="0"/>
              </a:ext>
            </a:extLst>
          </a:blip>
          <a:srcRect l="2108" r="10781" b="1"/>
          <a:stretch/>
        </p:blipFill>
        <p:spPr>
          <a:xfrm>
            <a:off x="20" y="10"/>
            <a:ext cx="12191980" cy="6857990"/>
          </a:xfrm>
          <a:prstGeom prst="rect">
            <a:avLst/>
          </a:prstGeom>
        </p:spPr>
      </p:pic>
      <p:sp>
        <p:nvSpPr>
          <p:cNvPr id="6" name="Rectangle 5">
            <a:extLst>
              <a:ext uri="{FF2B5EF4-FFF2-40B4-BE49-F238E27FC236}">
                <a16:creationId xmlns:a16="http://schemas.microsoft.com/office/drawing/2014/main" id="{C3F5051E-A555-4426-AE8D-C15B33204183}"/>
              </a:ext>
            </a:extLst>
          </p:cNvPr>
          <p:cNvSpPr/>
          <p:nvPr/>
        </p:nvSpPr>
        <p:spPr>
          <a:xfrm>
            <a:off x="8398933" y="122535"/>
            <a:ext cx="3911601" cy="1754326"/>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5400" b="1" dirty="0">
                <a:ln w="22225">
                  <a:solidFill>
                    <a:srgbClr val="FFC000"/>
                  </a:solidFill>
                  <a:prstDash val="solid"/>
                </a:ln>
                <a:solidFill>
                  <a:schemeClr val="accent1">
                    <a:lumMod val="75000"/>
                  </a:schemeClr>
                </a:solidFill>
                <a:effectLst>
                  <a:glow rad="101600">
                    <a:schemeClr val="accent5">
                      <a:satMod val="175000"/>
                      <a:alpha val="40000"/>
                    </a:schemeClr>
                  </a:glow>
                  <a:outerShdw blurRad="50800" dist="38100" dir="2700000" algn="tl" rotWithShape="0">
                    <a:prstClr val="black">
                      <a:alpha val="40000"/>
                    </a:prstClr>
                  </a:outerShdw>
                </a:effectLst>
                <a:latin typeface="Gill Sans Ultra Bold Condensed" panose="020B0A06020104020203" pitchFamily="34" charset="0"/>
              </a:rPr>
              <a:t>CAPTURE THE FLAG</a:t>
            </a:r>
          </a:p>
        </p:txBody>
      </p:sp>
    </p:spTree>
    <p:extLst>
      <p:ext uri="{BB962C8B-B14F-4D97-AF65-F5344CB8AC3E}">
        <p14:creationId xmlns:p14="http://schemas.microsoft.com/office/powerpoint/2010/main" val="4776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thing&#10;&#10;Description generated with high confidence">
            <a:extLst>
              <a:ext uri="{FF2B5EF4-FFF2-40B4-BE49-F238E27FC236}">
                <a16:creationId xmlns:a16="http://schemas.microsoft.com/office/drawing/2014/main" id="{E3751901-0663-4192-9146-29883C0D3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133" y="990600"/>
            <a:ext cx="2717320"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9E1B38F8-4729-4D06-9D43-47556F7B11D2}"/>
              </a:ext>
            </a:extLst>
          </p:cNvPr>
          <p:cNvSpPr>
            <a:spLocks noGrp="1"/>
          </p:cNvSpPr>
          <p:nvPr>
            <p:ph type="title"/>
          </p:nvPr>
        </p:nvSpPr>
        <p:spPr>
          <a:xfrm>
            <a:off x="685802" y="609600"/>
            <a:ext cx="6282266" cy="1456267"/>
          </a:xfrm>
        </p:spPr>
        <p:txBody>
          <a:bodyPr>
            <a:normAutofit/>
          </a:bodyPr>
          <a:lstStyle/>
          <a:p>
            <a:r>
              <a:rPr lang="en-US" b="1">
                <a:effectLst>
                  <a:outerShdw blurRad="38100" dist="38100" dir="2700000" algn="tl">
                    <a:srgbClr val="000000">
                      <a:alpha val="43137"/>
                    </a:srgbClr>
                  </a:outerShdw>
                </a:effectLst>
                <a:latin typeface="Bookman Old Style" panose="02050604050505020204" pitchFamily="18" charset="0"/>
              </a:rPr>
              <a:t>Back in a bit </a:t>
            </a:r>
            <a:br>
              <a:rPr lang="en-US" b="1">
                <a:effectLst>
                  <a:outerShdw blurRad="38100" dist="38100" dir="2700000" algn="tl">
                    <a:srgbClr val="000000">
                      <a:alpha val="43137"/>
                    </a:srgbClr>
                  </a:outerShdw>
                </a:effectLst>
                <a:latin typeface="Bookman Old Style" panose="02050604050505020204" pitchFamily="18" charset="0"/>
              </a:rPr>
            </a:br>
            <a:r>
              <a:rPr lang="en-US" b="1">
                <a:effectLst>
                  <a:outerShdw blurRad="38100" dist="38100" dir="2700000" algn="tl">
                    <a:srgbClr val="000000">
                      <a:alpha val="43137"/>
                    </a:srgbClr>
                  </a:outerShdw>
                </a:effectLst>
                <a:latin typeface="Bookman Old Style" panose="02050604050505020204" pitchFamily="18" charset="0"/>
              </a:rPr>
              <a:t>(10 Pts)</a:t>
            </a:r>
          </a:p>
        </p:txBody>
      </p:sp>
      <p:sp>
        <p:nvSpPr>
          <p:cNvPr id="3" name="Content Placeholder 2">
            <a:extLst>
              <a:ext uri="{FF2B5EF4-FFF2-40B4-BE49-F238E27FC236}">
                <a16:creationId xmlns:a16="http://schemas.microsoft.com/office/drawing/2014/main" id="{BEEB5578-168C-4F36-9119-978C0252EE3F}"/>
              </a:ext>
            </a:extLst>
          </p:cNvPr>
          <p:cNvSpPr>
            <a:spLocks noGrp="1"/>
          </p:cNvSpPr>
          <p:nvPr>
            <p:ph idx="1"/>
          </p:nvPr>
        </p:nvSpPr>
        <p:spPr>
          <a:xfrm>
            <a:off x="685802" y="2142067"/>
            <a:ext cx="6282266" cy="3649133"/>
          </a:xfrm>
        </p:spPr>
        <p:txBody>
          <a:bodyPr>
            <a:normAutofit/>
          </a:bodyPr>
          <a:lstStyle/>
          <a:p>
            <a:pPr marL="0" indent="0">
              <a:buNone/>
            </a:pPr>
            <a:r>
              <a:rPr lang="en-US" dirty="0">
                <a:latin typeface="Berlin Sans FB Demi" panose="020E0802020502020306" pitchFamily="34" charset="0"/>
              </a:rPr>
              <a:t>Fred’s Python script uses bitwise ops to verify the password. If you can get the length right, you might be able to figure out the pattern and discover the flag!</a:t>
            </a:r>
          </a:p>
        </p:txBody>
      </p:sp>
    </p:spTree>
    <p:extLst>
      <p:ext uri="{BB962C8B-B14F-4D97-AF65-F5344CB8AC3E}">
        <p14:creationId xmlns:p14="http://schemas.microsoft.com/office/powerpoint/2010/main" val="348724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hing, object&#10;&#10;Description generated with high confidence">
            <a:extLst>
              <a:ext uri="{FF2B5EF4-FFF2-40B4-BE49-F238E27FC236}">
                <a16:creationId xmlns:a16="http://schemas.microsoft.com/office/drawing/2014/main" id="{5E82FED0-0B86-46F6-AD9B-0478CAF02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633" y="990600"/>
            <a:ext cx="2864319"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C2BB72CE-F401-40A9-BC11-399D9B6D080B}"/>
              </a:ext>
            </a:extLst>
          </p:cNvPr>
          <p:cNvSpPr>
            <a:spLocks noGrp="1"/>
          </p:cNvSpPr>
          <p:nvPr>
            <p:ph type="title"/>
          </p:nvPr>
        </p:nvSpPr>
        <p:spPr>
          <a:xfrm>
            <a:off x="685802" y="609600"/>
            <a:ext cx="6282266" cy="1456267"/>
          </a:xfrm>
        </p:spPr>
        <p:txBody>
          <a:bodyPr>
            <a:normAutofit/>
          </a:bodyPr>
          <a:lstStyle/>
          <a:p>
            <a:pPr>
              <a:lnSpc>
                <a:spcPct val="90000"/>
              </a:lnSpc>
            </a:pPr>
            <a:r>
              <a:rPr lang="en-US" sz="3300" b="1">
                <a:effectLst>
                  <a:outerShdw blurRad="38100" dist="38100" dir="2700000" algn="tl">
                    <a:srgbClr val="000000">
                      <a:alpha val="43137"/>
                    </a:srgbClr>
                  </a:outerShdw>
                </a:effectLst>
                <a:latin typeface="Bookman Old Style" panose="02050604050505020204" pitchFamily="18" charset="0"/>
              </a:rPr>
              <a:t>Picture worth a thousand </a:t>
            </a:r>
            <a:br>
              <a:rPr lang="en-US" sz="3300" b="1">
                <a:effectLst>
                  <a:outerShdw blurRad="38100" dist="38100" dir="2700000" algn="tl">
                    <a:srgbClr val="000000">
                      <a:alpha val="43137"/>
                    </a:srgbClr>
                  </a:outerShdw>
                </a:effectLst>
                <a:latin typeface="Bookman Old Style" panose="02050604050505020204" pitchFamily="18" charset="0"/>
              </a:rPr>
            </a:br>
            <a:r>
              <a:rPr lang="en-US" sz="3300" b="1">
                <a:effectLst>
                  <a:outerShdw blurRad="38100" dist="38100" dir="2700000" algn="tl">
                    <a:srgbClr val="000000">
                      <a:alpha val="43137"/>
                    </a:srgbClr>
                  </a:outerShdw>
                </a:effectLst>
                <a:latin typeface="Bookman Old Style" panose="02050604050505020204" pitchFamily="18" charset="0"/>
              </a:rPr>
              <a:t>(10 pts)</a:t>
            </a:r>
            <a:endParaRPr lang="en-US" sz="3300"/>
          </a:p>
        </p:txBody>
      </p:sp>
      <p:sp>
        <p:nvSpPr>
          <p:cNvPr id="3" name="Content Placeholder 2">
            <a:extLst>
              <a:ext uri="{FF2B5EF4-FFF2-40B4-BE49-F238E27FC236}">
                <a16:creationId xmlns:a16="http://schemas.microsoft.com/office/drawing/2014/main" id="{F0EE0B0D-4954-4D20-8819-F1916F247052}"/>
              </a:ext>
            </a:extLst>
          </p:cNvPr>
          <p:cNvSpPr>
            <a:spLocks noGrp="1"/>
          </p:cNvSpPr>
          <p:nvPr>
            <p:ph idx="1"/>
          </p:nvPr>
        </p:nvSpPr>
        <p:spPr>
          <a:xfrm>
            <a:off x="685802" y="2142067"/>
            <a:ext cx="6282266" cy="3649133"/>
          </a:xfrm>
        </p:spPr>
        <p:txBody>
          <a:bodyPr>
            <a:normAutofit/>
          </a:bodyPr>
          <a:lstStyle/>
          <a:p>
            <a:pPr marL="0" indent="0">
              <a:buNone/>
            </a:pPr>
            <a:r>
              <a:rPr lang="en-US" dirty="0">
                <a:latin typeface="Berlin Sans FB Demi" panose="020E0802020502020306" pitchFamily="34" charset="0"/>
              </a:rPr>
              <a:t>For Scooby and the gang, even the smallest detail could be a clue. A flag is hidden somewhere within the picture. Can you find it?</a:t>
            </a:r>
          </a:p>
          <a:p>
            <a:pPr marL="0" indent="0">
              <a:buNone/>
            </a:pPr>
            <a:endParaRPr lang="en-US" dirty="0"/>
          </a:p>
        </p:txBody>
      </p:sp>
    </p:spTree>
    <p:extLst>
      <p:ext uri="{BB962C8B-B14F-4D97-AF65-F5344CB8AC3E}">
        <p14:creationId xmlns:p14="http://schemas.microsoft.com/office/powerpoint/2010/main" val="328818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772BF3-CDAA-4BAA-B631-367810750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424" y="990600"/>
            <a:ext cx="2908737"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440EE40D-06DA-48AF-9A52-FFA0784851DA}"/>
              </a:ext>
            </a:extLst>
          </p:cNvPr>
          <p:cNvSpPr>
            <a:spLocks noGrp="1"/>
          </p:cNvSpPr>
          <p:nvPr>
            <p:ph type="title"/>
          </p:nvPr>
        </p:nvSpPr>
        <p:spPr>
          <a:xfrm>
            <a:off x="685802" y="609600"/>
            <a:ext cx="6282266" cy="1456267"/>
          </a:xfrm>
        </p:spPr>
        <p:txBody>
          <a:bodyPr>
            <a:normAutofit/>
          </a:bodyPr>
          <a:lstStyle/>
          <a:p>
            <a:r>
              <a:rPr lang="en-US" b="1">
                <a:effectLst>
                  <a:outerShdw blurRad="38100" dist="38100" dir="2700000" algn="tl">
                    <a:srgbClr val="000000">
                      <a:alpha val="43137"/>
                    </a:srgbClr>
                  </a:outerShdw>
                </a:effectLst>
                <a:latin typeface="Bookman Old Style" panose="02050604050505020204" pitchFamily="18" charset="0"/>
              </a:rPr>
              <a:t>scrappy tell em</a:t>
            </a:r>
            <a:br>
              <a:rPr lang="en-US" b="1">
                <a:effectLst>
                  <a:outerShdw blurRad="38100" dist="38100" dir="2700000" algn="tl">
                    <a:srgbClr val="000000">
                      <a:alpha val="43137"/>
                    </a:srgbClr>
                  </a:outerShdw>
                </a:effectLst>
                <a:latin typeface="Bookman Old Style" panose="02050604050505020204" pitchFamily="18" charset="0"/>
              </a:rPr>
            </a:br>
            <a:r>
              <a:rPr lang="en-US" b="1">
                <a:effectLst>
                  <a:outerShdw blurRad="38100" dist="38100" dir="2700000" algn="tl">
                    <a:srgbClr val="000000">
                      <a:alpha val="43137"/>
                    </a:srgbClr>
                  </a:outerShdw>
                </a:effectLst>
                <a:latin typeface="Bookman Old Style" panose="02050604050505020204" pitchFamily="18" charset="0"/>
              </a:rPr>
              <a:t>(15 pts)</a:t>
            </a:r>
            <a:endParaRPr lang="en-US"/>
          </a:p>
        </p:txBody>
      </p:sp>
      <p:sp>
        <p:nvSpPr>
          <p:cNvPr id="3" name="Content Placeholder 2">
            <a:extLst>
              <a:ext uri="{FF2B5EF4-FFF2-40B4-BE49-F238E27FC236}">
                <a16:creationId xmlns:a16="http://schemas.microsoft.com/office/drawing/2014/main" id="{A1D720C6-C7ED-435E-99B2-1B6BF6C5B81B}"/>
              </a:ext>
            </a:extLst>
          </p:cNvPr>
          <p:cNvSpPr>
            <a:spLocks noGrp="1"/>
          </p:cNvSpPr>
          <p:nvPr>
            <p:ph idx="1"/>
          </p:nvPr>
        </p:nvSpPr>
        <p:spPr>
          <a:xfrm>
            <a:off x="685802" y="2142067"/>
            <a:ext cx="6282266" cy="3649133"/>
          </a:xfrm>
        </p:spPr>
        <p:txBody>
          <a:bodyPr>
            <a:normAutofit/>
          </a:bodyPr>
          <a:lstStyle/>
          <a:p>
            <a:pPr marL="0" indent="0">
              <a:buNone/>
            </a:pPr>
            <a:r>
              <a:rPr lang="en-US">
                <a:latin typeface="Berlin Sans FB Demi" panose="020E0802020502020306" pitchFamily="34" charset="0"/>
              </a:rPr>
              <a:t>Scrappy likes his privacy and is always secretive about his files. This flag is located in a hidden file. Can you figure out where it is?</a:t>
            </a:r>
          </a:p>
        </p:txBody>
      </p:sp>
    </p:spTree>
    <p:extLst>
      <p:ext uri="{BB962C8B-B14F-4D97-AF65-F5344CB8AC3E}">
        <p14:creationId xmlns:p14="http://schemas.microsoft.com/office/powerpoint/2010/main" val="311886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BA5B42E2-FFA1-4D56-8FB0-B5897572B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281" y="990600"/>
            <a:ext cx="250902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FBC3E187-F79E-4A95-B302-0968480143FA}"/>
              </a:ext>
            </a:extLst>
          </p:cNvPr>
          <p:cNvSpPr>
            <a:spLocks noGrp="1"/>
          </p:cNvSpPr>
          <p:nvPr>
            <p:ph type="title"/>
          </p:nvPr>
        </p:nvSpPr>
        <p:spPr>
          <a:xfrm>
            <a:off x="685802" y="609600"/>
            <a:ext cx="6282266" cy="1456267"/>
          </a:xfrm>
        </p:spPr>
        <p:txBody>
          <a:bodyPr>
            <a:normAutofit/>
          </a:bodyPr>
          <a:lstStyle/>
          <a:p>
            <a:r>
              <a:rPr lang="en-US" b="1">
                <a:effectLst>
                  <a:outerShdw blurRad="38100" dist="38100" dir="2700000" algn="tl">
                    <a:srgbClr val="000000">
                      <a:alpha val="43137"/>
                    </a:srgbClr>
                  </a:outerShdw>
                </a:effectLst>
                <a:latin typeface="Bookman Old Style" panose="02050604050505020204" pitchFamily="18" charset="0"/>
              </a:rPr>
              <a:t>Python playground</a:t>
            </a:r>
            <a:br>
              <a:rPr lang="en-US" b="1">
                <a:effectLst>
                  <a:outerShdw blurRad="38100" dist="38100" dir="2700000" algn="tl">
                    <a:srgbClr val="000000">
                      <a:alpha val="43137"/>
                    </a:srgbClr>
                  </a:outerShdw>
                </a:effectLst>
                <a:latin typeface="Bookman Old Style" panose="02050604050505020204" pitchFamily="18" charset="0"/>
              </a:rPr>
            </a:br>
            <a:r>
              <a:rPr lang="en-US" b="1">
                <a:effectLst>
                  <a:outerShdw blurRad="38100" dist="38100" dir="2700000" algn="tl">
                    <a:srgbClr val="000000">
                      <a:alpha val="43137"/>
                    </a:srgbClr>
                  </a:outerShdw>
                </a:effectLst>
                <a:latin typeface="Bookman Old Style" panose="02050604050505020204" pitchFamily="18" charset="0"/>
              </a:rPr>
              <a:t>(30 pts)</a:t>
            </a:r>
            <a:endParaRPr lang="en-US"/>
          </a:p>
        </p:txBody>
      </p:sp>
      <p:sp>
        <p:nvSpPr>
          <p:cNvPr id="3" name="Content Placeholder 2">
            <a:extLst>
              <a:ext uri="{FF2B5EF4-FFF2-40B4-BE49-F238E27FC236}">
                <a16:creationId xmlns:a16="http://schemas.microsoft.com/office/drawing/2014/main" id="{2BC3C6B9-9181-4790-B489-8B1F872834E4}"/>
              </a:ext>
            </a:extLst>
          </p:cNvPr>
          <p:cNvSpPr>
            <a:spLocks noGrp="1"/>
          </p:cNvSpPr>
          <p:nvPr>
            <p:ph idx="1"/>
          </p:nvPr>
        </p:nvSpPr>
        <p:spPr>
          <a:xfrm>
            <a:off x="685802" y="2142067"/>
            <a:ext cx="6282266" cy="3649133"/>
          </a:xfrm>
        </p:spPr>
        <p:txBody>
          <a:bodyPr>
            <a:normAutofit/>
          </a:bodyPr>
          <a:lstStyle/>
          <a:p>
            <a:pPr marL="0" indent="0">
              <a:buNone/>
            </a:pPr>
            <a:r>
              <a:rPr lang="en-US">
                <a:latin typeface="Berlin Sans FB Demi" panose="020E0802020502020306" pitchFamily="34" charset="0"/>
              </a:rPr>
              <a:t>Velma always writes her code in Python. This time, she underestimated</a:t>
            </a:r>
            <a:r>
              <a:rPr lang="en-US" b="1">
                <a:latin typeface="Berlin Sans FB Demi" panose="020E0802020502020306" pitchFamily="34" charset="0"/>
              </a:rPr>
              <a:t> </a:t>
            </a:r>
            <a:r>
              <a:rPr lang="en-US">
                <a:latin typeface="Berlin Sans FB Demi" panose="020E0802020502020306" pitchFamily="34" charset="0"/>
              </a:rPr>
              <a:t>your hacking skills. Determine the machine’s hostname to reveal the flag!</a:t>
            </a:r>
          </a:p>
        </p:txBody>
      </p:sp>
    </p:spTree>
    <p:extLst>
      <p:ext uri="{BB962C8B-B14F-4D97-AF65-F5344CB8AC3E}">
        <p14:creationId xmlns:p14="http://schemas.microsoft.com/office/powerpoint/2010/main" val="423875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ACC31D-0FB9-420F-9C6B-13B2A769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936" y="1379782"/>
            <a:ext cx="3445714" cy="402223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AEB757A1-1FBA-48BC-96D5-9E607D36B89A}"/>
              </a:ext>
            </a:extLst>
          </p:cNvPr>
          <p:cNvSpPr>
            <a:spLocks noGrp="1"/>
          </p:cNvSpPr>
          <p:nvPr>
            <p:ph type="title"/>
          </p:nvPr>
        </p:nvSpPr>
        <p:spPr>
          <a:xfrm>
            <a:off x="685802" y="609600"/>
            <a:ext cx="6282266" cy="1456267"/>
          </a:xfrm>
        </p:spPr>
        <p:txBody>
          <a:bodyPr>
            <a:normAutofit/>
          </a:bodyPr>
          <a:lstStyle/>
          <a:p>
            <a:r>
              <a:rPr lang="en-US" b="1">
                <a:effectLst>
                  <a:outerShdw blurRad="38100" dist="38100" dir="2700000" algn="tl">
                    <a:srgbClr val="000000">
                      <a:alpha val="43137"/>
                    </a:srgbClr>
                  </a:outerShdw>
                </a:effectLst>
                <a:latin typeface="Bookman Old Style" panose="02050604050505020204" pitchFamily="18" charset="0"/>
              </a:rPr>
              <a:t>Where it at</a:t>
            </a:r>
            <a:br>
              <a:rPr lang="en-US" b="1">
                <a:effectLst>
                  <a:outerShdw blurRad="38100" dist="38100" dir="2700000" algn="tl">
                    <a:srgbClr val="000000">
                      <a:alpha val="43137"/>
                    </a:srgbClr>
                  </a:outerShdw>
                </a:effectLst>
                <a:latin typeface="Bookman Old Style" panose="02050604050505020204" pitchFamily="18" charset="0"/>
              </a:rPr>
            </a:br>
            <a:r>
              <a:rPr lang="en-US" b="1">
                <a:effectLst>
                  <a:outerShdw blurRad="38100" dist="38100" dir="2700000" algn="tl">
                    <a:srgbClr val="000000">
                      <a:alpha val="43137"/>
                    </a:srgbClr>
                  </a:outerShdw>
                </a:effectLst>
                <a:latin typeface="Bookman Old Style" panose="02050604050505020204" pitchFamily="18" charset="0"/>
              </a:rPr>
              <a:t>(20 pts)</a:t>
            </a:r>
            <a:endParaRPr lang="en-US"/>
          </a:p>
        </p:txBody>
      </p:sp>
      <p:sp>
        <p:nvSpPr>
          <p:cNvPr id="3" name="Content Placeholder 2">
            <a:extLst>
              <a:ext uri="{FF2B5EF4-FFF2-40B4-BE49-F238E27FC236}">
                <a16:creationId xmlns:a16="http://schemas.microsoft.com/office/drawing/2014/main" id="{DE1FC4BC-6A90-4C1D-9252-4EBA51377B74}"/>
              </a:ext>
            </a:extLst>
          </p:cNvPr>
          <p:cNvSpPr>
            <a:spLocks noGrp="1"/>
          </p:cNvSpPr>
          <p:nvPr>
            <p:ph idx="1"/>
          </p:nvPr>
        </p:nvSpPr>
        <p:spPr>
          <a:xfrm>
            <a:off x="685802" y="2142067"/>
            <a:ext cx="6282266" cy="3649133"/>
          </a:xfrm>
        </p:spPr>
        <p:txBody>
          <a:bodyPr>
            <a:normAutofit/>
          </a:bodyPr>
          <a:lstStyle/>
          <a:p>
            <a:pPr marL="0" indent="0">
              <a:buNone/>
            </a:pPr>
            <a:r>
              <a:rPr lang="en-US">
                <a:latin typeface="Berlin Sans FB Demi" panose="020E0802020502020306" pitchFamily="34" charset="0"/>
              </a:rPr>
              <a:t>Shaggy is usually left in charge of all of the gang’s files. Clumsy as he is, he made a huge mistake. If you upload the right file, the flag may be exposed!</a:t>
            </a:r>
          </a:p>
        </p:txBody>
      </p:sp>
    </p:spTree>
    <p:extLst>
      <p:ext uri="{BB962C8B-B14F-4D97-AF65-F5344CB8AC3E}">
        <p14:creationId xmlns:p14="http://schemas.microsoft.com/office/powerpoint/2010/main" val="41319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4B052-8477-4DF3-8600-32B0BE5469AF}"/>
              </a:ext>
            </a:extLst>
          </p:cNvPr>
          <p:cNvSpPr>
            <a:spLocks noGrp="1"/>
          </p:cNvSpPr>
          <p:nvPr>
            <p:ph type="title"/>
          </p:nvPr>
        </p:nvSpPr>
        <p:spPr>
          <a:xfrm>
            <a:off x="685800" y="643466"/>
            <a:ext cx="3856383" cy="4995333"/>
          </a:xfrm>
        </p:spPr>
        <p:txBody>
          <a:bodyPr>
            <a:normAutofit/>
          </a:bodyPr>
          <a:lstStyle/>
          <a:p>
            <a:r>
              <a:rPr lang="en-US" b="1" dirty="0">
                <a:solidFill>
                  <a:srgbClr val="FFFFFF"/>
                </a:solidFill>
                <a:effectLst>
                  <a:outerShdw blurRad="38100" dist="38100" dir="2700000" algn="tl">
                    <a:srgbClr val="000000">
                      <a:alpha val="43137"/>
                    </a:srgbClr>
                  </a:outerShdw>
                </a:effectLst>
                <a:latin typeface="Bookman Old Style" panose="02050604050505020204" pitchFamily="18" charset="0"/>
              </a:rPr>
              <a:t>crypto questions</a:t>
            </a:r>
            <a:br>
              <a:rPr lang="en-US" b="1" dirty="0">
                <a:solidFill>
                  <a:srgbClr val="FFFFFF"/>
                </a:solidFill>
                <a:effectLst>
                  <a:outerShdw blurRad="38100" dist="38100" dir="2700000" algn="tl">
                    <a:srgbClr val="000000">
                      <a:alpha val="43137"/>
                    </a:srgbClr>
                  </a:outerShdw>
                </a:effectLst>
                <a:latin typeface="Bookman Old Style" panose="02050604050505020204" pitchFamily="18" charset="0"/>
              </a:rPr>
            </a:br>
            <a:r>
              <a:rPr lang="en-US" b="1" dirty="0">
                <a:solidFill>
                  <a:srgbClr val="FFFFFF"/>
                </a:solidFill>
                <a:effectLst>
                  <a:outerShdw blurRad="38100" dist="38100" dir="2700000" algn="tl">
                    <a:srgbClr val="000000">
                      <a:alpha val="43137"/>
                    </a:srgbClr>
                  </a:outerShdw>
                </a:effectLst>
                <a:latin typeface="Bookman Old Style" panose="02050604050505020204" pitchFamily="18" charset="0"/>
              </a:rPr>
              <a:t>(20 pts)</a:t>
            </a:r>
            <a:endParaRPr lang="en-US" dirty="0">
              <a:solidFill>
                <a:srgbClr val="FFFFFF"/>
              </a:solidFill>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821520388"/>
              </p:ext>
            </p:extLst>
          </p:nvPr>
        </p:nvGraphicFramePr>
        <p:xfrm>
          <a:off x="4811776" y="952129"/>
          <a:ext cx="6545199" cy="4953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013254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4B052-8477-4DF3-8600-32B0BE5469AF}"/>
              </a:ext>
            </a:extLst>
          </p:cNvPr>
          <p:cNvSpPr>
            <a:spLocks noGrp="1"/>
          </p:cNvSpPr>
          <p:nvPr>
            <p:ph type="title"/>
          </p:nvPr>
        </p:nvSpPr>
        <p:spPr>
          <a:xfrm>
            <a:off x="685801" y="643466"/>
            <a:ext cx="3351530" cy="4995333"/>
          </a:xfrm>
        </p:spPr>
        <p:txBody>
          <a:bodyPr>
            <a:normAutofit/>
          </a:bodyPr>
          <a:lstStyle/>
          <a:p>
            <a:r>
              <a:rPr lang="en-US" b="1" dirty="0">
                <a:solidFill>
                  <a:srgbClr val="FFFFFF"/>
                </a:solidFill>
                <a:effectLst>
                  <a:outerShdw blurRad="38100" dist="38100" dir="2700000" algn="tl">
                    <a:srgbClr val="000000">
                      <a:alpha val="43137"/>
                    </a:srgbClr>
                  </a:outerShdw>
                </a:effectLst>
                <a:latin typeface="Bookman Old Style" panose="02050604050505020204" pitchFamily="18" charset="0"/>
              </a:rPr>
              <a:t>Quiz questions</a:t>
            </a:r>
            <a:br>
              <a:rPr lang="en-US" b="1" dirty="0">
                <a:solidFill>
                  <a:srgbClr val="FFFFFF"/>
                </a:solidFill>
                <a:effectLst>
                  <a:outerShdw blurRad="38100" dist="38100" dir="2700000" algn="tl">
                    <a:srgbClr val="000000">
                      <a:alpha val="43137"/>
                    </a:srgbClr>
                  </a:outerShdw>
                </a:effectLst>
                <a:latin typeface="Bookman Old Style" panose="02050604050505020204" pitchFamily="18" charset="0"/>
              </a:rPr>
            </a:br>
            <a:r>
              <a:rPr lang="en-US" b="1" dirty="0">
                <a:solidFill>
                  <a:srgbClr val="FFFFFF"/>
                </a:solidFill>
                <a:effectLst>
                  <a:outerShdw blurRad="38100" dist="38100" dir="2700000" algn="tl">
                    <a:srgbClr val="000000">
                      <a:alpha val="43137"/>
                    </a:srgbClr>
                  </a:outerShdw>
                </a:effectLst>
                <a:latin typeface="Bookman Old Style" panose="02050604050505020204" pitchFamily="18" charset="0"/>
              </a:rPr>
              <a:t>(20 pts)</a:t>
            </a:r>
            <a:endParaRPr lang="en-US" dirty="0">
              <a:solidFill>
                <a:srgbClr val="FFFFFF"/>
              </a:solidFill>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980947291"/>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465180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112</TotalTime>
  <Words>388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Berlin Sans FB Demi</vt:lpstr>
      <vt:lpstr>Bookman Old Style</vt:lpstr>
      <vt:lpstr>Calibri</vt:lpstr>
      <vt:lpstr>Calibri Light</vt:lpstr>
      <vt:lpstr>Gill Sans Ultra Bold Condensed</vt:lpstr>
      <vt:lpstr>Celestial</vt:lpstr>
      <vt:lpstr>PowerPoint Presentation</vt:lpstr>
      <vt:lpstr>Back in a bit  (10 Pts)</vt:lpstr>
      <vt:lpstr>Picture worth a thousand  (10 pts)</vt:lpstr>
      <vt:lpstr>scrappy tell em (15 pts)</vt:lpstr>
      <vt:lpstr>Python playground (30 pts)</vt:lpstr>
      <vt:lpstr>Where it at (20 pts)</vt:lpstr>
      <vt:lpstr>crypto questions (20 pts)</vt:lpstr>
      <vt:lpstr>Quiz questions (20 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dc:creator>
  <cp:lastModifiedBy>Matthew</cp:lastModifiedBy>
  <cp:revision>15</cp:revision>
  <dcterms:created xsi:type="dcterms:W3CDTF">2017-07-13T22:54:22Z</dcterms:created>
  <dcterms:modified xsi:type="dcterms:W3CDTF">2017-07-15T17:44:23Z</dcterms:modified>
</cp:coreProperties>
</file>