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8" r:id="rId1"/>
  </p:sldMasterIdLst>
  <p:notesMasterIdLst>
    <p:notesMasterId r:id="rId37"/>
  </p:notesMasterIdLst>
  <p:sldIdLst>
    <p:sldId id="256" r:id="rId2"/>
    <p:sldId id="257" r:id="rId3"/>
    <p:sldId id="295" r:id="rId4"/>
    <p:sldId id="296" r:id="rId5"/>
    <p:sldId id="280" r:id="rId6"/>
    <p:sldId id="303" r:id="rId7"/>
    <p:sldId id="281" r:id="rId8"/>
    <p:sldId id="310" r:id="rId9"/>
    <p:sldId id="258" r:id="rId10"/>
    <p:sldId id="279" r:id="rId11"/>
    <p:sldId id="294" r:id="rId12"/>
    <p:sldId id="304" r:id="rId13"/>
    <p:sldId id="297" r:id="rId14"/>
    <p:sldId id="286" r:id="rId15"/>
    <p:sldId id="287" r:id="rId16"/>
    <p:sldId id="318" r:id="rId17"/>
    <p:sldId id="315" r:id="rId18"/>
    <p:sldId id="301" r:id="rId19"/>
    <p:sldId id="306" r:id="rId20"/>
    <p:sldId id="317" r:id="rId21"/>
    <p:sldId id="319" r:id="rId22"/>
    <p:sldId id="305" r:id="rId23"/>
    <p:sldId id="312" r:id="rId24"/>
    <p:sldId id="311" r:id="rId25"/>
    <p:sldId id="313" r:id="rId26"/>
    <p:sldId id="302" r:id="rId27"/>
    <p:sldId id="314" r:id="rId28"/>
    <p:sldId id="307" r:id="rId29"/>
    <p:sldId id="308" r:id="rId30"/>
    <p:sldId id="309" r:id="rId31"/>
    <p:sldId id="288" r:id="rId32"/>
    <p:sldId id="298" r:id="rId33"/>
    <p:sldId id="290" r:id="rId34"/>
    <p:sldId id="316" r:id="rId35"/>
    <p:sldId id="289" r:id="rId36"/>
  </p:sldIdLst>
  <p:sldSz cx="12192000" cy="6858000"/>
  <p:notesSz cx="6858000" cy="9144000"/>
  <p:embeddedFontLst>
    <p:embeddedFont>
      <p:font typeface="Lato" panose="020B0604020202020204" charset="0"/>
      <p:regular r:id="rId38"/>
      <p:bold r:id="rId39"/>
      <p:italic r:id="rId40"/>
      <p:boldItalic r:id="rId41"/>
    </p:embeddedFont>
    <p:embeddedFont>
      <p:font typeface="Calibri" panose="020F0502020204030204" pitchFamily="34" charset="0"/>
      <p:regular r:id="rId42"/>
      <p:bold r:id="rId43"/>
      <p:italic r:id="rId44"/>
      <p:boldItalic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75" autoAdjust="0"/>
    <p:restoredTop sz="92674" autoAdjust="0"/>
  </p:normalViewPr>
  <p:slideViewPr>
    <p:cSldViewPr snapToGrid="0">
      <p:cViewPr varScale="1">
        <p:scale>
          <a:sx n="107" d="100"/>
          <a:sy n="107" d="100"/>
        </p:scale>
        <p:origin x="58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2.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5.fntdata"/><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font" Target="fonts/font3.fntdata"/><Relationship Id="rId45"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6.fntdata"/><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1.fntdata"/><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Lato"/>
                <a:ea typeface="Lato"/>
                <a:cs typeface="Lato"/>
                <a:sym typeface="La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Lato"/>
                <a:ea typeface="Lato"/>
                <a:cs typeface="Lato"/>
                <a:sym typeface="La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Lato"/>
                <a:ea typeface="Lato"/>
                <a:cs typeface="Lato"/>
                <a:sym typeface="Lato"/>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Lato"/>
                <a:ea typeface="Lato"/>
                <a:cs typeface="Lato"/>
                <a:sym typeface="Lato"/>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Lato"/>
                <a:ea typeface="Lato"/>
                <a:cs typeface="Lato"/>
                <a:sym typeface="Lato"/>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Lato"/>
                <a:ea typeface="Lato"/>
                <a:cs typeface="Lato"/>
                <a:sym typeface="Lato"/>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Lato"/>
                <a:ea typeface="Lato"/>
                <a:cs typeface="Lato"/>
                <a:sym typeface="Lato"/>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Lato"/>
                <a:ea typeface="Lato"/>
                <a:cs typeface="Lato"/>
                <a:sym typeface="La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Lato"/>
                <a:ea typeface="Lato"/>
                <a:cs typeface="Lato"/>
                <a:sym typeface="Lato"/>
              </a:rPr>
              <a:t>‹#›</a:t>
            </a:fld>
            <a:endParaRPr sz="1200" b="0" i="0" u="none" strike="noStrike" cap="none">
              <a:solidFill>
                <a:schemeClr val="dk1"/>
              </a:solidFill>
              <a:latin typeface="Lato"/>
              <a:ea typeface="Lato"/>
              <a:cs typeface="Lato"/>
              <a:sym typeface="Lato"/>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1" name="Google Shape;81;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2" name="Google Shape;82;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r>
              <a:rPr lang="en-IN" dirty="0" smtClean="0"/>
              <a:t>Maximum customers have Master’s as their educational</a:t>
            </a:r>
            <a:r>
              <a:rPr lang="en-IN" baseline="0" dirty="0" smtClean="0"/>
              <a:t> qualification.</a:t>
            </a:r>
            <a:endParaRPr dirty="0"/>
          </a:p>
        </p:txBody>
      </p:sp>
      <p:sp>
        <p:nvSpPr>
          <p:cNvPr id="97" name="Google Shape;97;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11</a:t>
            </a:fld>
            <a:endParaRPr/>
          </a:p>
        </p:txBody>
      </p:sp>
    </p:spTree>
    <p:extLst>
      <p:ext uri="{BB962C8B-B14F-4D97-AF65-F5344CB8AC3E}">
        <p14:creationId xmlns:p14="http://schemas.microsoft.com/office/powerpoint/2010/main" val="21307081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rtl="0">
              <a:lnSpc>
                <a:spcPct val="100000"/>
              </a:lnSpc>
              <a:spcBef>
                <a:spcPts val="0"/>
              </a:spcBef>
              <a:spcAft>
                <a:spcPts val="0"/>
              </a:spcAft>
              <a:buSzPts val="1400"/>
              <a:buNone/>
            </a:pPr>
            <a:endParaRPr lang="en-US" dirty="0"/>
          </a:p>
        </p:txBody>
      </p:sp>
      <p:sp>
        <p:nvSpPr>
          <p:cNvPr id="4" name="Slide Number Placeholder 3"/>
          <p:cNvSpPr>
            <a:spLocks noGrp="1"/>
          </p:cNvSpPr>
          <p:nvPr>
            <p:ph type="sldNum" idx="10"/>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Lato"/>
                <a:ea typeface="Lato"/>
                <a:cs typeface="Lato"/>
                <a:sym typeface="Lato"/>
              </a:rPr>
              <a:t>12</a:t>
            </a:fld>
            <a:endParaRPr lang="en-US" sz="1200" b="0" i="0" u="none" strike="noStrike" cap="none">
              <a:solidFill>
                <a:schemeClr val="dk1"/>
              </a:solidFill>
              <a:latin typeface="Lato"/>
              <a:ea typeface="Lato"/>
              <a:cs typeface="Lato"/>
              <a:sym typeface="Lato"/>
            </a:endParaRPr>
          </a:p>
        </p:txBody>
      </p:sp>
    </p:spTree>
    <p:extLst>
      <p:ext uri="{BB962C8B-B14F-4D97-AF65-F5344CB8AC3E}">
        <p14:creationId xmlns:p14="http://schemas.microsoft.com/office/powerpoint/2010/main" val="25136286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r>
              <a:rPr lang="en-IN" dirty="0" smtClean="0"/>
              <a:t>Majority of customers</a:t>
            </a:r>
            <a:r>
              <a:rPr lang="en-IN" baseline="0" dirty="0" smtClean="0"/>
              <a:t> age group between 25 – 47 are responding and showing interest to take subscription.</a:t>
            </a:r>
          </a:p>
          <a:p>
            <a:pPr marL="457200" marR="0" lvl="0" indent="-228600" algn="l" rtl="0">
              <a:lnSpc>
                <a:spcPct val="100000"/>
              </a:lnSpc>
              <a:spcBef>
                <a:spcPts val="0"/>
              </a:spcBef>
              <a:spcAft>
                <a:spcPts val="0"/>
              </a:spcAft>
              <a:buSzPts val="1400"/>
              <a:buNone/>
            </a:pPr>
            <a:r>
              <a:rPr lang="en-IN" baseline="0" dirty="0" smtClean="0"/>
              <a:t>Very few Customers, age between 48 and above are responding and showing interest.</a:t>
            </a:r>
          </a:p>
        </p:txBody>
      </p:sp>
      <p:sp>
        <p:nvSpPr>
          <p:cNvPr id="97" name="Google Shape;97;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13</a:t>
            </a:fld>
            <a:endParaRPr/>
          </a:p>
        </p:txBody>
      </p:sp>
    </p:spTree>
    <p:extLst>
      <p:ext uri="{BB962C8B-B14F-4D97-AF65-F5344CB8AC3E}">
        <p14:creationId xmlns:p14="http://schemas.microsoft.com/office/powerpoint/2010/main" val="25075141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r>
              <a:rPr lang="en-US" sz="1200" b="0" i="0" u="none" strike="noStrike" cap="none" dirty="0" smtClean="0">
                <a:solidFill>
                  <a:schemeClr val="dk1"/>
                </a:solidFill>
                <a:effectLst/>
                <a:latin typeface="Lato"/>
                <a:ea typeface="Lato"/>
                <a:cs typeface="Lato"/>
                <a:sym typeface="Lato"/>
              </a:rPr>
              <a:t>Over </a:t>
            </a:r>
            <a:r>
              <a:rPr lang="en-US" sz="1200" b="0" i="0" u="none" strike="noStrike" cap="none" dirty="0" smtClean="0">
                <a:solidFill>
                  <a:schemeClr val="dk1"/>
                </a:solidFill>
                <a:effectLst/>
                <a:latin typeface="Lato"/>
                <a:ea typeface="Lato"/>
                <a:cs typeface="Lato"/>
                <a:sym typeface="Lato"/>
              </a:rPr>
              <a:t>the age of 60, clients tend to have a significantly lower balance. This is due to the fact that most people retire after 60 and no longer have a</a:t>
            </a:r>
            <a:r>
              <a:rPr lang="en-US" sz="1200" b="0" i="0" u="none" strike="noStrike" cap="none" baseline="0" dirty="0" smtClean="0">
                <a:solidFill>
                  <a:schemeClr val="dk1"/>
                </a:solidFill>
                <a:effectLst/>
                <a:latin typeface="Lato"/>
                <a:ea typeface="Lato"/>
                <a:cs typeface="Lato"/>
                <a:sym typeface="Lato"/>
              </a:rPr>
              <a:t> </a:t>
            </a:r>
            <a:r>
              <a:rPr lang="en-US" sz="1200" b="0" i="0" u="none" strike="noStrike" cap="none" dirty="0" smtClean="0">
                <a:solidFill>
                  <a:schemeClr val="dk1"/>
                </a:solidFill>
                <a:effectLst/>
                <a:latin typeface="Lato"/>
                <a:ea typeface="Lato"/>
                <a:cs typeface="Lato"/>
                <a:sym typeface="Lato"/>
              </a:rPr>
              <a:t>reliable income source.</a:t>
            </a:r>
            <a:endParaRPr lang="en-US" dirty="0"/>
          </a:p>
        </p:txBody>
      </p:sp>
      <p:sp>
        <p:nvSpPr>
          <p:cNvPr id="97" name="Google Shape;97;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14</a:t>
            </a:fld>
            <a:endParaRPr/>
          </a:p>
        </p:txBody>
      </p:sp>
    </p:spTree>
    <p:extLst>
      <p:ext uri="{BB962C8B-B14F-4D97-AF65-F5344CB8AC3E}">
        <p14:creationId xmlns:p14="http://schemas.microsoft.com/office/powerpoint/2010/main" val="13580595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r>
              <a:rPr lang="en-US" dirty="0" smtClean="0"/>
              <a:t>The customer response rate for the job roles</a:t>
            </a:r>
            <a:r>
              <a:rPr lang="en-US" baseline="0" dirty="0" smtClean="0"/>
              <a:t>, </a:t>
            </a:r>
            <a:r>
              <a:rPr lang="en-US" dirty="0" smtClean="0"/>
              <a:t>Unemployed</a:t>
            </a:r>
            <a:r>
              <a:rPr lang="en-US" baseline="0" dirty="0" smtClean="0"/>
              <a:t>, </a:t>
            </a:r>
            <a:r>
              <a:rPr lang="en-US" dirty="0" smtClean="0"/>
              <a:t>Students</a:t>
            </a:r>
            <a:r>
              <a:rPr lang="en-US" baseline="0" dirty="0" smtClean="0"/>
              <a:t> , self employed, entrepreneurs, housemaid, retired is very less when compared to management, blue-collar, technician.</a:t>
            </a:r>
            <a:endParaRPr dirty="0"/>
          </a:p>
        </p:txBody>
      </p:sp>
      <p:sp>
        <p:nvSpPr>
          <p:cNvPr id="97" name="Google Shape;97;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15</a:t>
            </a:fld>
            <a:endParaRPr/>
          </a:p>
        </p:txBody>
      </p:sp>
    </p:spTree>
    <p:extLst>
      <p:ext uri="{BB962C8B-B14F-4D97-AF65-F5344CB8AC3E}">
        <p14:creationId xmlns:p14="http://schemas.microsoft.com/office/powerpoint/2010/main" val="27398915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r>
              <a:rPr lang="en-US" dirty="0" smtClean="0"/>
              <a:t>The customer response rate for the job roles</a:t>
            </a:r>
            <a:r>
              <a:rPr lang="en-US" baseline="0" dirty="0" smtClean="0"/>
              <a:t>, </a:t>
            </a:r>
            <a:r>
              <a:rPr lang="en-US" dirty="0" smtClean="0"/>
              <a:t>Unemployed</a:t>
            </a:r>
            <a:r>
              <a:rPr lang="en-US" baseline="0" dirty="0" smtClean="0"/>
              <a:t>, </a:t>
            </a:r>
            <a:r>
              <a:rPr lang="en-US" dirty="0" smtClean="0"/>
              <a:t>Students</a:t>
            </a:r>
            <a:r>
              <a:rPr lang="en-US" baseline="0" dirty="0" smtClean="0"/>
              <a:t> , self employed, entrepreneurs, housemaid, retired is very less when compared to management, blue-collar, technician.</a:t>
            </a:r>
            <a:endParaRPr dirty="0"/>
          </a:p>
        </p:txBody>
      </p:sp>
      <p:sp>
        <p:nvSpPr>
          <p:cNvPr id="97" name="Google Shape;97;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16</a:t>
            </a:fld>
            <a:endParaRPr/>
          </a:p>
        </p:txBody>
      </p:sp>
    </p:spTree>
    <p:extLst>
      <p:ext uri="{BB962C8B-B14F-4D97-AF65-F5344CB8AC3E}">
        <p14:creationId xmlns:p14="http://schemas.microsoft.com/office/powerpoint/2010/main" val="25106407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r>
              <a:rPr lang="en-US" sz="1200" b="0" i="0" u="none" strike="noStrike" cap="none" dirty="0" smtClean="0">
                <a:solidFill>
                  <a:schemeClr val="dk1"/>
                </a:solidFill>
                <a:effectLst/>
                <a:latin typeface="Lato"/>
                <a:ea typeface="Lato"/>
                <a:cs typeface="Lato"/>
                <a:sym typeface="Lato"/>
              </a:rPr>
              <a:t>The largest group of customers is those who are married, with a total subscription count of 24,465. The second-largest group is single customers with a total subscription count of 11,359, and the smallest group is divorced customers with a total subscription count of 4,610.</a:t>
            </a:r>
          </a:p>
          <a:p>
            <a:r>
              <a:rPr lang="en-US" sz="1200" b="0" i="0" u="none" strike="noStrike" cap="none" dirty="0" smtClean="0">
                <a:solidFill>
                  <a:schemeClr val="dk1"/>
                </a:solidFill>
                <a:effectLst/>
                <a:latin typeface="Lato"/>
                <a:ea typeface="Lato"/>
                <a:cs typeface="Lato"/>
                <a:sym typeface="Lato"/>
              </a:rPr>
              <a:t>For married customers, the largest job category is blue-collar with a subscription count of 6,311, followed by management with a count of 4,839.</a:t>
            </a:r>
          </a:p>
          <a:p>
            <a:r>
              <a:rPr lang="en-US" sz="1200" b="0" i="0" u="none" strike="noStrike" cap="none" dirty="0" smtClean="0">
                <a:solidFill>
                  <a:schemeClr val="dk1"/>
                </a:solidFill>
                <a:effectLst/>
                <a:latin typeface="Lato"/>
                <a:ea typeface="Lato"/>
                <a:cs typeface="Lato"/>
                <a:sym typeface="Lato"/>
              </a:rPr>
              <a:t>For single customers, the largest job category is also blue-collar with a subscription count of 1,750, followed by management with a count of 2,649.</a:t>
            </a:r>
          </a:p>
          <a:p>
            <a:r>
              <a:rPr lang="en-US" sz="1200" b="0" i="0" u="none" strike="noStrike" cap="none" dirty="0" smtClean="0">
                <a:solidFill>
                  <a:schemeClr val="dk1"/>
                </a:solidFill>
                <a:effectLst/>
                <a:latin typeface="Lato"/>
                <a:ea typeface="Lato"/>
                <a:cs typeface="Lato"/>
                <a:sym typeface="Lato"/>
              </a:rPr>
              <a:t>For divorced customers, the largest job category is management with a subscription count of 990, followed by blue-collar with a count of 667.</a:t>
            </a:r>
          </a:p>
          <a:p>
            <a:r>
              <a:rPr lang="en-US" sz="1200" b="0" i="0" u="none" strike="noStrike" cap="none" dirty="0" smtClean="0">
                <a:solidFill>
                  <a:schemeClr val="dk1"/>
                </a:solidFill>
                <a:effectLst/>
                <a:latin typeface="Lato"/>
                <a:ea typeface="Lato"/>
                <a:cs typeface="Lato"/>
                <a:sym typeface="Lato"/>
              </a:rPr>
              <a:t>There is a notable difference in the distribution of job categories among the different marital status groups, with blue-collar being the largest job category for single and married customers, while management is the largest for divorced customers.</a:t>
            </a:r>
            <a:endParaRPr lang="en-US" sz="1200" b="0" i="0" u="none" strike="noStrike" cap="none" dirty="0">
              <a:solidFill>
                <a:schemeClr val="dk1"/>
              </a:solidFill>
              <a:effectLst/>
              <a:latin typeface="Lato"/>
              <a:ea typeface="Lato"/>
              <a:cs typeface="Lato"/>
              <a:sym typeface="Lato"/>
            </a:endParaRPr>
          </a:p>
        </p:txBody>
      </p:sp>
      <p:sp>
        <p:nvSpPr>
          <p:cNvPr id="97" name="Google Shape;97;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17</a:t>
            </a:fld>
            <a:endParaRPr/>
          </a:p>
        </p:txBody>
      </p:sp>
    </p:spTree>
    <p:extLst>
      <p:ext uri="{BB962C8B-B14F-4D97-AF65-F5344CB8AC3E}">
        <p14:creationId xmlns:p14="http://schemas.microsoft.com/office/powerpoint/2010/main" val="40633542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endParaRPr dirty="0"/>
          </a:p>
        </p:txBody>
      </p:sp>
      <p:sp>
        <p:nvSpPr>
          <p:cNvPr id="97" name="Google Shape;97;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18</a:t>
            </a:fld>
            <a:endParaRPr/>
          </a:p>
        </p:txBody>
      </p:sp>
    </p:spTree>
    <p:extLst>
      <p:ext uri="{BB962C8B-B14F-4D97-AF65-F5344CB8AC3E}">
        <p14:creationId xmlns:p14="http://schemas.microsoft.com/office/powerpoint/2010/main" val="9519032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r>
              <a:rPr lang="en-IN" dirty="0" smtClean="0"/>
              <a:t>Maximum customers who took</a:t>
            </a:r>
            <a:r>
              <a:rPr lang="en-IN" baseline="0" dirty="0" smtClean="0"/>
              <a:t> the subscription are married and have Masters degree.</a:t>
            </a:r>
            <a:endParaRPr dirty="0"/>
          </a:p>
        </p:txBody>
      </p:sp>
      <p:sp>
        <p:nvSpPr>
          <p:cNvPr id="97" name="Google Shape;97;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19</a:t>
            </a:fld>
            <a:endParaRPr/>
          </a:p>
        </p:txBody>
      </p:sp>
    </p:spTree>
    <p:extLst>
      <p:ext uri="{BB962C8B-B14F-4D97-AF65-F5344CB8AC3E}">
        <p14:creationId xmlns:p14="http://schemas.microsoft.com/office/powerpoint/2010/main" val="14032269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sz="1200" b="0" i="0" u="none" strike="noStrike" cap="none" dirty="0" smtClean="0">
              <a:solidFill>
                <a:schemeClr val="dk1"/>
              </a:solidFill>
              <a:effectLst/>
              <a:latin typeface="Lato"/>
              <a:ea typeface="Lato"/>
              <a:cs typeface="Lato"/>
              <a:sym typeface="Lato"/>
            </a:endParaRPr>
          </a:p>
        </p:txBody>
      </p:sp>
      <p:sp>
        <p:nvSpPr>
          <p:cNvPr id="97" name="Google Shape;97;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20</a:t>
            </a:fld>
            <a:endParaRPr/>
          </a:p>
        </p:txBody>
      </p:sp>
    </p:spTree>
    <p:extLst>
      <p:ext uri="{BB962C8B-B14F-4D97-AF65-F5344CB8AC3E}">
        <p14:creationId xmlns:p14="http://schemas.microsoft.com/office/powerpoint/2010/main" val="17776812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9" name="Google Shape;89;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Problem Statement</a:t>
            </a:r>
            <a:endParaRPr/>
          </a:p>
        </p:txBody>
      </p:sp>
      <p:sp>
        <p:nvSpPr>
          <p:cNvPr id="90" name="Google Shape;90;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sz="1200" b="0" i="0" u="none" strike="noStrike" cap="none" dirty="0" smtClean="0">
              <a:solidFill>
                <a:schemeClr val="dk1"/>
              </a:solidFill>
              <a:effectLst/>
              <a:latin typeface="Lato"/>
              <a:ea typeface="Lato"/>
              <a:cs typeface="Lato"/>
              <a:sym typeface="Lato"/>
            </a:endParaRPr>
          </a:p>
        </p:txBody>
      </p:sp>
      <p:sp>
        <p:nvSpPr>
          <p:cNvPr id="97" name="Google Shape;97;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21</a:t>
            </a:fld>
            <a:endParaRPr/>
          </a:p>
        </p:txBody>
      </p:sp>
    </p:spTree>
    <p:extLst>
      <p:ext uri="{BB962C8B-B14F-4D97-AF65-F5344CB8AC3E}">
        <p14:creationId xmlns:p14="http://schemas.microsoft.com/office/powerpoint/2010/main" val="27743122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r>
              <a:rPr lang="en-US" sz="1200" b="0" i="0" u="none" strike="noStrike" cap="none" dirty="0" smtClean="0">
                <a:solidFill>
                  <a:schemeClr val="dk1"/>
                </a:solidFill>
                <a:effectLst/>
                <a:latin typeface="Lato"/>
                <a:ea typeface="Lato"/>
                <a:cs typeface="Lato"/>
                <a:sym typeface="Lato"/>
              </a:rPr>
              <a:t>Here are some possible insights based on the data:</a:t>
            </a:r>
          </a:p>
          <a:p>
            <a:r>
              <a:rPr lang="en-US" sz="1200" b="0" i="0" u="none" strike="noStrike" cap="none" dirty="0" smtClean="0">
                <a:solidFill>
                  <a:schemeClr val="dk1"/>
                </a:solidFill>
                <a:effectLst/>
                <a:latin typeface="Lato"/>
                <a:ea typeface="Lato"/>
                <a:cs typeface="Lato"/>
                <a:sym typeface="Lato"/>
              </a:rPr>
              <a:t>Out of the total 40,434 individuals in the sample, 4,673 (or about 12%) have defaulted on a loan.</a:t>
            </a:r>
          </a:p>
          <a:p>
            <a:r>
              <a:rPr lang="en-US" sz="1200" b="0" i="0" u="none" strike="noStrike" cap="none" dirty="0" smtClean="0">
                <a:solidFill>
                  <a:schemeClr val="dk1"/>
                </a:solidFill>
                <a:effectLst/>
                <a:latin typeface="Lato"/>
                <a:ea typeface="Lato"/>
                <a:cs typeface="Lato"/>
                <a:sym typeface="Lato"/>
              </a:rPr>
              <a:t>The majority of individuals (around 88%) have not defaulted on a loan.</a:t>
            </a:r>
          </a:p>
        </p:txBody>
      </p:sp>
      <p:sp>
        <p:nvSpPr>
          <p:cNvPr id="97" name="Google Shape;97;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22</a:t>
            </a:fld>
            <a:endParaRPr/>
          </a:p>
        </p:txBody>
      </p:sp>
    </p:spTree>
    <p:extLst>
      <p:ext uri="{BB962C8B-B14F-4D97-AF65-F5344CB8AC3E}">
        <p14:creationId xmlns:p14="http://schemas.microsoft.com/office/powerpoint/2010/main" val="34084737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r>
              <a:rPr lang="en-US" sz="1200" b="0" i="0" u="none" strike="noStrike" cap="none" dirty="0" smtClean="0">
                <a:solidFill>
                  <a:schemeClr val="dk1"/>
                </a:solidFill>
                <a:effectLst/>
                <a:latin typeface="Lato"/>
                <a:ea typeface="Lato"/>
                <a:cs typeface="Lato"/>
                <a:sym typeface="Lato"/>
              </a:rPr>
              <a:t>Here are some possible insights based on the data:</a:t>
            </a:r>
          </a:p>
          <a:p>
            <a:r>
              <a:rPr lang="en-US" sz="1200" b="0" i="0" u="none" strike="noStrike" cap="none" dirty="0" smtClean="0">
                <a:solidFill>
                  <a:schemeClr val="dk1"/>
                </a:solidFill>
                <a:effectLst/>
                <a:latin typeface="Lato"/>
                <a:ea typeface="Lato"/>
                <a:cs typeface="Lato"/>
                <a:sym typeface="Lato"/>
              </a:rPr>
              <a:t>Out of the total 40,434 individuals in the sample, 9,303 (or 23%) have taken a personal loan.</a:t>
            </a:r>
          </a:p>
          <a:p>
            <a:r>
              <a:rPr lang="en-US" sz="1200" b="0" i="0" u="none" strike="noStrike" cap="none" dirty="0" smtClean="0">
                <a:solidFill>
                  <a:schemeClr val="dk1"/>
                </a:solidFill>
                <a:effectLst/>
                <a:latin typeface="Lato"/>
                <a:ea typeface="Lato"/>
                <a:cs typeface="Lato"/>
                <a:sym typeface="Lato"/>
              </a:rPr>
              <a:t>The majority of individuals (around 90%) have not taken a personal loan.</a:t>
            </a:r>
          </a:p>
        </p:txBody>
      </p:sp>
      <p:sp>
        <p:nvSpPr>
          <p:cNvPr id="97" name="Google Shape;97;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23</a:t>
            </a:fld>
            <a:endParaRPr/>
          </a:p>
        </p:txBody>
      </p:sp>
    </p:spTree>
    <p:extLst>
      <p:ext uri="{BB962C8B-B14F-4D97-AF65-F5344CB8AC3E}">
        <p14:creationId xmlns:p14="http://schemas.microsoft.com/office/powerpoint/2010/main" val="6672692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r>
              <a:rPr lang="en-US" sz="1200" b="0" i="0" u="none" strike="noStrike" cap="none" dirty="0" smtClean="0">
                <a:solidFill>
                  <a:schemeClr val="dk1"/>
                </a:solidFill>
                <a:effectLst/>
                <a:latin typeface="Lato"/>
                <a:ea typeface="Lato"/>
                <a:cs typeface="Lato"/>
                <a:sym typeface="Lato"/>
              </a:rPr>
              <a:t>Out of the total 40,434 individuals in the sample, 22,289 (or about 55%) have a housing loan.</a:t>
            </a:r>
          </a:p>
          <a:p>
            <a:r>
              <a:rPr lang="en-US" sz="1200" b="0" i="0" u="none" strike="noStrike" cap="none" dirty="0" smtClean="0">
                <a:solidFill>
                  <a:schemeClr val="dk1"/>
                </a:solidFill>
                <a:effectLst/>
                <a:latin typeface="Lato"/>
                <a:ea typeface="Lato"/>
                <a:cs typeface="Lato"/>
                <a:sym typeface="Lato"/>
              </a:rPr>
              <a:t>The majority of individuals with a housing loan have responded "yes" to the variable (around 94%), while the majority of individuals without a housing loan have responded "no" (around 69%).</a:t>
            </a:r>
          </a:p>
        </p:txBody>
      </p:sp>
      <p:sp>
        <p:nvSpPr>
          <p:cNvPr id="97" name="Google Shape;97;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24</a:t>
            </a:fld>
            <a:endParaRPr/>
          </a:p>
        </p:txBody>
      </p:sp>
    </p:spTree>
    <p:extLst>
      <p:ext uri="{BB962C8B-B14F-4D97-AF65-F5344CB8AC3E}">
        <p14:creationId xmlns:p14="http://schemas.microsoft.com/office/powerpoint/2010/main" val="17859807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r>
              <a:rPr lang="en-US" sz="1200" b="0" i="0" u="none" strike="noStrike" cap="none" dirty="0" smtClean="0">
                <a:solidFill>
                  <a:schemeClr val="dk1"/>
                </a:solidFill>
                <a:effectLst/>
                <a:latin typeface="+mj-lt"/>
                <a:ea typeface="Lato"/>
                <a:cs typeface="Lato"/>
                <a:sym typeface="Lato"/>
              </a:rPr>
              <a:t>Here are some possible insights based on the data:</a:t>
            </a:r>
          </a:p>
          <a:p>
            <a:r>
              <a:rPr lang="en-US" sz="1200" b="0" i="0" u="none" strike="noStrike" cap="none" dirty="0" smtClean="0">
                <a:solidFill>
                  <a:schemeClr val="dk1"/>
                </a:solidFill>
                <a:effectLst/>
                <a:latin typeface="+mj-lt"/>
                <a:ea typeface="Lato"/>
                <a:cs typeface="Lato"/>
                <a:sym typeface="Lato"/>
              </a:rPr>
              <a:t>Out of the total 38,788 individuals in the sample, 35.7% (i.e., the sum of subscription rates for all education levels) have subscribed to a service.</a:t>
            </a:r>
          </a:p>
          <a:p>
            <a:r>
              <a:rPr lang="en-US" sz="1200" b="0" i="0" u="none" strike="noStrike" cap="none" dirty="0" smtClean="0">
                <a:solidFill>
                  <a:schemeClr val="dk1"/>
                </a:solidFill>
                <a:effectLst/>
                <a:latin typeface="+mj-lt"/>
                <a:ea typeface="Lato"/>
                <a:cs typeface="Lato"/>
                <a:sym typeface="Lato"/>
              </a:rPr>
              <a:t>The highest subscription rate is among individuals with a master's degree (54%), followed by those with a doctorate degree (31%), and those with a bachelor's degree (16%).</a:t>
            </a:r>
          </a:p>
          <a:p>
            <a:endParaRPr lang="en-US" sz="1200" b="0" i="0" u="none" strike="noStrike" cap="none" dirty="0">
              <a:solidFill>
                <a:schemeClr val="dk1"/>
              </a:solidFill>
              <a:effectLst/>
              <a:latin typeface="Lato"/>
              <a:ea typeface="Lato"/>
              <a:cs typeface="Lato"/>
              <a:sym typeface="Lato"/>
            </a:endParaRPr>
          </a:p>
        </p:txBody>
      </p:sp>
      <p:sp>
        <p:nvSpPr>
          <p:cNvPr id="97" name="Google Shape;97;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25</a:t>
            </a:fld>
            <a:endParaRPr/>
          </a:p>
        </p:txBody>
      </p:sp>
    </p:spTree>
    <p:extLst>
      <p:ext uri="{BB962C8B-B14F-4D97-AF65-F5344CB8AC3E}">
        <p14:creationId xmlns:p14="http://schemas.microsoft.com/office/powerpoint/2010/main" val="29014442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r>
              <a:rPr lang="en-IN" dirty="0" smtClean="0"/>
              <a:t>Most of the costumers are contacted</a:t>
            </a:r>
            <a:r>
              <a:rPr lang="en-IN" baseline="0" dirty="0" smtClean="0"/>
              <a:t> through cellular(63%) by the bank executives. Through telephone only 6% were contacted.</a:t>
            </a:r>
          </a:p>
          <a:p>
            <a:pPr marL="457200" marR="0" lvl="0" indent="-228600" algn="l" rtl="0">
              <a:lnSpc>
                <a:spcPct val="100000"/>
              </a:lnSpc>
              <a:spcBef>
                <a:spcPts val="0"/>
              </a:spcBef>
              <a:spcAft>
                <a:spcPts val="0"/>
              </a:spcAft>
              <a:buSzPts val="1400"/>
              <a:buNone/>
            </a:pPr>
            <a:endParaRPr lang="en-IN" baseline="0" dirty="0" smtClean="0"/>
          </a:p>
          <a:p>
            <a:pPr marL="457200" marR="0" lvl="0" indent="-228600" algn="l" rtl="0">
              <a:lnSpc>
                <a:spcPct val="100000"/>
              </a:lnSpc>
              <a:spcBef>
                <a:spcPts val="0"/>
              </a:spcBef>
              <a:spcAft>
                <a:spcPts val="0"/>
              </a:spcAft>
              <a:buSzPts val="1400"/>
              <a:buNone/>
            </a:pPr>
            <a:r>
              <a:rPr lang="en-US" dirty="0" smtClean="0"/>
              <a:t>From the given data, we can see that out of 40434 customers, 25678 were contacted through a cellular network, 2378 through a telephone network and 12378 have an unknown contact method.</a:t>
            </a:r>
          </a:p>
          <a:p>
            <a:pPr marL="457200" marR="0" lvl="0" indent="-228600" algn="l" rtl="0">
              <a:lnSpc>
                <a:spcPct val="100000"/>
              </a:lnSpc>
              <a:spcBef>
                <a:spcPts val="0"/>
              </a:spcBef>
              <a:spcAft>
                <a:spcPts val="0"/>
              </a:spcAft>
              <a:buSzPts val="1400"/>
              <a:buNone/>
            </a:pPr>
            <a:endParaRPr lang="en-US" dirty="0" smtClean="0"/>
          </a:p>
          <a:p>
            <a:pPr marL="457200" marR="0" lvl="0" indent="-228600" algn="l" rtl="0">
              <a:lnSpc>
                <a:spcPct val="100000"/>
              </a:lnSpc>
              <a:spcBef>
                <a:spcPts val="0"/>
              </a:spcBef>
              <a:spcAft>
                <a:spcPts val="0"/>
              </a:spcAft>
              <a:buSzPts val="1400"/>
              <a:buNone/>
            </a:pPr>
            <a:r>
              <a:rPr lang="en-US" dirty="0" smtClean="0"/>
              <a:t>The subscription rate for customers contacted through a cellular network is 0.64, which is higher than the rate for those contacted through a telephone network (0.06) and those with unknown contact method (0.31).</a:t>
            </a:r>
          </a:p>
          <a:p>
            <a:pPr marL="457200" marR="0" lvl="0" indent="-228600" algn="l" rtl="0">
              <a:lnSpc>
                <a:spcPct val="100000"/>
              </a:lnSpc>
              <a:spcBef>
                <a:spcPts val="0"/>
              </a:spcBef>
              <a:spcAft>
                <a:spcPts val="0"/>
              </a:spcAft>
              <a:buSzPts val="1400"/>
              <a:buNone/>
            </a:pPr>
            <a:endParaRPr lang="en-US" dirty="0" smtClean="0"/>
          </a:p>
          <a:p>
            <a:pPr marL="457200" marR="0" lvl="0" indent="-228600" algn="l" rtl="0">
              <a:lnSpc>
                <a:spcPct val="100000"/>
              </a:lnSpc>
              <a:spcBef>
                <a:spcPts val="0"/>
              </a:spcBef>
              <a:spcAft>
                <a:spcPts val="0"/>
              </a:spcAft>
              <a:buSzPts val="1400"/>
              <a:buNone/>
            </a:pPr>
            <a:r>
              <a:rPr lang="en-US" dirty="0" smtClean="0"/>
              <a:t>This could mean that cellular networks are more effective in reaching customers for subscription than telephone networks or other unknown methods. </a:t>
            </a:r>
            <a:endParaRPr dirty="0"/>
          </a:p>
        </p:txBody>
      </p:sp>
      <p:sp>
        <p:nvSpPr>
          <p:cNvPr id="97" name="Google Shape;97;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26</a:t>
            </a:fld>
            <a:endParaRPr/>
          </a:p>
        </p:txBody>
      </p:sp>
    </p:spTree>
    <p:extLst>
      <p:ext uri="{BB962C8B-B14F-4D97-AF65-F5344CB8AC3E}">
        <p14:creationId xmlns:p14="http://schemas.microsoft.com/office/powerpoint/2010/main" val="23180971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r>
              <a:rPr lang="en-US" dirty="0" smtClean="0"/>
              <a:t>The largest number of contacts were made in May (11,157), followed by July (6,060) and June (4,569).</a:t>
            </a:r>
          </a:p>
          <a:p>
            <a:pPr marL="457200" marR="0" lvl="0" indent="-228600" algn="l" rtl="0">
              <a:lnSpc>
                <a:spcPct val="100000"/>
              </a:lnSpc>
              <a:spcBef>
                <a:spcPts val="0"/>
              </a:spcBef>
              <a:spcAft>
                <a:spcPts val="0"/>
              </a:spcAft>
              <a:buSzPts val="1400"/>
              <a:buNone/>
            </a:pPr>
            <a:r>
              <a:rPr lang="en-US" dirty="0" smtClean="0"/>
              <a:t>The months with the highest subscription rates were February (14.5%), March (16.1%), and September (32.2%), but these rates were based on relatively low numbers of contacts.</a:t>
            </a:r>
          </a:p>
          <a:p>
            <a:pPr marL="457200" marR="0" lvl="0" indent="-228600" algn="l" rtl="0">
              <a:lnSpc>
                <a:spcPct val="100000"/>
              </a:lnSpc>
              <a:spcBef>
                <a:spcPts val="0"/>
              </a:spcBef>
              <a:spcAft>
                <a:spcPts val="0"/>
              </a:spcAft>
              <a:buSzPts val="1400"/>
              <a:buNone/>
            </a:pPr>
            <a:r>
              <a:rPr lang="en-US" dirty="0" smtClean="0"/>
              <a:t>The months with the lowest subscription rates were January (8.3%), April (9.6%), and November (7.9%).</a:t>
            </a:r>
          </a:p>
          <a:p>
            <a:pPr marL="457200" marR="0" lvl="0" indent="-228600" algn="l" rtl="0">
              <a:lnSpc>
                <a:spcPct val="100000"/>
              </a:lnSpc>
              <a:spcBef>
                <a:spcPts val="0"/>
              </a:spcBef>
              <a:spcAft>
                <a:spcPts val="0"/>
              </a:spcAft>
              <a:buSzPts val="1400"/>
              <a:buNone/>
            </a:pPr>
            <a:r>
              <a:rPr lang="en-US" dirty="0" smtClean="0"/>
              <a:t>Overall, there were more contacts made with customers who did not subscribe to the term deposit (36,482) than with those who did (3,952).</a:t>
            </a:r>
            <a:endParaRPr dirty="0"/>
          </a:p>
        </p:txBody>
      </p:sp>
      <p:sp>
        <p:nvSpPr>
          <p:cNvPr id="97" name="Google Shape;97;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27</a:t>
            </a:fld>
            <a:endParaRPr/>
          </a:p>
        </p:txBody>
      </p:sp>
    </p:spTree>
    <p:extLst>
      <p:ext uri="{BB962C8B-B14F-4D97-AF65-F5344CB8AC3E}">
        <p14:creationId xmlns:p14="http://schemas.microsoft.com/office/powerpoint/2010/main" val="29586052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200" b="0" i="0" u="none" strike="noStrike" cap="none" dirty="0" smtClean="0">
                <a:solidFill>
                  <a:schemeClr val="dk1"/>
                </a:solidFill>
                <a:effectLst/>
                <a:latin typeface="Lato"/>
                <a:ea typeface="Lato"/>
                <a:cs typeface="Lato"/>
                <a:sym typeface="Lato"/>
              </a:rPr>
              <a:t>Individuals who are "married" have the highest count of "no" (22,435) and "yes" (2,030) compared to other categories, while individuals who are "divorced" have the lowest count of "yes" (441) compared to other categories.</a:t>
            </a:r>
          </a:p>
          <a:p>
            <a:pPr marL="457200" marR="0" lvl="0" indent="-228600" algn="l" rtl="0">
              <a:lnSpc>
                <a:spcPct val="100000"/>
              </a:lnSpc>
              <a:spcBef>
                <a:spcPts val="0"/>
              </a:spcBef>
              <a:spcAft>
                <a:spcPts val="0"/>
              </a:spcAft>
              <a:buSzPts val="1400"/>
              <a:buNone/>
            </a:pPr>
            <a:endParaRPr dirty="0"/>
          </a:p>
        </p:txBody>
      </p:sp>
      <p:sp>
        <p:nvSpPr>
          <p:cNvPr id="97" name="Google Shape;97;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28</a:t>
            </a:fld>
            <a:endParaRPr/>
          </a:p>
        </p:txBody>
      </p:sp>
    </p:spTree>
    <p:extLst>
      <p:ext uri="{BB962C8B-B14F-4D97-AF65-F5344CB8AC3E}">
        <p14:creationId xmlns:p14="http://schemas.microsoft.com/office/powerpoint/2010/main" val="116000976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sz="1200" b="0" i="0" u="none" strike="noStrike" cap="none" dirty="0" smtClean="0">
              <a:solidFill>
                <a:schemeClr val="dk1"/>
              </a:solidFill>
              <a:effectLst/>
              <a:latin typeface="Lato"/>
              <a:ea typeface="Lato"/>
              <a:cs typeface="Lato"/>
              <a:sym typeface="Lato"/>
            </a:endParaRPr>
          </a:p>
        </p:txBody>
      </p:sp>
      <p:sp>
        <p:nvSpPr>
          <p:cNvPr id="97" name="Google Shape;97;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29</a:t>
            </a:fld>
            <a:endParaRPr/>
          </a:p>
        </p:txBody>
      </p:sp>
    </p:spTree>
    <p:extLst>
      <p:ext uri="{BB962C8B-B14F-4D97-AF65-F5344CB8AC3E}">
        <p14:creationId xmlns:p14="http://schemas.microsoft.com/office/powerpoint/2010/main" val="253343258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sz="1200" b="0" i="0" u="none" strike="noStrike" cap="none" dirty="0" smtClean="0">
              <a:solidFill>
                <a:schemeClr val="dk1"/>
              </a:solidFill>
              <a:effectLst/>
              <a:latin typeface="Lato"/>
              <a:ea typeface="Lato"/>
              <a:cs typeface="Lato"/>
              <a:sym typeface="Lato"/>
            </a:endParaRPr>
          </a:p>
        </p:txBody>
      </p:sp>
      <p:sp>
        <p:nvSpPr>
          <p:cNvPr id="97" name="Google Shape;97;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30</a:t>
            </a:fld>
            <a:endParaRPr/>
          </a:p>
        </p:txBody>
      </p:sp>
    </p:spTree>
    <p:extLst>
      <p:ext uri="{BB962C8B-B14F-4D97-AF65-F5344CB8AC3E}">
        <p14:creationId xmlns:p14="http://schemas.microsoft.com/office/powerpoint/2010/main" val="29324208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r>
              <a:rPr lang="en-IN" dirty="0" smtClean="0"/>
              <a:t>5150 customers  have</a:t>
            </a:r>
            <a:r>
              <a:rPr lang="en-IN" baseline="0" dirty="0" smtClean="0"/>
              <a:t> taken the subscription and responded.</a:t>
            </a:r>
          </a:p>
          <a:p>
            <a:pPr marL="457200" marR="0" lvl="0" indent="-228600" algn="l" rtl="0">
              <a:lnSpc>
                <a:spcPct val="100000"/>
              </a:lnSpc>
              <a:spcBef>
                <a:spcPts val="0"/>
              </a:spcBef>
              <a:spcAft>
                <a:spcPts val="0"/>
              </a:spcAft>
              <a:buSzPts val="1400"/>
              <a:buNone/>
            </a:pPr>
            <a:r>
              <a:rPr lang="en-IN" dirty="0" smtClean="0"/>
              <a:t>39460 </a:t>
            </a:r>
            <a:r>
              <a:rPr lang="en-IN" dirty="0" smtClean="0"/>
              <a:t>customers did </a:t>
            </a:r>
            <a:r>
              <a:rPr lang="en-IN" dirty="0" smtClean="0"/>
              <a:t>not respond or have not taken any subscription</a:t>
            </a:r>
            <a:r>
              <a:rPr lang="en-IN" dirty="0" smtClean="0"/>
              <a:t>. </a:t>
            </a:r>
          </a:p>
          <a:p>
            <a:pPr marL="457200" marR="0" lvl="0" indent="-228600" algn="l" rtl="0">
              <a:lnSpc>
                <a:spcPct val="100000"/>
              </a:lnSpc>
              <a:spcBef>
                <a:spcPts val="0"/>
              </a:spcBef>
              <a:spcAft>
                <a:spcPts val="0"/>
              </a:spcAft>
              <a:buSzPts val="1400"/>
              <a:buNone/>
            </a:pPr>
            <a:r>
              <a:rPr lang="en-US" dirty="0" smtClean="0"/>
              <a:t> </a:t>
            </a:r>
          </a:p>
          <a:p>
            <a:pPr marL="457200" marR="0" lvl="0" indent="-228600" algn="l" rtl="0">
              <a:lnSpc>
                <a:spcPct val="100000"/>
              </a:lnSpc>
              <a:spcBef>
                <a:spcPts val="0"/>
              </a:spcBef>
              <a:spcAft>
                <a:spcPts val="0"/>
              </a:spcAft>
              <a:buSzPts val="1400"/>
              <a:buNone/>
            </a:pPr>
            <a:r>
              <a:rPr lang="en-US" dirty="0" smtClean="0"/>
              <a:t>Subscription Status after</a:t>
            </a:r>
            <a:r>
              <a:rPr lang="en-US" baseline="0" dirty="0" smtClean="0"/>
              <a:t> the removal of outliers:</a:t>
            </a:r>
            <a:endParaRPr lang="en-US" dirty="0" smtClean="0"/>
          </a:p>
          <a:p>
            <a:pPr marL="457200" marR="0" lvl="0" indent="-228600" algn="l" rtl="0">
              <a:lnSpc>
                <a:spcPct val="100000"/>
              </a:lnSpc>
              <a:spcBef>
                <a:spcPts val="0"/>
              </a:spcBef>
              <a:spcAft>
                <a:spcPts val="0"/>
              </a:spcAft>
              <a:buSzPts val="1400"/>
              <a:buNone/>
            </a:pPr>
            <a:r>
              <a:rPr lang="en-US" dirty="0" smtClean="0"/>
              <a:t>3952 customers  have</a:t>
            </a:r>
            <a:r>
              <a:rPr lang="en-US" baseline="0" dirty="0" smtClean="0"/>
              <a:t> taken the subscription and responded.</a:t>
            </a:r>
          </a:p>
          <a:p>
            <a:pPr marL="457200" marR="0" lvl="0" indent="-228600" algn="l" rtl="0">
              <a:lnSpc>
                <a:spcPct val="100000"/>
              </a:lnSpc>
              <a:spcBef>
                <a:spcPts val="0"/>
              </a:spcBef>
              <a:spcAft>
                <a:spcPts val="0"/>
              </a:spcAft>
              <a:buSzPts val="1400"/>
              <a:buNone/>
            </a:pPr>
            <a:r>
              <a:rPr lang="en-US" dirty="0" smtClean="0"/>
              <a:t>36482 customers did not respond or have not taken any subscription.</a:t>
            </a:r>
          </a:p>
          <a:p>
            <a:pPr marL="457200" marR="0" lvl="0" indent="-228600" algn="l" rtl="0">
              <a:lnSpc>
                <a:spcPct val="100000"/>
              </a:lnSpc>
              <a:spcBef>
                <a:spcPts val="0"/>
              </a:spcBef>
              <a:spcAft>
                <a:spcPts val="0"/>
              </a:spcAft>
              <a:buSzPts val="1400"/>
              <a:buNone/>
            </a:pPr>
            <a:endParaRPr dirty="0"/>
          </a:p>
        </p:txBody>
      </p:sp>
      <p:sp>
        <p:nvSpPr>
          <p:cNvPr id="97" name="Google Shape;97;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4</a:t>
            </a:fld>
            <a:endParaRPr/>
          </a:p>
        </p:txBody>
      </p:sp>
    </p:spTree>
    <p:extLst>
      <p:ext uri="{BB962C8B-B14F-4D97-AF65-F5344CB8AC3E}">
        <p14:creationId xmlns:p14="http://schemas.microsoft.com/office/powerpoint/2010/main" val="130701085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sz="1200" b="0" i="0" u="none" strike="noStrike" cap="none" dirty="0" smtClean="0">
              <a:solidFill>
                <a:schemeClr val="dk1"/>
              </a:solidFill>
              <a:effectLst/>
              <a:latin typeface="Lato"/>
              <a:ea typeface="Lato"/>
              <a:cs typeface="Lato"/>
              <a:sym typeface="Lato"/>
            </a:endParaRPr>
          </a:p>
        </p:txBody>
      </p:sp>
      <p:sp>
        <p:nvSpPr>
          <p:cNvPr id="97" name="Google Shape;97;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31</a:t>
            </a:fld>
            <a:endParaRPr/>
          </a:p>
        </p:txBody>
      </p:sp>
    </p:spTree>
    <p:extLst>
      <p:ext uri="{BB962C8B-B14F-4D97-AF65-F5344CB8AC3E}">
        <p14:creationId xmlns:p14="http://schemas.microsoft.com/office/powerpoint/2010/main" val="262821372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smtClean="0">
                <a:solidFill>
                  <a:srgbClr val="374151"/>
                </a:solidFill>
                <a:effectLst/>
                <a:latin typeface="+mj-lt"/>
              </a:rPr>
              <a:t>Some insights that can be derived from this table are:</a:t>
            </a:r>
          </a:p>
          <a:p>
            <a:pPr algn="l">
              <a:buFont typeface="Arial" panose="020B0604020202020204" pitchFamily="34" charset="0"/>
              <a:buChar char="•"/>
            </a:pPr>
            <a:r>
              <a:rPr lang="en-US" b="0" i="0" dirty="0" smtClean="0">
                <a:solidFill>
                  <a:srgbClr val="374151"/>
                </a:solidFill>
                <a:effectLst/>
                <a:latin typeface="+mj-lt"/>
              </a:rPr>
              <a:t>The majority of customers who were contacted were married and did not subscribe to the term deposit.</a:t>
            </a:r>
          </a:p>
          <a:p>
            <a:pPr algn="l">
              <a:buFont typeface="Arial" panose="020B0604020202020204" pitchFamily="34" charset="0"/>
              <a:buChar char="•"/>
            </a:pPr>
            <a:r>
              <a:rPr lang="en-US" b="0" i="0" dirty="0" smtClean="0">
                <a:solidFill>
                  <a:srgbClr val="374151"/>
                </a:solidFill>
                <a:effectLst/>
                <a:latin typeface="+mj-lt"/>
              </a:rPr>
              <a:t>On average, customers who subscribed to the term deposit had a higher duration of contact compared to those who did not subscribe.</a:t>
            </a:r>
          </a:p>
          <a:p>
            <a:pPr algn="l">
              <a:buFont typeface="Arial" panose="020B0604020202020204" pitchFamily="34" charset="0"/>
              <a:buChar char="•"/>
            </a:pPr>
            <a:r>
              <a:rPr lang="en-US" b="0" i="0" dirty="0" smtClean="0">
                <a:solidFill>
                  <a:srgbClr val="374151"/>
                </a:solidFill>
                <a:effectLst/>
                <a:latin typeface="+mj-lt"/>
              </a:rPr>
              <a:t>Customers with a doctoral degree had the highest average duration of contact, followed by those with a master's degree and then those with a bachelor's degree.</a:t>
            </a:r>
          </a:p>
          <a:p>
            <a:pPr algn="l">
              <a:buFont typeface="Arial" panose="020B0604020202020204" pitchFamily="34" charset="0"/>
              <a:buChar char="•"/>
            </a:pPr>
            <a:r>
              <a:rPr lang="en-US" b="0" i="0" dirty="0" smtClean="0">
                <a:solidFill>
                  <a:srgbClr val="374151"/>
                </a:solidFill>
                <a:effectLst/>
                <a:latin typeface="+mj-lt"/>
              </a:rPr>
              <a:t>Divorced customers who subscribed to the term deposit had a higher average duration of contact compared to those who did not subscribe.</a:t>
            </a:r>
          </a:p>
          <a:p>
            <a:pPr algn="l">
              <a:buFont typeface="Arial" panose="020B0604020202020204" pitchFamily="34" charset="0"/>
              <a:buChar char="•"/>
            </a:pPr>
            <a:r>
              <a:rPr lang="en-US" b="0" i="0" dirty="0" smtClean="0">
                <a:solidFill>
                  <a:srgbClr val="374151"/>
                </a:solidFill>
                <a:effectLst/>
                <a:latin typeface="+mj-lt"/>
              </a:rPr>
              <a:t>The total count and sum of the duration variables are higher for customers who did not subscribe to the term deposit, while the total count and sum of the duration squared variables are higher for customers who did subscribe to the term deposit.</a:t>
            </a:r>
          </a:p>
          <a:p>
            <a:endParaRPr lang="en-IN" dirty="0">
              <a:latin typeface="+mj-lt"/>
            </a:endParaRPr>
          </a:p>
        </p:txBody>
      </p:sp>
      <p:sp>
        <p:nvSpPr>
          <p:cNvPr id="4" name="Slide Number Placeholder 3"/>
          <p:cNvSpPr>
            <a:spLocks noGrp="1"/>
          </p:cNvSpPr>
          <p:nvPr>
            <p:ph type="sldNum" idx="10"/>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Lato"/>
                <a:ea typeface="Lato"/>
                <a:cs typeface="Lato"/>
                <a:sym typeface="Lato"/>
              </a:rPr>
              <a:t>32</a:t>
            </a:fld>
            <a:endParaRPr lang="en-US" sz="1200" b="0" i="0" u="none" strike="noStrike" cap="none">
              <a:solidFill>
                <a:schemeClr val="dk1"/>
              </a:solidFill>
              <a:latin typeface="Lato"/>
              <a:ea typeface="Lato"/>
              <a:cs typeface="Lato"/>
              <a:sym typeface="Lato"/>
            </a:endParaRPr>
          </a:p>
        </p:txBody>
      </p:sp>
    </p:spTree>
    <p:extLst>
      <p:ext uri="{BB962C8B-B14F-4D97-AF65-F5344CB8AC3E}">
        <p14:creationId xmlns:p14="http://schemas.microsoft.com/office/powerpoint/2010/main" val="273949088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endParaRPr dirty="0"/>
          </a:p>
        </p:txBody>
      </p:sp>
      <p:sp>
        <p:nvSpPr>
          <p:cNvPr id="97" name="Google Shape;97;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33</a:t>
            </a:fld>
            <a:endParaRPr/>
          </a:p>
        </p:txBody>
      </p:sp>
    </p:spTree>
    <p:extLst>
      <p:ext uri="{BB962C8B-B14F-4D97-AF65-F5344CB8AC3E}">
        <p14:creationId xmlns:p14="http://schemas.microsoft.com/office/powerpoint/2010/main" val="59648227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endParaRPr dirty="0"/>
          </a:p>
        </p:txBody>
      </p:sp>
      <p:sp>
        <p:nvSpPr>
          <p:cNvPr id="97" name="Google Shape;97;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34</a:t>
            </a:fld>
            <a:endParaRPr/>
          </a:p>
        </p:txBody>
      </p:sp>
    </p:spTree>
    <p:extLst>
      <p:ext uri="{BB962C8B-B14F-4D97-AF65-F5344CB8AC3E}">
        <p14:creationId xmlns:p14="http://schemas.microsoft.com/office/powerpoint/2010/main" val="341536924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endParaRPr dirty="0"/>
          </a:p>
        </p:txBody>
      </p:sp>
      <p:sp>
        <p:nvSpPr>
          <p:cNvPr id="97" name="Google Shape;97;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35</a:t>
            </a:fld>
            <a:endParaRPr/>
          </a:p>
        </p:txBody>
      </p:sp>
    </p:spTree>
    <p:extLst>
      <p:ext uri="{BB962C8B-B14F-4D97-AF65-F5344CB8AC3E}">
        <p14:creationId xmlns:p14="http://schemas.microsoft.com/office/powerpoint/2010/main" val="36065766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r>
              <a:rPr lang="en-US" sz="1200" b="1" i="0" u="none" strike="noStrike" cap="none" dirty="0" smtClean="0">
                <a:solidFill>
                  <a:schemeClr val="dk1"/>
                </a:solidFill>
                <a:effectLst/>
                <a:latin typeface="+mj-lt"/>
                <a:ea typeface="Lato"/>
                <a:cs typeface="Lato"/>
                <a:sym typeface="Lato"/>
              </a:rPr>
              <a:t/>
            </a:r>
            <a:br>
              <a:rPr lang="en-US" sz="1200" b="1" i="0" u="none" strike="noStrike" cap="none" dirty="0" smtClean="0">
                <a:solidFill>
                  <a:schemeClr val="dk1"/>
                </a:solidFill>
                <a:effectLst/>
                <a:latin typeface="+mj-lt"/>
                <a:ea typeface="Lato"/>
                <a:cs typeface="Lato"/>
                <a:sym typeface="Lato"/>
              </a:rPr>
            </a:br>
            <a:r>
              <a:rPr lang="en-US" sz="1200" b="1" i="0" u="none" strike="noStrike" cap="none" dirty="0" smtClean="0">
                <a:solidFill>
                  <a:schemeClr val="dk1"/>
                </a:solidFill>
                <a:effectLst/>
                <a:latin typeface="+mj-lt"/>
                <a:ea typeface="Lato"/>
                <a:cs typeface="Lato"/>
                <a:sym typeface="Lato"/>
              </a:rPr>
              <a:t>The distribution of age:</a:t>
            </a:r>
            <a:endParaRPr lang="en-US" sz="1200" b="0" i="0" u="none" strike="noStrike" cap="none" dirty="0" smtClean="0">
              <a:solidFill>
                <a:schemeClr val="dk1"/>
              </a:solidFill>
              <a:effectLst/>
              <a:latin typeface="+mj-lt"/>
              <a:ea typeface="Lato"/>
              <a:cs typeface="Lato"/>
              <a:sym typeface="Lato"/>
            </a:endParaRPr>
          </a:p>
          <a:p>
            <a:r>
              <a:rPr lang="en-US" sz="1200" b="0" i="0" u="none" strike="noStrike" cap="none" dirty="0" smtClean="0">
                <a:solidFill>
                  <a:schemeClr val="dk1"/>
                </a:solidFill>
                <a:effectLst/>
                <a:latin typeface="+mj-lt"/>
                <a:ea typeface="Lato"/>
                <a:cs typeface="Lato"/>
                <a:sym typeface="Lato"/>
              </a:rPr>
              <a:t>       In its telemarketing campaigns, clients called by the bank have an extensive age range, from 18 to 95 years old. However, a majority of customers called is in the age of 30s and 40s (33 to 48 years old fall within the 25th to 75th percentiles). The distribution of customer age is fairly normal with a small standard deviation.</a:t>
            </a:r>
            <a:endParaRPr lang="en-US" sz="1200" b="0" i="0" u="none" strike="noStrike" cap="none" dirty="0">
              <a:solidFill>
                <a:schemeClr val="dk1"/>
              </a:solidFill>
              <a:effectLst/>
              <a:latin typeface="+mj-lt"/>
              <a:ea typeface="Lato"/>
              <a:cs typeface="Lato"/>
              <a:sym typeface="Lato"/>
            </a:endParaRPr>
          </a:p>
        </p:txBody>
      </p:sp>
      <p:sp>
        <p:nvSpPr>
          <p:cNvPr id="97" name="Google Shape;97;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5</a:t>
            </a:fld>
            <a:endParaRPr/>
          </a:p>
        </p:txBody>
      </p:sp>
    </p:spTree>
    <p:extLst>
      <p:ext uri="{BB962C8B-B14F-4D97-AF65-F5344CB8AC3E}">
        <p14:creationId xmlns:p14="http://schemas.microsoft.com/office/powerpoint/2010/main" val="29746280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r>
              <a:rPr lang="en-US" sz="1200" b="1" i="0" u="none" strike="noStrike" cap="none" dirty="0" smtClean="0">
                <a:solidFill>
                  <a:schemeClr val="dk1"/>
                </a:solidFill>
                <a:effectLst/>
                <a:latin typeface="+mj-lt"/>
                <a:ea typeface="Lato"/>
                <a:cs typeface="Lato"/>
                <a:sym typeface="Lato"/>
              </a:rPr>
              <a:t/>
            </a:r>
            <a:br>
              <a:rPr lang="en-US" sz="1200" b="1" i="0" u="none" strike="noStrike" cap="none" dirty="0" smtClean="0">
                <a:solidFill>
                  <a:schemeClr val="dk1"/>
                </a:solidFill>
                <a:effectLst/>
                <a:latin typeface="+mj-lt"/>
                <a:ea typeface="Lato"/>
                <a:cs typeface="Lato"/>
                <a:sym typeface="Lato"/>
              </a:rPr>
            </a:br>
            <a:r>
              <a:rPr lang="en-US" sz="1200" b="1" i="0" u="none" strike="noStrike" cap="none" dirty="0" smtClean="0">
                <a:solidFill>
                  <a:schemeClr val="dk1"/>
                </a:solidFill>
                <a:effectLst/>
                <a:latin typeface="+mj-lt"/>
                <a:ea typeface="Lato"/>
                <a:cs typeface="Lato"/>
                <a:sym typeface="Lato"/>
              </a:rPr>
              <a:t>The distribution of age:</a:t>
            </a:r>
            <a:endParaRPr lang="en-US" sz="1200" b="0" i="0" u="none" strike="noStrike" cap="none" dirty="0" smtClean="0">
              <a:solidFill>
                <a:schemeClr val="dk1"/>
              </a:solidFill>
              <a:effectLst/>
              <a:latin typeface="+mj-lt"/>
              <a:ea typeface="Lato"/>
              <a:cs typeface="Lato"/>
              <a:sym typeface="Lato"/>
            </a:endParaRPr>
          </a:p>
          <a:p>
            <a:r>
              <a:rPr lang="en-US" sz="1200" b="0" i="0" u="none" strike="noStrike" cap="none" dirty="0" smtClean="0">
                <a:solidFill>
                  <a:schemeClr val="dk1"/>
                </a:solidFill>
                <a:effectLst/>
                <a:latin typeface="+mj-lt"/>
                <a:ea typeface="Lato"/>
                <a:cs typeface="Lato"/>
                <a:sym typeface="Lato"/>
              </a:rPr>
              <a:t>       In its telemarketing campaigns, clients called by the bank have an extensive age range, from 18 to 95 years old. However, a majority of customers called is in the age of 30s and 40s (33 to 48 years old fall within the 25th to 75th percentiles). The distribution of customer age is fairly normal with a small standard deviation.</a:t>
            </a:r>
            <a:endParaRPr lang="en-US" sz="1200" b="0" i="0" u="none" strike="noStrike" cap="none" dirty="0">
              <a:solidFill>
                <a:schemeClr val="dk1"/>
              </a:solidFill>
              <a:effectLst/>
              <a:latin typeface="+mj-lt"/>
              <a:ea typeface="Lato"/>
              <a:cs typeface="Lato"/>
              <a:sym typeface="Lato"/>
            </a:endParaRPr>
          </a:p>
        </p:txBody>
      </p:sp>
      <p:sp>
        <p:nvSpPr>
          <p:cNvPr id="97" name="Google Shape;97;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6</a:t>
            </a:fld>
            <a:endParaRPr/>
          </a:p>
        </p:txBody>
      </p:sp>
    </p:spTree>
    <p:extLst>
      <p:ext uri="{BB962C8B-B14F-4D97-AF65-F5344CB8AC3E}">
        <p14:creationId xmlns:p14="http://schemas.microsoft.com/office/powerpoint/2010/main" val="39706351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r>
              <a:rPr lang="en-US" sz="1200" b="1" i="0" u="none" strike="noStrike" cap="none" dirty="0" smtClean="0">
                <a:solidFill>
                  <a:schemeClr val="dk1"/>
                </a:solidFill>
                <a:effectLst/>
                <a:latin typeface="Lato"/>
                <a:ea typeface="Lato"/>
                <a:cs typeface="Lato"/>
                <a:sym typeface="Lato"/>
              </a:rPr>
              <a:t>The distribution of balance:</a:t>
            </a:r>
            <a:endParaRPr lang="en-US" sz="1200" b="0" i="0" u="none" strike="noStrike" cap="none" dirty="0" smtClean="0">
              <a:solidFill>
                <a:schemeClr val="dk1"/>
              </a:solidFill>
              <a:effectLst/>
              <a:latin typeface="Lato"/>
              <a:ea typeface="Lato"/>
              <a:cs typeface="Lato"/>
              <a:sym typeface="Lato"/>
            </a:endParaRPr>
          </a:p>
          <a:p>
            <a:r>
              <a:rPr lang="en-US" sz="1200" b="0" i="0" u="none" strike="noStrike" cap="none" dirty="0" smtClean="0">
                <a:solidFill>
                  <a:schemeClr val="dk1"/>
                </a:solidFill>
                <a:effectLst/>
                <a:latin typeface="Lato"/>
                <a:ea typeface="Lato"/>
                <a:cs typeface="Lato"/>
                <a:sym typeface="Lato"/>
              </a:rPr>
              <a:t>The range of cash</a:t>
            </a:r>
            <a:r>
              <a:rPr lang="en-US" sz="1200" b="0" i="0" u="none" strike="noStrike" cap="none" baseline="0" dirty="0" smtClean="0">
                <a:solidFill>
                  <a:schemeClr val="dk1"/>
                </a:solidFill>
                <a:effectLst/>
                <a:latin typeface="Lato"/>
                <a:ea typeface="Lato"/>
                <a:cs typeface="Lato"/>
                <a:sym typeface="Lato"/>
              </a:rPr>
              <a:t> </a:t>
            </a:r>
            <a:r>
              <a:rPr lang="en-US" sz="1200" b="0" i="0" u="none" strike="noStrike" cap="none" dirty="0" smtClean="0">
                <a:solidFill>
                  <a:schemeClr val="dk1"/>
                </a:solidFill>
                <a:effectLst/>
                <a:latin typeface="Lato"/>
                <a:ea typeface="Lato"/>
                <a:cs typeface="Lato"/>
                <a:sym typeface="Lato"/>
              </a:rPr>
              <a:t>balance is very</a:t>
            </a:r>
            <a:r>
              <a:rPr lang="en-US" sz="1200" b="0" i="0" u="none" strike="noStrike" cap="none" baseline="0" dirty="0" smtClean="0">
                <a:solidFill>
                  <a:schemeClr val="dk1"/>
                </a:solidFill>
                <a:effectLst/>
                <a:latin typeface="Lato"/>
                <a:ea typeface="Lato"/>
                <a:cs typeface="Lato"/>
                <a:sym typeface="Lato"/>
              </a:rPr>
              <a:t> huge</a:t>
            </a:r>
            <a:r>
              <a:rPr lang="en-US" sz="1200" b="0" i="0" u="none" strike="noStrike" cap="none" dirty="0" smtClean="0">
                <a:solidFill>
                  <a:schemeClr val="dk1"/>
                </a:solidFill>
                <a:effectLst/>
                <a:latin typeface="Lato"/>
                <a:ea typeface="Lato"/>
                <a:cs typeface="Lato"/>
                <a:sym typeface="Lato"/>
              </a:rPr>
              <a:t>, from a minimum of -400950 to a maximum of 5106350, giving a range of </a:t>
            </a:r>
            <a:r>
              <a:rPr lang="en-IN" sz="1200" b="0" i="0" u="none" strike="noStrike" cap="none" dirty="0" smtClean="0">
                <a:solidFill>
                  <a:schemeClr val="dk1"/>
                </a:solidFill>
                <a:effectLst/>
                <a:latin typeface="Lato"/>
                <a:ea typeface="Lato"/>
                <a:cs typeface="Lato"/>
                <a:sym typeface="Lato"/>
              </a:rPr>
              <a:t>5507300</a:t>
            </a:r>
            <a:r>
              <a:rPr lang="en-IN" dirty="0" smtClean="0"/>
              <a:t> </a:t>
            </a:r>
            <a:r>
              <a:rPr lang="en-US" sz="1200" b="0" i="0" u="none" strike="noStrike" cap="none" dirty="0" smtClean="0">
                <a:solidFill>
                  <a:schemeClr val="dk1"/>
                </a:solidFill>
                <a:effectLst/>
                <a:latin typeface="Lato"/>
                <a:ea typeface="Lato"/>
                <a:cs typeface="Lato"/>
                <a:sym typeface="Lato"/>
              </a:rPr>
              <a:t>. The distribution of balance has a huge standard deviation 152603.6483</a:t>
            </a:r>
          </a:p>
          <a:p>
            <a:r>
              <a:rPr lang="en-US" sz="1200" b="0" i="0" u="none" strike="noStrike" cap="none" dirty="0" smtClean="0">
                <a:solidFill>
                  <a:schemeClr val="dk1"/>
                </a:solidFill>
                <a:effectLst/>
                <a:latin typeface="Lato"/>
                <a:ea typeface="Lato"/>
                <a:cs typeface="Lato"/>
                <a:sym typeface="Lato"/>
              </a:rPr>
              <a:t> relative to the mean 68162.17 , suggesting large variabilities in customers' balance levels. There is a</a:t>
            </a:r>
            <a:r>
              <a:rPr lang="en-US" sz="1200" b="0" i="0" u="none" strike="noStrike" cap="none" baseline="0" dirty="0" smtClean="0">
                <a:solidFill>
                  <a:schemeClr val="dk1"/>
                </a:solidFill>
                <a:effectLst/>
                <a:latin typeface="Lato"/>
                <a:ea typeface="Lato"/>
                <a:cs typeface="Lato"/>
                <a:sym typeface="Lato"/>
              </a:rPr>
              <a:t> scope to remove outliers.</a:t>
            </a:r>
            <a:endParaRPr lang="en-US" sz="1200" b="0" i="0" u="none" strike="noStrike" cap="none" dirty="0" smtClean="0">
              <a:solidFill>
                <a:schemeClr val="dk1"/>
              </a:solidFill>
              <a:effectLst/>
              <a:latin typeface="Lato"/>
              <a:ea typeface="Lato"/>
              <a:cs typeface="Lato"/>
              <a:sym typeface="Lato"/>
            </a:endParaRPr>
          </a:p>
          <a:p>
            <a:r>
              <a:rPr lang="en-US" dirty="0" smtClean="0"/>
              <a:t/>
            </a:r>
            <a:br>
              <a:rPr lang="en-US" dirty="0" smtClean="0"/>
            </a:br>
            <a:endParaRPr dirty="0"/>
          </a:p>
        </p:txBody>
      </p:sp>
      <p:sp>
        <p:nvSpPr>
          <p:cNvPr id="97" name="Google Shape;97;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7</a:t>
            </a:fld>
            <a:endParaRPr/>
          </a:p>
        </p:txBody>
      </p:sp>
    </p:spTree>
    <p:extLst>
      <p:ext uri="{BB962C8B-B14F-4D97-AF65-F5344CB8AC3E}">
        <p14:creationId xmlns:p14="http://schemas.microsoft.com/office/powerpoint/2010/main" val="11385994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sz="1200" b="0" i="0" u="none" strike="noStrike" cap="none" dirty="0" smtClean="0">
              <a:solidFill>
                <a:schemeClr val="dk1"/>
              </a:solidFill>
              <a:effectLst/>
              <a:latin typeface="Lato"/>
              <a:ea typeface="Lato"/>
              <a:cs typeface="Lato"/>
              <a:sym typeface="Lato"/>
            </a:endParaRPr>
          </a:p>
        </p:txBody>
      </p:sp>
      <p:sp>
        <p:nvSpPr>
          <p:cNvPr id="97" name="Google Shape;97;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8</a:t>
            </a:fld>
            <a:endParaRPr/>
          </a:p>
        </p:txBody>
      </p:sp>
    </p:spTree>
    <p:extLst>
      <p:ext uri="{BB962C8B-B14F-4D97-AF65-F5344CB8AC3E}">
        <p14:creationId xmlns:p14="http://schemas.microsoft.com/office/powerpoint/2010/main" val="2584527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r>
              <a:rPr lang="en-IN" dirty="0" smtClean="0"/>
              <a:t>Most of the customers are</a:t>
            </a:r>
            <a:r>
              <a:rPr lang="en-IN" baseline="0" dirty="0" smtClean="0"/>
              <a:t> from blue-collar, management and technician job roles.</a:t>
            </a:r>
            <a:endParaRPr dirty="0"/>
          </a:p>
        </p:txBody>
      </p:sp>
      <p:sp>
        <p:nvSpPr>
          <p:cNvPr id="97" name="Google Shape;97;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9</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r>
              <a:rPr lang="en-IN" dirty="0" smtClean="0"/>
              <a:t>Maximum</a:t>
            </a:r>
            <a:r>
              <a:rPr lang="en-IN" baseline="0" dirty="0" smtClean="0"/>
              <a:t> No. of customers are married.</a:t>
            </a:r>
            <a:endParaRPr dirty="0"/>
          </a:p>
        </p:txBody>
      </p:sp>
      <p:sp>
        <p:nvSpPr>
          <p:cNvPr id="97" name="Google Shape;97;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10</a:t>
            </a:fld>
            <a:endParaRPr/>
          </a:p>
        </p:txBody>
      </p:sp>
    </p:spTree>
    <p:extLst>
      <p:ext uri="{BB962C8B-B14F-4D97-AF65-F5344CB8AC3E}">
        <p14:creationId xmlns:p14="http://schemas.microsoft.com/office/powerpoint/2010/main" val="16941548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4400"/>
              <a:buFont typeface="Lato"/>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lstStyle>
            <a:lvl1pPr marL="457200" lvl="0" indent="-406400" algn="l">
              <a:lnSpc>
                <a:spcPct val="90000"/>
              </a:lnSpc>
              <a:spcBef>
                <a:spcPts val="1000"/>
              </a:spcBef>
              <a:spcAft>
                <a:spcPts val="0"/>
              </a:spcAft>
              <a:buClr>
                <a:schemeClr val="dk1"/>
              </a:buClr>
              <a:buSzPts val="2800"/>
              <a:buChar char="•"/>
              <a:defRPr>
                <a:latin typeface="Lato"/>
                <a:ea typeface="Lato"/>
                <a:cs typeface="Lato"/>
                <a:sym typeface="Lato"/>
              </a:defRPr>
            </a:lvl1pPr>
            <a:lvl2pPr marL="914400" lvl="1" indent="-381000" algn="l">
              <a:lnSpc>
                <a:spcPct val="90000"/>
              </a:lnSpc>
              <a:spcBef>
                <a:spcPts val="500"/>
              </a:spcBef>
              <a:spcAft>
                <a:spcPts val="0"/>
              </a:spcAft>
              <a:buClr>
                <a:schemeClr val="dk1"/>
              </a:buClr>
              <a:buSzPts val="2400"/>
              <a:buChar char="•"/>
              <a:defRPr>
                <a:latin typeface="Lato"/>
                <a:ea typeface="Lato"/>
                <a:cs typeface="Lato"/>
                <a:sym typeface="Lato"/>
              </a:defRPr>
            </a:lvl2pPr>
            <a:lvl3pPr marL="1371600" lvl="2" indent="-355600" algn="l">
              <a:lnSpc>
                <a:spcPct val="90000"/>
              </a:lnSpc>
              <a:spcBef>
                <a:spcPts val="500"/>
              </a:spcBef>
              <a:spcAft>
                <a:spcPts val="0"/>
              </a:spcAft>
              <a:buClr>
                <a:schemeClr val="dk1"/>
              </a:buClr>
              <a:buSzPts val="2000"/>
              <a:buChar char="•"/>
              <a:defRPr>
                <a:latin typeface="Lato"/>
                <a:ea typeface="Lato"/>
                <a:cs typeface="Lato"/>
                <a:sym typeface="Lato"/>
              </a:defRPr>
            </a:lvl3pPr>
            <a:lvl4pPr marL="1828800" lvl="3" indent="-342900" algn="l">
              <a:lnSpc>
                <a:spcPct val="90000"/>
              </a:lnSpc>
              <a:spcBef>
                <a:spcPts val="500"/>
              </a:spcBef>
              <a:spcAft>
                <a:spcPts val="0"/>
              </a:spcAft>
              <a:buClr>
                <a:schemeClr val="dk1"/>
              </a:buClr>
              <a:buSzPts val="1800"/>
              <a:buChar char="•"/>
              <a:defRPr>
                <a:latin typeface="Lato"/>
                <a:ea typeface="Lato"/>
                <a:cs typeface="Lato"/>
                <a:sym typeface="Lato"/>
              </a:defRPr>
            </a:lvl4pPr>
            <a:lvl5pPr marL="2286000" lvl="4" indent="-342900" algn="l">
              <a:lnSpc>
                <a:spcPct val="90000"/>
              </a:lnSpc>
              <a:spcBef>
                <a:spcPts val="500"/>
              </a:spcBef>
              <a:spcAft>
                <a:spcPts val="0"/>
              </a:spcAft>
              <a:buClr>
                <a:schemeClr val="dk1"/>
              </a:buClr>
              <a:buSzPts val="1800"/>
              <a:buChar char="•"/>
              <a:defRPr>
                <a:latin typeface="Lato"/>
                <a:ea typeface="Lato"/>
                <a:cs typeface="Lato"/>
                <a:sym typeface="Lat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 name="Google Shape;18;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6000"/>
              <a:buFont typeface="Lato"/>
              <a:buNone/>
              <a:defRPr sz="6000">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rgbClr val="888888"/>
              </a:buClr>
              <a:buSzPts val="2400"/>
              <a:buNone/>
              <a:defRPr sz="2400">
                <a:solidFill>
                  <a:srgbClr val="888888"/>
                </a:solidFill>
                <a:latin typeface="Lato"/>
                <a:ea typeface="Lato"/>
                <a:cs typeface="Lato"/>
                <a:sym typeface="Lato"/>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4400"/>
              <a:buFont typeface="Lato"/>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lstStyle>
            <a:lvl1pPr marL="457200" lvl="0" indent="-406400" algn="l">
              <a:lnSpc>
                <a:spcPct val="90000"/>
              </a:lnSpc>
              <a:spcBef>
                <a:spcPts val="1000"/>
              </a:spcBef>
              <a:spcAft>
                <a:spcPts val="0"/>
              </a:spcAft>
              <a:buClr>
                <a:schemeClr val="dk1"/>
              </a:buClr>
              <a:buSzPts val="2800"/>
              <a:buChar char="•"/>
              <a:defRPr>
                <a:latin typeface="Lato"/>
                <a:ea typeface="Lato"/>
                <a:cs typeface="Lato"/>
                <a:sym typeface="Lato"/>
              </a:defRPr>
            </a:lvl1pPr>
            <a:lvl2pPr marL="914400" lvl="1" indent="-381000" algn="l">
              <a:lnSpc>
                <a:spcPct val="90000"/>
              </a:lnSpc>
              <a:spcBef>
                <a:spcPts val="500"/>
              </a:spcBef>
              <a:spcAft>
                <a:spcPts val="0"/>
              </a:spcAft>
              <a:buClr>
                <a:schemeClr val="dk1"/>
              </a:buClr>
              <a:buSzPts val="2400"/>
              <a:buChar char="•"/>
              <a:defRPr>
                <a:latin typeface="Lato"/>
                <a:ea typeface="Lato"/>
                <a:cs typeface="Lato"/>
                <a:sym typeface="Lato"/>
              </a:defRPr>
            </a:lvl2pPr>
            <a:lvl3pPr marL="1371600" lvl="2" indent="-355600" algn="l">
              <a:lnSpc>
                <a:spcPct val="90000"/>
              </a:lnSpc>
              <a:spcBef>
                <a:spcPts val="500"/>
              </a:spcBef>
              <a:spcAft>
                <a:spcPts val="0"/>
              </a:spcAft>
              <a:buClr>
                <a:schemeClr val="dk1"/>
              </a:buClr>
              <a:buSzPts val="2000"/>
              <a:buChar char="•"/>
              <a:defRPr>
                <a:latin typeface="Lato"/>
                <a:ea typeface="Lato"/>
                <a:cs typeface="Lato"/>
                <a:sym typeface="Lato"/>
              </a:defRPr>
            </a:lvl3pPr>
            <a:lvl4pPr marL="1828800" lvl="3" indent="-342900" algn="l">
              <a:lnSpc>
                <a:spcPct val="90000"/>
              </a:lnSpc>
              <a:spcBef>
                <a:spcPts val="500"/>
              </a:spcBef>
              <a:spcAft>
                <a:spcPts val="0"/>
              </a:spcAft>
              <a:buClr>
                <a:schemeClr val="dk1"/>
              </a:buClr>
              <a:buSzPts val="1800"/>
              <a:buChar char="•"/>
              <a:defRPr>
                <a:latin typeface="Lato"/>
                <a:ea typeface="Lato"/>
                <a:cs typeface="Lato"/>
                <a:sym typeface="Lato"/>
              </a:defRPr>
            </a:lvl4pPr>
            <a:lvl5pPr marL="2286000" lvl="4" indent="-342900" algn="l">
              <a:lnSpc>
                <a:spcPct val="90000"/>
              </a:lnSpc>
              <a:spcBef>
                <a:spcPts val="500"/>
              </a:spcBef>
              <a:spcAft>
                <a:spcPts val="0"/>
              </a:spcAft>
              <a:buClr>
                <a:schemeClr val="dk1"/>
              </a:buClr>
              <a:buSzPts val="1800"/>
              <a:buChar char="•"/>
              <a:defRPr>
                <a:latin typeface="Lato"/>
                <a:ea typeface="Lato"/>
                <a:cs typeface="Lato"/>
                <a:sym typeface="Lat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lstStyle>
            <a:lvl1pPr marL="457200" lvl="0" indent="-406400" algn="l">
              <a:lnSpc>
                <a:spcPct val="90000"/>
              </a:lnSpc>
              <a:spcBef>
                <a:spcPts val="1000"/>
              </a:spcBef>
              <a:spcAft>
                <a:spcPts val="0"/>
              </a:spcAft>
              <a:buClr>
                <a:schemeClr val="dk1"/>
              </a:buClr>
              <a:buSzPts val="2800"/>
              <a:buChar char="•"/>
              <a:defRPr>
                <a:latin typeface="Lato"/>
                <a:ea typeface="Lato"/>
                <a:cs typeface="Lato"/>
                <a:sym typeface="Lato"/>
              </a:defRPr>
            </a:lvl1pPr>
            <a:lvl2pPr marL="914400" lvl="1" indent="-381000" algn="l">
              <a:lnSpc>
                <a:spcPct val="90000"/>
              </a:lnSpc>
              <a:spcBef>
                <a:spcPts val="500"/>
              </a:spcBef>
              <a:spcAft>
                <a:spcPts val="0"/>
              </a:spcAft>
              <a:buClr>
                <a:schemeClr val="dk1"/>
              </a:buClr>
              <a:buSzPts val="2400"/>
              <a:buChar char="•"/>
              <a:defRPr>
                <a:latin typeface="Lato"/>
                <a:ea typeface="Lato"/>
                <a:cs typeface="Lato"/>
                <a:sym typeface="Lato"/>
              </a:defRPr>
            </a:lvl2pPr>
            <a:lvl3pPr marL="1371600" lvl="2" indent="-355600" algn="l">
              <a:lnSpc>
                <a:spcPct val="90000"/>
              </a:lnSpc>
              <a:spcBef>
                <a:spcPts val="500"/>
              </a:spcBef>
              <a:spcAft>
                <a:spcPts val="0"/>
              </a:spcAft>
              <a:buClr>
                <a:schemeClr val="dk1"/>
              </a:buClr>
              <a:buSzPts val="2000"/>
              <a:buChar char="•"/>
              <a:defRPr>
                <a:latin typeface="Lato"/>
                <a:ea typeface="Lato"/>
                <a:cs typeface="Lato"/>
                <a:sym typeface="Lato"/>
              </a:defRPr>
            </a:lvl3pPr>
            <a:lvl4pPr marL="1828800" lvl="3" indent="-342900" algn="l">
              <a:lnSpc>
                <a:spcPct val="90000"/>
              </a:lnSpc>
              <a:spcBef>
                <a:spcPts val="500"/>
              </a:spcBef>
              <a:spcAft>
                <a:spcPts val="0"/>
              </a:spcAft>
              <a:buClr>
                <a:schemeClr val="dk1"/>
              </a:buClr>
              <a:buSzPts val="1800"/>
              <a:buChar char="•"/>
              <a:defRPr>
                <a:latin typeface="Lato"/>
                <a:ea typeface="Lato"/>
                <a:cs typeface="Lato"/>
                <a:sym typeface="Lato"/>
              </a:defRPr>
            </a:lvl4pPr>
            <a:lvl5pPr marL="2286000" lvl="4" indent="-342900" algn="l">
              <a:lnSpc>
                <a:spcPct val="90000"/>
              </a:lnSpc>
              <a:spcBef>
                <a:spcPts val="500"/>
              </a:spcBef>
              <a:spcAft>
                <a:spcPts val="0"/>
              </a:spcAft>
              <a:buClr>
                <a:schemeClr val="dk1"/>
              </a:buClr>
              <a:buSzPts val="1800"/>
              <a:buChar char="•"/>
              <a:defRPr>
                <a:latin typeface="Lato"/>
                <a:ea typeface="Lato"/>
                <a:cs typeface="Lato"/>
                <a:sym typeface="Lat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4400"/>
              <a:buFont typeface="Lato"/>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lstStyle>
            <a:lvl1pPr marL="457200" lvl="0" indent="-228600" algn="l">
              <a:lnSpc>
                <a:spcPct val="90000"/>
              </a:lnSpc>
              <a:spcBef>
                <a:spcPts val="1000"/>
              </a:spcBef>
              <a:spcAft>
                <a:spcPts val="0"/>
              </a:spcAft>
              <a:buClr>
                <a:schemeClr val="dk1"/>
              </a:buClr>
              <a:buSzPts val="2400"/>
              <a:buNone/>
              <a:defRPr sz="2400" b="1">
                <a:latin typeface="Lato"/>
                <a:ea typeface="Lato"/>
                <a:cs typeface="Lato"/>
                <a:sym typeface="Lato"/>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lstStyle>
            <a:lvl1pPr marL="457200" lvl="0" indent="-406400" algn="l">
              <a:lnSpc>
                <a:spcPct val="90000"/>
              </a:lnSpc>
              <a:spcBef>
                <a:spcPts val="1000"/>
              </a:spcBef>
              <a:spcAft>
                <a:spcPts val="0"/>
              </a:spcAft>
              <a:buClr>
                <a:schemeClr val="dk1"/>
              </a:buClr>
              <a:buSzPts val="2800"/>
              <a:buChar char="•"/>
              <a:defRPr>
                <a:latin typeface="Lato"/>
                <a:ea typeface="Lato"/>
                <a:cs typeface="Lato"/>
                <a:sym typeface="Lato"/>
              </a:defRPr>
            </a:lvl1pPr>
            <a:lvl2pPr marL="914400" lvl="1" indent="-381000" algn="l">
              <a:lnSpc>
                <a:spcPct val="90000"/>
              </a:lnSpc>
              <a:spcBef>
                <a:spcPts val="500"/>
              </a:spcBef>
              <a:spcAft>
                <a:spcPts val="0"/>
              </a:spcAft>
              <a:buClr>
                <a:schemeClr val="dk1"/>
              </a:buClr>
              <a:buSzPts val="2400"/>
              <a:buChar char="•"/>
              <a:defRPr>
                <a:latin typeface="Lato"/>
                <a:ea typeface="Lato"/>
                <a:cs typeface="Lato"/>
                <a:sym typeface="Lato"/>
              </a:defRPr>
            </a:lvl2pPr>
            <a:lvl3pPr marL="1371600" lvl="2" indent="-355600" algn="l">
              <a:lnSpc>
                <a:spcPct val="90000"/>
              </a:lnSpc>
              <a:spcBef>
                <a:spcPts val="500"/>
              </a:spcBef>
              <a:spcAft>
                <a:spcPts val="0"/>
              </a:spcAft>
              <a:buClr>
                <a:schemeClr val="dk1"/>
              </a:buClr>
              <a:buSzPts val="2000"/>
              <a:buChar char="•"/>
              <a:defRPr>
                <a:latin typeface="Lato"/>
                <a:ea typeface="Lato"/>
                <a:cs typeface="Lato"/>
                <a:sym typeface="Lato"/>
              </a:defRPr>
            </a:lvl3pPr>
            <a:lvl4pPr marL="1828800" lvl="3" indent="-342900" algn="l">
              <a:lnSpc>
                <a:spcPct val="90000"/>
              </a:lnSpc>
              <a:spcBef>
                <a:spcPts val="500"/>
              </a:spcBef>
              <a:spcAft>
                <a:spcPts val="0"/>
              </a:spcAft>
              <a:buClr>
                <a:schemeClr val="dk1"/>
              </a:buClr>
              <a:buSzPts val="1800"/>
              <a:buChar char="•"/>
              <a:defRPr>
                <a:latin typeface="Lato"/>
                <a:ea typeface="Lato"/>
                <a:cs typeface="Lato"/>
                <a:sym typeface="Lato"/>
              </a:defRPr>
            </a:lvl4pPr>
            <a:lvl5pPr marL="2286000" lvl="4" indent="-342900" algn="l">
              <a:lnSpc>
                <a:spcPct val="90000"/>
              </a:lnSpc>
              <a:spcBef>
                <a:spcPts val="500"/>
              </a:spcBef>
              <a:spcAft>
                <a:spcPts val="0"/>
              </a:spcAft>
              <a:buClr>
                <a:schemeClr val="dk1"/>
              </a:buClr>
              <a:buSzPts val="1800"/>
              <a:buChar char="•"/>
              <a:defRPr>
                <a:latin typeface="Lato"/>
                <a:ea typeface="Lato"/>
                <a:cs typeface="Lato"/>
                <a:sym typeface="Lat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lstStyle>
            <a:lvl1pPr marL="457200" lvl="0" indent="-228600" algn="l">
              <a:lnSpc>
                <a:spcPct val="90000"/>
              </a:lnSpc>
              <a:spcBef>
                <a:spcPts val="1000"/>
              </a:spcBef>
              <a:spcAft>
                <a:spcPts val="0"/>
              </a:spcAft>
              <a:buClr>
                <a:schemeClr val="dk1"/>
              </a:buClr>
              <a:buSzPts val="2400"/>
              <a:buNone/>
              <a:defRPr sz="2400" b="1">
                <a:latin typeface="Lato"/>
                <a:ea typeface="Lato"/>
                <a:cs typeface="Lato"/>
                <a:sym typeface="Lato"/>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lstStyle>
            <a:lvl1pPr marL="457200" lvl="0" indent="-406400" algn="l">
              <a:lnSpc>
                <a:spcPct val="90000"/>
              </a:lnSpc>
              <a:spcBef>
                <a:spcPts val="1000"/>
              </a:spcBef>
              <a:spcAft>
                <a:spcPts val="0"/>
              </a:spcAft>
              <a:buClr>
                <a:schemeClr val="dk1"/>
              </a:buClr>
              <a:buSzPts val="2800"/>
              <a:buChar char="•"/>
              <a:defRPr>
                <a:latin typeface="Lato"/>
                <a:ea typeface="Lato"/>
                <a:cs typeface="Lato"/>
                <a:sym typeface="Lato"/>
              </a:defRPr>
            </a:lvl1pPr>
            <a:lvl2pPr marL="914400" lvl="1" indent="-381000" algn="l">
              <a:lnSpc>
                <a:spcPct val="90000"/>
              </a:lnSpc>
              <a:spcBef>
                <a:spcPts val="500"/>
              </a:spcBef>
              <a:spcAft>
                <a:spcPts val="0"/>
              </a:spcAft>
              <a:buClr>
                <a:schemeClr val="dk1"/>
              </a:buClr>
              <a:buSzPts val="2400"/>
              <a:buChar char="•"/>
              <a:defRPr>
                <a:latin typeface="Lato"/>
                <a:ea typeface="Lato"/>
                <a:cs typeface="Lato"/>
                <a:sym typeface="Lato"/>
              </a:defRPr>
            </a:lvl2pPr>
            <a:lvl3pPr marL="1371600" lvl="2" indent="-355600" algn="l">
              <a:lnSpc>
                <a:spcPct val="90000"/>
              </a:lnSpc>
              <a:spcBef>
                <a:spcPts val="500"/>
              </a:spcBef>
              <a:spcAft>
                <a:spcPts val="0"/>
              </a:spcAft>
              <a:buClr>
                <a:schemeClr val="dk1"/>
              </a:buClr>
              <a:buSzPts val="2000"/>
              <a:buChar char="•"/>
              <a:defRPr>
                <a:latin typeface="Lato"/>
                <a:ea typeface="Lato"/>
                <a:cs typeface="Lato"/>
                <a:sym typeface="Lato"/>
              </a:defRPr>
            </a:lvl3pPr>
            <a:lvl4pPr marL="1828800" lvl="3" indent="-342900" algn="l">
              <a:lnSpc>
                <a:spcPct val="90000"/>
              </a:lnSpc>
              <a:spcBef>
                <a:spcPts val="500"/>
              </a:spcBef>
              <a:spcAft>
                <a:spcPts val="0"/>
              </a:spcAft>
              <a:buClr>
                <a:schemeClr val="dk1"/>
              </a:buClr>
              <a:buSzPts val="1800"/>
              <a:buChar char="•"/>
              <a:defRPr>
                <a:latin typeface="Lato"/>
                <a:ea typeface="Lato"/>
                <a:cs typeface="Lato"/>
                <a:sym typeface="Lato"/>
              </a:defRPr>
            </a:lvl4pPr>
            <a:lvl5pPr marL="2286000" lvl="4" indent="-342900" algn="l">
              <a:lnSpc>
                <a:spcPct val="90000"/>
              </a:lnSpc>
              <a:spcBef>
                <a:spcPts val="500"/>
              </a:spcBef>
              <a:spcAft>
                <a:spcPts val="0"/>
              </a:spcAft>
              <a:buClr>
                <a:schemeClr val="dk1"/>
              </a:buClr>
              <a:buSzPts val="1800"/>
              <a:buChar char="•"/>
              <a:defRPr>
                <a:latin typeface="Lato"/>
                <a:ea typeface="Lato"/>
                <a:cs typeface="Lato"/>
                <a:sym typeface="Lat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3"/>
        <p:cNvGrpSpPr/>
        <p:nvPr/>
      </p:nvGrpSpPr>
      <p:grpSpPr>
        <a:xfrm>
          <a:off x="0" y="0"/>
          <a:ext cx="0" cy="0"/>
          <a:chOff x="0" y="0"/>
          <a:chExt cx="0" cy="0"/>
        </a:xfrm>
      </p:grpSpPr>
      <p:sp>
        <p:nvSpPr>
          <p:cNvPr id="54" name="Google Shape;54;p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3200"/>
              <a:buFont typeface="Lato"/>
              <a:buNone/>
              <a:defRPr sz="3200">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8"/>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lstStyle>
            <a:lvl1pPr marL="457200" lvl="0" indent="-431800" algn="l">
              <a:lnSpc>
                <a:spcPct val="90000"/>
              </a:lnSpc>
              <a:spcBef>
                <a:spcPts val="1000"/>
              </a:spcBef>
              <a:spcAft>
                <a:spcPts val="0"/>
              </a:spcAft>
              <a:buClr>
                <a:schemeClr val="dk1"/>
              </a:buClr>
              <a:buSzPts val="3200"/>
              <a:buChar char="•"/>
              <a:defRPr sz="3200">
                <a:latin typeface="Lato"/>
                <a:ea typeface="Lato"/>
                <a:cs typeface="Lato"/>
                <a:sym typeface="Lato"/>
              </a:defRPr>
            </a:lvl1pPr>
            <a:lvl2pPr marL="914400" lvl="1" indent="-406400" algn="l">
              <a:lnSpc>
                <a:spcPct val="90000"/>
              </a:lnSpc>
              <a:spcBef>
                <a:spcPts val="500"/>
              </a:spcBef>
              <a:spcAft>
                <a:spcPts val="0"/>
              </a:spcAft>
              <a:buClr>
                <a:schemeClr val="dk1"/>
              </a:buClr>
              <a:buSzPts val="2800"/>
              <a:buChar char="•"/>
              <a:defRPr sz="2800">
                <a:latin typeface="Lato"/>
                <a:ea typeface="Lato"/>
                <a:cs typeface="Lato"/>
                <a:sym typeface="Lato"/>
              </a:defRPr>
            </a:lvl2pPr>
            <a:lvl3pPr marL="1371600" lvl="2" indent="-381000" algn="l">
              <a:lnSpc>
                <a:spcPct val="90000"/>
              </a:lnSpc>
              <a:spcBef>
                <a:spcPts val="500"/>
              </a:spcBef>
              <a:spcAft>
                <a:spcPts val="0"/>
              </a:spcAft>
              <a:buClr>
                <a:schemeClr val="dk1"/>
              </a:buClr>
              <a:buSzPts val="2400"/>
              <a:buChar char="•"/>
              <a:defRPr sz="2400">
                <a:latin typeface="Lato"/>
                <a:ea typeface="Lato"/>
                <a:cs typeface="Lato"/>
                <a:sym typeface="Lato"/>
              </a:defRPr>
            </a:lvl3pPr>
            <a:lvl4pPr marL="1828800" lvl="3" indent="-355600" algn="l">
              <a:lnSpc>
                <a:spcPct val="90000"/>
              </a:lnSpc>
              <a:spcBef>
                <a:spcPts val="500"/>
              </a:spcBef>
              <a:spcAft>
                <a:spcPts val="0"/>
              </a:spcAft>
              <a:buClr>
                <a:schemeClr val="dk1"/>
              </a:buClr>
              <a:buSzPts val="2000"/>
              <a:buChar char="•"/>
              <a:defRPr sz="2000">
                <a:latin typeface="Lato"/>
                <a:ea typeface="Lato"/>
                <a:cs typeface="Lato"/>
                <a:sym typeface="Lato"/>
              </a:defRPr>
            </a:lvl4pPr>
            <a:lvl5pPr marL="2286000" lvl="4" indent="-355600" algn="l">
              <a:lnSpc>
                <a:spcPct val="90000"/>
              </a:lnSpc>
              <a:spcBef>
                <a:spcPts val="500"/>
              </a:spcBef>
              <a:spcAft>
                <a:spcPts val="0"/>
              </a:spcAft>
              <a:buClr>
                <a:schemeClr val="dk1"/>
              </a:buClr>
              <a:buSzPts val="2000"/>
              <a:buChar char="•"/>
              <a:defRPr sz="2000">
                <a:latin typeface="Lato"/>
                <a:ea typeface="Lato"/>
                <a:cs typeface="Lato"/>
                <a:sym typeface="Lato"/>
              </a:defRPr>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6" name="Google Shape;56;p8"/>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chemeClr val="dk1"/>
              </a:buClr>
              <a:buSzPts val="1600"/>
              <a:buNone/>
              <a:defRPr sz="1600">
                <a:latin typeface="Lato"/>
                <a:ea typeface="Lato"/>
                <a:cs typeface="Lato"/>
                <a:sym typeface="Lato"/>
              </a:defRPr>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7" name="Google Shape;57;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0"/>
        <p:cNvGrpSpPr/>
        <p:nvPr/>
      </p:nvGrpSpPr>
      <p:grpSpPr>
        <a:xfrm>
          <a:off x="0" y="0"/>
          <a:ext cx="0" cy="0"/>
          <a:chOff x="0" y="0"/>
          <a:chExt cx="0" cy="0"/>
        </a:xfrm>
      </p:grpSpPr>
      <p:sp>
        <p:nvSpPr>
          <p:cNvPr id="61" name="Google Shape;61;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3200"/>
              <a:buFont typeface="Lato"/>
              <a:buNone/>
              <a:defRPr sz="3200">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9"/>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Lato"/>
                <a:ea typeface="Lato"/>
                <a:cs typeface="Lato"/>
                <a:sym typeface="Lato"/>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Lato"/>
                <a:ea typeface="Lato"/>
                <a:cs typeface="Lato"/>
                <a:sym typeface="Lato"/>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Lato"/>
                <a:ea typeface="Lato"/>
                <a:cs typeface="Lato"/>
                <a:sym typeface="Lato"/>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Lato"/>
                <a:ea typeface="Lato"/>
                <a:cs typeface="Lato"/>
                <a:sym typeface="Lato"/>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Lato"/>
                <a:ea typeface="Lato"/>
                <a:cs typeface="Lato"/>
                <a:sym typeface="Lato"/>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3" name="Google Shape;63;p9"/>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chemeClr val="dk1"/>
              </a:buClr>
              <a:buSzPts val="1600"/>
              <a:buNone/>
              <a:defRPr sz="1600">
                <a:latin typeface="Lato"/>
                <a:ea typeface="Lato"/>
                <a:cs typeface="Lato"/>
                <a:sym typeface="Lato"/>
              </a:defRPr>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4" name="Google Shape;64;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7"/>
        <p:cNvGrpSpPr/>
        <p:nvPr/>
      </p:nvGrpSpPr>
      <p:grpSpPr>
        <a:xfrm>
          <a:off x="0" y="0"/>
          <a:ext cx="0" cy="0"/>
          <a:chOff x="0" y="0"/>
          <a:chExt cx="0" cy="0"/>
        </a:xfrm>
      </p:grpSpPr>
      <p:sp>
        <p:nvSpPr>
          <p:cNvPr id="68" name="Google Shape;68;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4400"/>
              <a:buFont typeface="Lato"/>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10"/>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lstStyle>
            <a:lvl1pPr marL="457200" lvl="0" indent="-406400" algn="l">
              <a:lnSpc>
                <a:spcPct val="90000"/>
              </a:lnSpc>
              <a:spcBef>
                <a:spcPts val="1000"/>
              </a:spcBef>
              <a:spcAft>
                <a:spcPts val="0"/>
              </a:spcAft>
              <a:buClr>
                <a:schemeClr val="dk1"/>
              </a:buClr>
              <a:buSzPts val="2800"/>
              <a:buChar char="•"/>
              <a:defRPr>
                <a:latin typeface="Lato"/>
                <a:ea typeface="Lato"/>
                <a:cs typeface="Lato"/>
                <a:sym typeface="Lato"/>
              </a:defRPr>
            </a:lvl1pPr>
            <a:lvl2pPr marL="914400" lvl="1" indent="-381000" algn="l">
              <a:lnSpc>
                <a:spcPct val="90000"/>
              </a:lnSpc>
              <a:spcBef>
                <a:spcPts val="500"/>
              </a:spcBef>
              <a:spcAft>
                <a:spcPts val="0"/>
              </a:spcAft>
              <a:buClr>
                <a:schemeClr val="dk1"/>
              </a:buClr>
              <a:buSzPts val="2400"/>
              <a:buChar char="•"/>
              <a:defRPr>
                <a:latin typeface="Lato"/>
                <a:ea typeface="Lato"/>
                <a:cs typeface="Lato"/>
                <a:sym typeface="Lato"/>
              </a:defRPr>
            </a:lvl2pPr>
            <a:lvl3pPr marL="1371600" lvl="2" indent="-355600" algn="l">
              <a:lnSpc>
                <a:spcPct val="90000"/>
              </a:lnSpc>
              <a:spcBef>
                <a:spcPts val="500"/>
              </a:spcBef>
              <a:spcAft>
                <a:spcPts val="0"/>
              </a:spcAft>
              <a:buClr>
                <a:schemeClr val="dk1"/>
              </a:buClr>
              <a:buSzPts val="2000"/>
              <a:buChar char="•"/>
              <a:defRPr>
                <a:latin typeface="Lato"/>
                <a:ea typeface="Lato"/>
                <a:cs typeface="Lato"/>
                <a:sym typeface="Lato"/>
              </a:defRPr>
            </a:lvl3pPr>
            <a:lvl4pPr marL="1828800" lvl="3" indent="-342900" algn="l">
              <a:lnSpc>
                <a:spcPct val="90000"/>
              </a:lnSpc>
              <a:spcBef>
                <a:spcPts val="500"/>
              </a:spcBef>
              <a:spcAft>
                <a:spcPts val="0"/>
              </a:spcAft>
              <a:buClr>
                <a:schemeClr val="dk1"/>
              </a:buClr>
              <a:buSzPts val="1800"/>
              <a:buChar char="•"/>
              <a:defRPr>
                <a:latin typeface="Lato"/>
                <a:ea typeface="Lato"/>
                <a:cs typeface="Lato"/>
                <a:sym typeface="Lato"/>
              </a:defRPr>
            </a:lvl4pPr>
            <a:lvl5pPr marL="2286000" lvl="4" indent="-342900" algn="l">
              <a:lnSpc>
                <a:spcPct val="90000"/>
              </a:lnSpc>
              <a:spcBef>
                <a:spcPts val="500"/>
              </a:spcBef>
              <a:spcAft>
                <a:spcPts val="0"/>
              </a:spcAft>
              <a:buClr>
                <a:schemeClr val="dk1"/>
              </a:buClr>
              <a:buSzPts val="1800"/>
              <a:buChar char="•"/>
              <a:defRPr>
                <a:latin typeface="Lato"/>
                <a:ea typeface="Lato"/>
                <a:cs typeface="Lato"/>
                <a:sym typeface="Lat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0" name="Google Shape;70;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3"/>
        <p:cNvGrpSpPr/>
        <p:nvPr/>
      </p:nvGrpSpPr>
      <p:grpSpPr>
        <a:xfrm>
          <a:off x="0" y="0"/>
          <a:ext cx="0" cy="0"/>
          <a:chOff x="0" y="0"/>
          <a:chExt cx="0" cy="0"/>
        </a:xfrm>
      </p:grpSpPr>
      <p:sp>
        <p:nvSpPr>
          <p:cNvPr id="74" name="Google Shape;74;p11"/>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4400"/>
              <a:buFont typeface="Lato"/>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11"/>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lstStyle>
            <a:lvl1pPr marL="457200" lvl="0" indent="-406400" algn="l">
              <a:lnSpc>
                <a:spcPct val="90000"/>
              </a:lnSpc>
              <a:spcBef>
                <a:spcPts val="1000"/>
              </a:spcBef>
              <a:spcAft>
                <a:spcPts val="0"/>
              </a:spcAft>
              <a:buClr>
                <a:schemeClr val="dk1"/>
              </a:buClr>
              <a:buSzPts val="2800"/>
              <a:buChar char="•"/>
              <a:defRPr>
                <a:latin typeface="Lato"/>
                <a:ea typeface="Lato"/>
                <a:cs typeface="Lato"/>
                <a:sym typeface="Lato"/>
              </a:defRPr>
            </a:lvl1pPr>
            <a:lvl2pPr marL="914400" lvl="1" indent="-381000" algn="l">
              <a:lnSpc>
                <a:spcPct val="90000"/>
              </a:lnSpc>
              <a:spcBef>
                <a:spcPts val="500"/>
              </a:spcBef>
              <a:spcAft>
                <a:spcPts val="0"/>
              </a:spcAft>
              <a:buClr>
                <a:schemeClr val="dk1"/>
              </a:buClr>
              <a:buSzPts val="2400"/>
              <a:buChar char="•"/>
              <a:defRPr>
                <a:latin typeface="Lato"/>
                <a:ea typeface="Lato"/>
                <a:cs typeface="Lato"/>
                <a:sym typeface="Lato"/>
              </a:defRPr>
            </a:lvl2pPr>
            <a:lvl3pPr marL="1371600" lvl="2" indent="-355600" algn="l">
              <a:lnSpc>
                <a:spcPct val="90000"/>
              </a:lnSpc>
              <a:spcBef>
                <a:spcPts val="500"/>
              </a:spcBef>
              <a:spcAft>
                <a:spcPts val="0"/>
              </a:spcAft>
              <a:buClr>
                <a:schemeClr val="dk1"/>
              </a:buClr>
              <a:buSzPts val="2000"/>
              <a:buChar char="•"/>
              <a:defRPr>
                <a:latin typeface="Lato"/>
                <a:ea typeface="Lato"/>
                <a:cs typeface="Lato"/>
                <a:sym typeface="Lato"/>
              </a:defRPr>
            </a:lvl3pPr>
            <a:lvl4pPr marL="1828800" lvl="3" indent="-342900" algn="l">
              <a:lnSpc>
                <a:spcPct val="90000"/>
              </a:lnSpc>
              <a:spcBef>
                <a:spcPts val="500"/>
              </a:spcBef>
              <a:spcAft>
                <a:spcPts val="0"/>
              </a:spcAft>
              <a:buClr>
                <a:schemeClr val="dk1"/>
              </a:buClr>
              <a:buSzPts val="1800"/>
              <a:buChar char="•"/>
              <a:defRPr>
                <a:latin typeface="Lato"/>
                <a:ea typeface="Lato"/>
                <a:cs typeface="Lato"/>
                <a:sym typeface="Lato"/>
              </a:defRPr>
            </a:lvl4pPr>
            <a:lvl5pPr marL="2286000" lvl="4" indent="-342900" algn="l">
              <a:lnSpc>
                <a:spcPct val="90000"/>
              </a:lnSpc>
              <a:spcBef>
                <a:spcPts val="500"/>
              </a:spcBef>
              <a:spcAft>
                <a:spcPts val="0"/>
              </a:spcAft>
              <a:buClr>
                <a:schemeClr val="dk1"/>
              </a:buClr>
              <a:buSzPts val="1800"/>
              <a:buChar char="•"/>
              <a:defRPr>
                <a:latin typeface="Lato"/>
                <a:ea typeface="Lato"/>
                <a:cs typeface="Lato"/>
                <a:sym typeface="Lat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 name="Google Shape;76;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Lato"/>
              <a:buNone/>
              <a:defRPr sz="4400" b="0" i="0" u="none" strike="noStrike" cap="none">
                <a:solidFill>
                  <a:schemeClr val="dk1"/>
                </a:solidFill>
                <a:latin typeface="Lato"/>
                <a:ea typeface="Lato"/>
                <a:cs typeface="Lato"/>
                <a:sym typeface="La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Lato"/>
                <a:ea typeface="Lato"/>
                <a:cs typeface="Lato"/>
                <a:sym typeface="Lato"/>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ato"/>
                <a:ea typeface="Lato"/>
                <a:cs typeface="Lato"/>
                <a:sym typeface="Lato"/>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ato"/>
                <a:ea typeface="Lato"/>
                <a:cs typeface="Lato"/>
                <a:sym typeface="Lato"/>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Lato"/>
                <a:ea typeface="Lato"/>
                <a:cs typeface="Lato"/>
                <a:sym typeface="La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Lato"/>
                <a:ea typeface="Lato"/>
                <a:cs typeface="Lato"/>
                <a:sym typeface="La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2.emf"/></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4.emf"/></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20.emf"/></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25.emf"/></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27.e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0.xml"/><Relationship Id="rId1" Type="http://schemas.openxmlformats.org/officeDocument/2006/relationships/slideLayout" Target="../slideLayouts/slideLayout1.xml"/><Relationship Id="rId5" Type="http://schemas.openxmlformats.org/officeDocument/2006/relationships/image" Target="../media/image31.emf"/><Relationship Id="rId4" Type="http://schemas.openxmlformats.org/officeDocument/2006/relationships/image" Target="../media/image30.png"/></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33.emf"/></Relationships>
</file>

<file path=ppt/slides/_rels/slide2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35.emf"/></Relationships>
</file>

<file path=ppt/slides/_rels/slide24.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37.png"/></Relationships>
</file>

<file path=ppt/slides/_rels/slide2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39.emf"/></Relationships>
</file>

<file path=ppt/slides/_rels/slide2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41.emf"/></Relationships>
</file>

<file path=ppt/slides/_rels/slide2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43.emf"/></Relationships>
</file>

<file path=ppt/slides/_rels/slide2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45.emf"/></Relationships>
</file>

<file path=ppt/slides/_rels/slide2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8.xml"/><Relationship Id="rId1" Type="http://schemas.openxmlformats.org/officeDocument/2006/relationships/slideLayout" Target="../slideLayouts/slideLayout1.xml"/><Relationship Id="rId5" Type="http://schemas.openxmlformats.org/officeDocument/2006/relationships/image" Target="../media/image48.emf"/><Relationship Id="rId4" Type="http://schemas.openxmlformats.org/officeDocument/2006/relationships/image" Target="../media/image4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9.xml"/><Relationship Id="rId1" Type="http://schemas.openxmlformats.org/officeDocument/2006/relationships/slideLayout" Target="../slideLayouts/slideLayout1.xml"/><Relationship Id="rId4" Type="http://schemas.openxmlformats.org/officeDocument/2006/relationships/image" Target="../media/image50.emf"/></Relationships>
</file>

<file path=ppt/slides/_rels/slide3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52.emf"/><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3.emf"/><Relationship Id="rId2" Type="http://schemas.openxmlformats.org/officeDocument/2006/relationships/notesSlide" Target="../notesSlides/notesSlide32.xml"/><Relationship Id="rId1" Type="http://schemas.openxmlformats.org/officeDocument/2006/relationships/slideLayout" Target="../slideLayouts/slideLayout1.xml"/><Relationship Id="rId4" Type="http://schemas.openxmlformats.org/officeDocument/2006/relationships/image" Target="../media/image54.emf"/></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2"/>
          <p:cNvSpPr txBox="1">
            <a:spLocks noGrp="1"/>
          </p:cNvSpPr>
          <p:nvPr>
            <p:ph type="title"/>
          </p:nvPr>
        </p:nvSpPr>
        <p:spPr>
          <a:xfrm>
            <a:off x="1446847" y="622499"/>
            <a:ext cx="9877789" cy="73947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F43F3C"/>
              </a:buClr>
              <a:buSzPts val="3600"/>
              <a:buFont typeface="Lato"/>
              <a:buNone/>
            </a:pPr>
            <a:r>
              <a:rPr lang="en-US" sz="3600" b="1">
                <a:solidFill>
                  <a:srgbClr val="F43F3C"/>
                </a:solidFill>
              </a:rPr>
              <a:t>ASSIGNMENT GUIDELINES</a:t>
            </a:r>
            <a:endParaRPr/>
          </a:p>
        </p:txBody>
      </p:sp>
      <p:sp>
        <p:nvSpPr>
          <p:cNvPr id="85" name="Google Shape;85;p12"/>
          <p:cNvSpPr txBox="1"/>
          <p:nvPr/>
        </p:nvSpPr>
        <p:spPr>
          <a:xfrm>
            <a:off x="602478" y="1526520"/>
            <a:ext cx="10987044" cy="4708981"/>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757070"/>
              </a:buClr>
              <a:buSzPts val="2000"/>
              <a:buFont typeface="Arial"/>
              <a:buChar char="•"/>
            </a:pPr>
            <a:r>
              <a:rPr lang="en-US" sz="2000" b="0" i="0" u="none" strike="noStrike" cap="none" dirty="0">
                <a:solidFill>
                  <a:srgbClr val="757070"/>
                </a:solidFill>
                <a:latin typeface="Lato"/>
                <a:ea typeface="Lato"/>
                <a:cs typeface="Lato"/>
                <a:sym typeface="Lato"/>
              </a:rPr>
              <a:t>Make </a:t>
            </a:r>
            <a:r>
              <a:rPr lang="en-US" sz="2000" dirty="0">
                <a:solidFill>
                  <a:srgbClr val="757070"/>
                </a:solidFill>
                <a:latin typeface="Lato"/>
                <a:ea typeface="Lato"/>
                <a:cs typeface="Lato"/>
                <a:sym typeface="Lato"/>
              </a:rPr>
              <a:t>the changes in the</a:t>
            </a:r>
            <a:r>
              <a:rPr lang="en-US" sz="2000" b="0" i="0" u="none" strike="noStrike" cap="none" dirty="0">
                <a:solidFill>
                  <a:srgbClr val="757070"/>
                </a:solidFill>
                <a:latin typeface="Lato"/>
                <a:ea typeface="Lato"/>
                <a:cs typeface="Lato"/>
                <a:sym typeface="Lato"/>
              </a:rPr>
              <a:t> PPT </a:t>
            </a:r>
            <a:r>
              <a:rPr lang="en-US" sz="2000" dirty="0">
                <a:solidFill>
                  <a:srgbClr val="757070"/>
                </a:solidFill>
                <a:latin typeface="Lato"/>
                <a:ea typeface="Lato"/>
                <a:cs typeface="Lato"/>
                <a:sym typeface="Lato"/>
              </a:rPr>
              <a:t>as you solve the parts</a:t>
            </a:r>
            <a:endParaRPr dirty="0"/>
          </a:p>
          <a:p>
            <a:pPr marL="342900" marR="0" lvl="0" indent="-215900" algn="l" rtl="0">
              <a:lnSpc>
                <a:spcPct val="100000"/>
              </a:lnSpc>
              <a:spcBef>
                <a:spcPts val="0"/>
              </a:spcBef>
              <a:spcAft>
                <a:spcPts val="0"/>
              </a:spcAft>
              <a:buClr>
                <a:schemeClr val="dk1"/>
              </a:buClr>
              <a:buSzPts val="2000"/>
              <a:buFont typeface="Arial"/>
              <a:buNone/>
            </a:pPr>
            <a:endParaRPr sz="2000" b="0" i="0" u="none" strike="noStrike" cap="none" dirty="0">
              <a:solidFill>
                <a:srgbClr val="757070"/>
              </a:solidFill>
              <a:latin typeface="Lato"/>
              <a:ea typeface="Lato"/>
              <a:cs typeface="Lato"/>
              <a:sym typeface="Lato"/>
            </a:endParaRPr>
          </a:p>
          <a:p>
            <a:pPr marL="342900" marR="0" lvl="0" indent="-342900" algn="l" rtl="0">
              <a:lnSpc>
                <a:spcPct val="100000"/>
              </a:lnSpc>
              <a:spcBef>
                <a:spcPts val="0"/>
              </a:spcBef>
              <a:spcAft>
                <a:spcPts val="0"/>
              </a:spcAft>
              <a:buClr>
                <a:srgbClr val="757070"/>
              </a:buClr>
              <a:buSzPts val="2000"/>
              <a:buFont typeface="Arial"/>
              <a:buChar char="•"/>
            </a:pPr>
            <a:r>
              <a:rPr lang="en-US" sz="2000" b="0" i="0" u="none" strike="noStrike" cap="none" dirty="0">
                <a:solidFill>
                  <a:srgbClr val="757070"/>
                </a:solidFill>
                <a:latin typeface="Lato"/>
                <a:ea typeface="Lato"/>
                <a:cs typeface="Lato"/>
                <a:sym typeface="Lato"/>
              </a:rPr>
              <a:t>This file contains the template for </a:t>
            </a:r>
            <a:r>
              <a:rPr lang="en-IN" sz="2000" b="0" i="0" u="none" strike="noStrike" cap="none" dirty="0">
                <a:solidFill>
                  <a:srgbClr val="757070"/>
                </a:solidFill>
                <a:latin typeface="Lato"/>
                <a:ea typeface="Lato"/>
                <a:cs typeface="Lato"/>
                <a:sym typeface="Lato"/>
              </a:rPr>
              <a:t>the </a:t>
            </a:r>
            <a:r>
              <a:rPr lang="en-IN" sz="2000" b="1" i="0" u="none" strike="noStrike" cap="none" dirty="0">
                <a:solidFill>
                  <a:srgbClr val="757070"/>
                </a:solidFill>
                <a:latin typeface="Lato"/>
                <a:ea typeface="Lato"/>
                <a:cs typeface="Lato"/>
                <a:sym typeface="Lato"/>
              </a:rPr>
              <a:t>EDA part </a:t>
            </a:r>
            <a:r>
              <a:rPr lang="en-IN" sz="2000" b="0" i="0" u="none" strike="noStrike" cap="none" dirty="0">
                <a:solidFill>
                  <a:srgbClr val="757070"/>
                </a:solidFill>
                <a:latin typeface="Lato"/>
                <a:ea typeface="Lato"/>
                <a:cs typeface="Lato"/>
                <a:sym typeface="Lato"/>
              </a:rPr>
              <a:t>of the project.</a:t>
            </a:r>
            <a:endParaRPr sz="1400" b="0" i="0" u="none" strike="noStrike" cap="none" dirty="0">
              <a:solidFill>
                <a:srgbClr val="000000"/>
              </a:solidFill>
              <a:latin typeface="Arial"/>
              <a:ea typeface="Arial"/>
              <a:cs typeface="Arial"/>
              <a:sym typeface="Arial"/>
            </a:endParaRPr>
          </a:p>
          <a:p>
            <a:pPr marL="342900" marR="0" lvl="0" indent="-215900" algn="l" rtl="0">
              <a:lnSpc>
                <a:spcPct val="100000"/>
              </a:lnSpc>
              <a:spcBef>
                <a:spcPts val="0"/>
              </a:spcBef>
              <a:spcAft>
                <a:spcPts val="0"/>
              </a:spcAft>
              <a:buClr>
                <a:schemeClr val="dk1"/>
              </a:buClr>
              <a:buSzPts val="2000"/>
              <a:buFont typeface="Arial"/>
              <a:buNone/>
            </a:pPr>
            <a:endParaRPr sz="2000" b="0" i="0" u="none" strike="noStrike" cap="none" dirty="0">
              <a:solidFill>
                <a:srgbClr val="757070"/>
              </a:solidFill>
              <a:latin typeface="Lato"/>
              <a:ea typeface="Lato"/>
              <a:cs typeface="Lato"/>
              <a:sym typeface="Lato"/>
            </a:endParaRPr>
          </a:p>
          <a:p>
            <a:pPr marL="342900" marR="0" lvl="0" indent="-342900" algn="l" rtl="0">
              <a:lnSpc>
                <a:spcPct val="100000"/>
              </a:lnSpc>
              <a:spcBef>
                <a:spcPts val="0"/>
              </a:spcBef>
              <a:spcAft>
                <a:spcPts val="0"/>
              </a:spcAft>
              <a:buClr>
                <a:srgbClr val="757070"/>
              </a:buClr>
              <a:buSzPts val="2000"/>
              <a:buFont typeface="Arial"/>
              <a:buChar char="•"/>
            </a:pPr>
            <a:r>
              <a:rPr lang="en-US" sz="2000" b="0" i="0" u="none" strike="noStrike" cap="none" dirty="0">
                <a:solidFill>
                  <a:srgbClr val="757070"/>
                </a:solidFill>
                <a:latin typeface="Lato"/>
                <a:ea typeface="Lato"/>
                <a:cs typeface="Lato"/>
                <a:sym typeface="Lato"/>
              </a:rPr>
              <a:t>Check the instructions added in the note section of every slide for clarity.</a:t>
            </a:r>
            <a:endParaRPr sz="2000" b="0" i="0" u="none" strike="noStrike" cap="none" dirty="0">
              <a:solidFill>
                <a:srgbClr val="757070"/>
              </a:solidFill>
              <a:latin typeface="Lato"/>
              <a:ea typeface="Lato"/>
              <a:cs typeface="Lato"/>
              <a:sym typeface="Lato"/>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dirty="0">
              <a:solidFill>
                <a:srgbClr val="757070"/>
              </a:solidFill>
              <a:latin typeface="Lato"/>
              <a:ea typeface="Lato"/>
              <a:cs typeface="Lato"/>
              <a:sym typeface="Lato"/>
            </a:endParaRPr>
          </a:p>
          <a:p>
            <a:pPr marL="342900" marR="0" lvl="0" indent="-342900" algn="l" rtl="0">
              <a:lnSpc>
                <a:spcPct val="100000"/>
              </a:lnSpc>
              <a:spcBef>
                <a:spcPts val="0"/>
              </a:spcBef>
              <a:spcAft>
                <a:spcPts val="0"/>
              </a:spcAft>
              <a:buClr>
                <a:srgbClr val="757070"/>
              </a:buClr>
              <a:buSzPts val="2000"/>
              <a:buFont typeface="Arial"/>
              <a:buChar char="•"/>
            </a:pPr>
            <a:r>
              <a:rPr lang="en-US" sz="2000" b="0" i="0" u="none" strike="noStrike" cap="none" dirty="0">
                <a:solidFill>
                  <a:srgbClr val="757070"/>
                </a:solidFill>
                <a:latin typeface="Lato"/>
                <a:ea typeface="Lato"/>
                <a:cs typeface="Lato"/>
                <a:sym typeface="Lato"/>
              </a:rPr>
              <a:t>Don’t move around any image or text box</a:t>
            </a:r>
            <a:endParaRPr sz="2000" b="0" i="0" u="none" strike="noStrike" cap="none" dirty="0">
              <a:solidFill>
                <a:srgbClr val="757070"/>
              </a:solidFill>
              <a:latin typeface="Lato"/>
              <a:ea typeface="Lato"/>
              <a:cs typeface="Lato"/>
              <a:sym typeface="Lato"/>
            </a:endParaRPr>
          </a:p>
          <a:p>
            <a:pPr marL="0" marR="0" lvl="0" indent="0" algn="l" rtl="0">
              <a:lnSpc>
                <a:spcPct val="100000"/>
              </a:lnSpc>
              <a:spcBef>
                <a:spcPts val="0"/>
              </a:spcBef>
              <a:spcAft>
                <a:spcPts val="0"/>
              </a:spcAft>
              <a:buNone/>
            </a:pPr>
            <a:endParaRPr sz="2000" b="0" i="0" u="none" strike="noStrike" cap="none" dirty="0">
              <a:solidFill>
                <a:srgbClr val="757070"/>
              </a:solidFill>
              <a:latin typeface="Lato"/>
              <a:ea typeface="Lato"/>
              <a:cs typeface="Lato"/>
              <a:sym typeface="Lato"/>
            </a:endParaRPr>
          </a:p>
          <a:p>
            <a:pPr marL="285750" marR="0" lvl="0" indent="-285750" algn="l" rtl="0">
              <a:lnSpc>
                <a:spcPct val="100000"/>
              </a:lnSpc>
              <a:spcBef>
                <a:spcPts val="0"/>
              </a:spcBef>
              <a:spcAft>
                <a:spcPts val="0"/>
              </a:spcAft>
              <a:buClr>
                <a:srgbClr val="757070"/>
              </a:buClr>
              <a:buSzPts val="2000"/>
              <a:buFont typeface="Arial"/>
              <a:buChar char="•"/>
            </a:pPr>
            <a:r>
              <a:rPr lang="en-US" sz="2000" b="0" i="0" u="none" strike="noStrike" cap="none" dirty="0">
                <a:solidFill>
                  <a:srgbClr val="757070"/>
                </a:solidFill>
                <a:latin typeface="Lato"/>
                <a:ea typeface="Lato"/>
                <a:cs typeface="Lato"/>
                <a:sym typeface="Lato"/>
              </a:rPr>
              <a:t>If you require more/lesser elements, be careful when you copy/delete the existing ones.</a:t>
            </a:r>
            <a:endParaRPr dirty="0"/>
          </a:p>
          <a:p>
            <a:pPr marL="285750" marR="0" lvl="0" indent="-158750" algn="l" rtl="0">
              <a:lnSpc>
                <a:spcPct val="100000"/>
              </a:lnSpc>
              <a:spcBef>
                <a:spcPts val="0"/>
              </a:spcBef>
              <a:spcAft>
                <a:spcPts val="0"/>
              </a:spcAft>
              <a:buClr>
                <a:srgbClr val="757070"/>
              </a:buClr>
              <a:buSzPts val="2000"/>
              <a:buFont typeface="Arial"/>
              <a:buNone/>
            </a:pPr>
            <a:endParaRPr sz="2000" b="0" i="0" u="none" strike="noStrike" cap="none" dirty="0">
              <a:solidFill>
                <a:srgbClr val="757070"/>
              </a:solidFill>
              <a:latin typeface="Lato"/>
              <a:ea typeface="Lato"/>
              <a:cs typeface="Lato"/>
              <a:sym typeface="Lato"/>
            </a:endParaRPr>
          </a:p>
          <a:p>
            <a:pPr marL="0" marR="0" lvl="0" indent="0" algn="l" rtl="0">
              <a:lnSpc>
                <a:spcPct val="100000"/>
              </a:lnSpc>
              <a:spcBef>
                <a:spcPts val="0"/>
              </a:spcBef>
              <a:spcAft>
                <a:spcPts val="0"/>
              </a:spcAft>
              <a:buNone/>
            </a:pPr>
            <a:endParaRPr sz="2000" b="0" i="0" u="none" strike="noStrike" cap="none" dirty="0">
              <a:solidFill>
                <a:srgbClr val="757070"/>
              </a:solidFill>
              <a:latin typeface="Lato"/>
              <a:ea typeface="Lato"/>
              <a:cs typeface="Lato"/>
              <a:sym typeface="Lato"/>
            </a:endParaRPr>
          </a:p>
        </p:txBody>
      </p:sp>
      <p:pic>
        <p:nvPicPr>
          <p:cNvPr id="86" name="Google Shape;86;p12" descr="A close up of a logo&#10;&#10;Description automatically generated"/>
          <p:cNvPicPr preferRelativeResize="0"/>
          <p:nvPr/>
        </p:nvPicPr>
        <p:blipFill rotWithShape="1">
          <a:blip r:embed="rId3">
            <a:alphaModFix/>
          </a:blip>
          <a:srcRect/>
          <a:stretch/>
        </p:blipFill>
        <p:spPr>
          <a:xfrm>
            <a:off x="10313895" y="171493"/>
            <a:ext cx="1648553" cy="45100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dirty="0">
                <a:solidFill>
                  <a:srgbClr val="EF413D"/>
                </a:solidFill>
              </a:rPr>
              <a:t>PART I :  Univariate Analysis</a:t>
            </a:r>
            <a:br>
              <a:rPr lang="en-US" sz="3500" b="1" dirty="0">
                <a:solidFill>
                  <a:srgbClr val="EF413D"/>
                </a:solidFill>
              </a:rPr>
            </a:br>
            <a:r>
              <a:rPr lang="en-US" sz="1000" b="1" dirty="0">
                <a:solidFill>
                  <a:srgbClr val="EF413D"/>
                </a:solidFill>
              </a:rPr>
              <a:t> </a:t>
            </a:r>
            <a:r>
              <a:rPr lang="en-US" b="1" dirty="0"/>
              <a:t/>
            </a:r>
            <a:br>
              <a:rPr lang="en-US" b="1" dirty="0"/>
            </a:br>
            <a:r>
              <a:rPr lang="en-US" sz="3000" b="1" dirty="0">
                <a:solidFill>
                  <a:srgbClr val="5A5A5A"/>
                </a:solidFill>
              </a:rPr>
              <a:t>Marketing Campaign Optimisation</a:t>
            </a:r>
            <a:endParaRPr sz="3000" dirty="0"/>
          </a:p>
        </p:txBody>
      </p:sp>
      <p:sp>
        <p:nvSpPr>
          <p:cNvPr id="9" name="Google Shape;219;p28">
            <a:extLst>
              <a:ext uri="{FF2B5EF4-FFF2-40B4-BE49-F238E27FC236}">
                <a16:creationId xmlns:a16="http://schemas.microsoft.com/office/drawing/2014/main" id="{947E1549-BDA8-4512-9BAD-A4E03C1A8752}"/>
              </a:ext>
            </a:extLst>
          </p:cNvPr>
          <p:cNvSpPr txBox="1"/>
          <p:nvPr/>
        </p:nvSpPr>
        <p:spPr>
          <a:xfrm>
            <a:off x="514663" y="1599228"/>
            <a:ext cx="11162674" cy="4893647"/>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Variable under consideration</a:t>
            </a:r>
            <a:r>
              <a:rPr lang="en-US" sz="1800" b="1" i="0" u="none" strike="noStrike" cap="none" dirty="0" smtClean="0">
                <a:solidFill>
                  <a:srgbClr val="000000"/>
                </a:solidFill>
                <a:latin typeface="Lato"/>
                <a:ea typeface="Lato"/>
                <a:cs typeface="Lato"/>
                <a:sym typeface="Lato"/>
              </a:rPr>
              <a:t>: [Marital Status]</a:t>
            </a: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p:txBody>
      </p:sp>
      <p:grpSp>
        <p:nvGrpSpPr>
          <p:cNvPr id="6" name="Group 5"/>
          <p:cNvGrpSpPr/>
          <p:nvPr/>
        </p:nvGrpSpPr>
        <p:grpSpPr>
          <a:xfrm>
            <a:off x="3312415" y="1931432"/>
            <a:ext cx="6364672" cy="4561443"/>
            <a:chOff x="4504100" y="1776825"/>
            <a:chExt cx="7054390" cy="4716050"/>
          </a:xfrm>
        </p:grpSpPr>
        <p:pic>
          <p:nvPicPr>
            <p:cNvPr id="3" name="Picture 2"/>
            <p:cNvPicPr>
              <a:picLocks noChangeAspect="1"/>
            </p:cNvPicPr>
            <p:nvPr/>
          </p:nvPicPr>
          <p:blipFill>
            <a:blip r:embed="rId3"/>
            <a:stretch>
              <a:fillRect/>
            </a:stretch>
          </p:blipFill>
          <p:spPr>
            <a:xfrm>
              <a:off x="4504100" y="1776825"/>
              <a:ext cx="7054390" cy="4716050"/>
            </a:xfrm>
            <a:prstGeom prst="rect">
              <a:avLst/>
            </a:prstGeom>
          </p:spPr>
        </p:pic>
        <p:pic>
          <p:nvPicPr>
            <p:cNvPr id="5" name="Picture 4"/>
            <p:cNvPicPr>
              <a:picLocks noChangeAspect="1"/>
            </p:cNvPicPr>
            <p:nvPr/>
          </p:nvPicPr>
          <p:blipFill>
            <a:blip r:embed="rId4"/>
            <a:stretch>
              <a:fillRect/>
            </a:stretch>
          </p:blipFill>
          <p:spPr>
            <a:xfrm>
              <a:off x="8972550" y="2065401"/>
              <a:ext cx="2381250" cy="971550"/>
            </a:xfrm>
            <a:prstGeom prst="rect">
              <a:avLst/>
            </a:prstGeom>
          </p:spPr>
        </p:pic>
      </p:grpSp>
    </p:spTree>
    <p:extLst>
      <p:ext uri="{BB962C8B-B14F-4D97-AF65-F5344CB8AC3E}">
        <p14:creationId xmlns:p14="http://schemas.microsoft.com/office/powerpoint/2010/main" val="13741620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dirty="0">
                <a:solidFill>
                  <a:srgbClr val="EF413D"/>
                </a:solidFill>
              </a:rPr>
              <a:t>PART I :  Univariate Analysis</a:t>
            </a:r>
            <a:br>
              <a:rPr lang="en-US" sz="3500" b="1" dirty="0">
                <a:solidFill>
                  <a:srgbClr val="EF413D"/>
                </a:solidFill>
              </a:rPr>
            </a:br>
            <a:r>
              <a:rPr lang="en-US" sz="1000" b="1" dirty="0">
                <a:solidFill>
                  <a:srgbClr val="EF413D"/>
                </a:solidFill>
              </a:rPr>
              <a:t> </a:t>
            </a:r>
            <a:r>
              <a:rPr lang="en-US" b="1" dirty="0"/>
              <a:t/>
            </a:r>
            <a:br>
              <a:rPr lang="en-US" b="1" dirty="0"/>
            </a:br>
            <a:r>
              <a:rPr lang="en-US" sz="3000" b="1" dirty="0">
                <a:solidFill>
                  <a:srgbClr val="5A5A5A"/>
                </a:solidFill>
              </a:rPr>
              <a:t>Marketing Campaign Optimisation</a:t>
            </a:r>
            <a:endParaRPr sz="3000" dirty="0"/>
          </a:p>
        </p:txBody>
      </p:sp>
      <p:sp>
        <p:nvSpPr>
          <p:cNvPr id="9" name="Google Shape;219;p28">
            <a:extLst>
              <a:ext uri="{FF2B5EF4-FFF2-40B4-BE49-F238E27FC236}">
                <a16:creationId xmlns:a16="http://schemas.microsoft.com/office/drawing/2014/main" id="{947E1549-BDA8-4512-9BAD-A4E03C1A8752}"/>
              </a:ext>
            </a:extLst>
          </p:cNvPr>
          <p:cNvSpPr txBox="1"/>
          <p:nvPr/>
        </p:nvSpPr>
        <p:spPr>
          <a:xfrm>
            <a:off x="514663" y="1599228"/>
            <a:ext cx="11162674" cy="4893647"/>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Variable under consideration</a:t>
            </a:r>
            <a:r>
              <a:rPr lang="en-US" sz="1800" b="1" i="0" u="none" strike="noStrike" cap="none" dirty="0" smtClean="0">
                <a:solidFill>
                  <a:srgbClr val="000000"/>
                </a:solidFill>
                <a:latin typeface="Lato"/>
                <a:ea typeface="Lato"/>
                <a:cs typeface="Lato"/>
                <a:sym typeface="Lato"/>
              </a:rPr>
              <a:t>: [Education]</a:t>
            </a: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p:txBody>
      </p:sp>
      <p:grpSp>
        <p:nvGrpSpPr>
          <p:cNvPr id="5" name="Group 4"/>
          <p:cNvGrpSpPr/>
          <p:nvPr/>
        </p:nvGrpSpPr>
        <p:grpSpPr>
          <a:xfrm>
            <a:off x="2845044" y="1833161"/>
            <a:ext cx="6090432" cy="4172156"/>
            <a:chOff x="5473944" y="1928411"/>
            <a:chExt cx="6090432" cy="4172156"/>
          </a:xfrm>
        </p:grpSpPr>
        <p:pic>
          <p:nvPicPr>
            <p:cNvPr id="3" name="Picture 2"/>
            <p:cNvPicPr>
              <a:picLocks noChangeAspect="1"/>
            </p:cNvPicPr>
            <p:nvPr/>
          </p:nvPicPr>
          <p:blipFill>
            <a:blip r:embed="rId3"/>
            <a:stretch>
              <a:fillRect/>
            </a:stretch>
          </p:blipFill>
          <p:spPr>
            <a:xfrm>
              <a:off x="5473944" y="2320719"/>
              <a:ext cx="6090432" cy="3779848"/>
            </a:xfrm>
            <a:prstGeom prst="rect">
              <a:avLst/>
            </a:prstGeom>
          </p:spPr>
        </p:pic>
        <p:pic>
          <p:nvPicPr>
            <p:cNvPr id="4" name="Picture 3"/>
            <p:cNvPicPr>
              <a:picLocks noChangeAspect="1"/>
            </p:cNvPicPr>
            <p:nvPr/>
          </p:nvPicPr>
          <p:blipFill>
            <a:blip r:embed="rId4"/>
            <a:stretch>
              <a:fillRect/>
            </a:stretch>
          </p:blipFill>
          <p:spPr>
            <a:xfrm>
              <a:off x="9468876" y="1928411"/>
              <a:ext cx="2095500" cy="971550"/>
            </a:xfrm>
            <a:prstGeom prst="rect">
              <a:avLst/>
            </a:prstGeom>
          </p:spPr>
        </p:pic>
      </p:grpSp>
    </p:spTree>
    <p:extLst>
      <p:ext uri="{BB962C8B-B14F-4D97-AF65-F5344CB8AC3E}">
        <p14:creationId xmlns:p14="http://schemas.microsoft.com/office/powerpoint/2010/main" val="2030512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99;p14"/>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dirty="0">
                <a:solidFill>
                  <a:srgbClr val="EF413D"/>
                </a:solidFill>
              </a:rPr>
              <a:t>PART I :  Univariate Analysis</a:t>
            </a:r>
            <a:br>
              <a:rPr lang="en-US" sz="3500" b="1" dirty="0">
                <a:solidFill>
                  <a:srgbClr val="EF413D"/>
                </a:solidFill>
              </a:rPr>
            </a:br>
            <a:r>
              <a:rPr lang="en-US" sz="1000" b="1" dirty="0">
                <a:solidFill>
                  <a:srgbClr val="EF413D"/>
                </a:solidFill>
              </a:rPr>
              <a:t> </a:t>
            </a:r>
            <a:r>
              <a:rPr lang="en-US" b="1" dirty="0"/>
              <a:t/>
            </a:r>
            <a:br>
              <a:rPr lang="en-US" b="1" dirty="0"/>
            </a:br>
            <a:r>
              <a:rPr lang="en-US" sz="3000" b="1" dirty="0">
                <a:solidFill>
                  <a:srgbClr val="5A5A5A"/>
                </a:solidFill>
              </a:rPr>
              <a:t>Marketing Campaign Optimisation</a:t>
            </a:r>
            <a:endParaRPr sz="3000" dirty="0"/>
          </a:p>
        </p:txBody>
      </p:sp>
      <p:pic>
        <p:nvPicPr>
          <p:cNvPr id="2" name="Picture 1"/>
          <p:cNvPicPr>
            <a:picLocks noChangeAspect="1"/>
          </p:cNvPicPr>
          <p:nvPr/>
        </p:nvPicPr>
        <p:blipFill>
          <a:blip r:embed="rId3"/>
          <a:stretch>
            <a:fillRect/>
          </a:stretch>
        </p:blipFill>
        <p:spPr>
          <a:xfrm>
            <a:off x="2847974" y="1690688"/>
            <a:ext cx="7158139" cy="4955079"/>
          </a:xfrm>
          <a:prstGeom prst="rect">
            <a:avLst/>
          </a:prstGeom>
        </p:spPr>
      </p:pic>
    </p:spTree>
    <p:extLst>
      <p:ext uri="{BB962C8B-B14F-4D97-AF65-F5344CB8AC3E}">
        <p14:creationId xmlns:p14="http://schemas.microsoft.com/office/powerpoint/2010/main" val="42080277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dirty="0">
                <a:solidFill>
                  <a:srgbClr val="EF413D"/>
                </a:solidFill>
              </a:rPr>
              <a:t>PART II :  Bivariate Analysis</a:t>
            </a:r>
            <a:br>
              <a:rPr lang="en-US" sz="3500" b="1" dirty="0">
                <a:solidFill>
                  <a:srgbClr val="EF413D"/>
                </a:solidFill>
              </a:rPr>
            </a:br>
            <a:r>
              <a:rPr lang="en-US" sz="1000" b="1" dirty="0">
                <a:solidFill>
                  <a:srgbClr val="EF413D"/>
                </a:solidFill>
              </a:rPr>
              <a:t> </a:t>
            </a:r>
            <a:r>
              <a:rPr lang="en-US" b="1" dirty="0"/>
              <a:t/>
            </a:r>
            <a:br>
              <a:rPr lang="en-US" b="1" dirty="0"/>
            </a:br>
            <a:r>
              <a:rPr lang="en-US" sz="3000" b="1" dirty="0">
                <a:solidFill>
                  <a:srgbClr val="5A5A5A"/>
                </a:solidFill>
              </a:rPr>
              <a:t>Marketing Campaign Optimisation</a:t>
            </a:r>
            <a:endParaRPr sz="3000" dirty="0"/>
          </a:p>
        </p:txBody>
      </p:sp>
      <p:sp>
        <p:nvSpPr>
          <p:cNvPr id="9" name="Google Shape;219;p28">
            <a:extLst>
              <a:ext uri="{FF2B5EF4-FFF2-40B4-BE49-F238E27FC236}">
                <a16:creationId xmlns:a16="http://schemas.microsoft.com/office/drawing/2014/main" id="{947E1549-BDA8-4512-9BAD-A4E03C1A8752}"/>
              </a:ext>
            </a:extLst>
          </p:cNvPr>
          <p:cNvSpPr txBox="1"/>
          <p:nvPr/>
        </p:nvSpPr>
        <p:spPr>
          <a:xfrm>
            <a:off x="514663" y="1599228"/>
            <a:ext cx="11162674" cy="4893647"/>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Variables under consideration</a:t>
            </a:r>
            <a:r>
              <a:rPr lang="en-US" sz="1800" b="1" i="0" u="none" strike="noStrike" cap="none" dirty="0" smtClean="0">
                <a:solidFill>
                  <a:srgbClr val="000000"/>
                </a:solidFill>
                <a:latin typeface="Lato"/>
                <a:ea typeface="Lato"/>
                <a:cs typeface="Lato"/>
                <a:sym typeface="Lato"/>
              </a:rPr>
              <a:t>: [Age, Subscription]</a:t>
            </a: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p:txBody>
      </p:sp>
      <p:pic>
        <p:nvPicPr>
          <p:cNvPr id="2" name="Picture 1"/>
          <p:cNvPicPr>
            <a:picLocks noChangeAspect="1"/>
          </p:cNvPicPr>
          <p:nvPr/>
        </p:nvPicPr>
        <p:blipFill>
          <a:blip r:embed="rId3"/>
          <a:stretch>
            <a:fillRect/>
          </a:stretch>
        </p:blipFill>
        <p:spPr>
          <a:xfrm>
            <a:off x="2569464" y="1956597"/>
            <a:ext cx="8226947" cy="4550376"/>
          </a:xfrm>
          <a:prstGeom prst="rect">
            <a:avLst/>
          </a:prstGeom>
        </p:spPr>
      </p:pic>
    </p:spTree>
    <p:extLst>
      <p:ext uri="{BB962C8B-B14F-4D97-AF65-F5344CB8AC3E}">
        <p14:creationId xmlns:p14="http://schemas.microsoft.com/office/powerpoint/2010/main" val="41908108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dirty="0">
                <a:solidFill>
                  <a:srgbClr val="EF413D"/>
                </a:solidFill>
              </a:rPr>
              <a:t>PART II :  Bivariate Analysis</a:t>
            </a:r>
            <a:br>
              <a:rPr lang="en-US" sz="3500" b="1" dirty="0">
                <a:solidFill>
                  <a:srgbClr val="EF413D"/>
                </a:solidFill>
              </a:rPr>
            </a:br>
            <a:r>
              <a:rPr lang="en-US" sz="1000" b="1" dirty="0">
                <a:solidFill>
                  <a:srgbClr val="EF413D"/>
                </a:solidFill>
              </a:rPr>
              <a:t> </a:t>
            </a:r>
            <a:r>
              <a:rPr lang="en-US" b="1" dirty="0"/>
              <a:t/>
            </a:r>
            <a:br>
              <a:rPr lang="en-US" b="1" dirty="0"/>
            </a:br>
            <a:r>
              <a:rPr lang="en-US" sz="3000" b="1" dirty="0">
                <a:solidFill>
                  <a:srgbClr val="5A5A5A"/>
                </a:solidFill>
              </a:rPr>
              <a:t>Marketing Campaign Optimisation</a:t>
            </a:r>
            <a:endParaRPr sz="3000" dirty="0"/>
          </a:p>
        </p:txBody>
      </p:sp>
      <p:sp>
        <p:nvSpPr>
          <p:cNvPr id="9" name="Google Shape;219;p28">
            <a:extLst>
              <a:ext uri="{FF2B5EF4-FFF2-40B4-BE49-F238E27FC236}">
                <a16:creationId xmlns:a16="http://schemas.microsoft.com/office/drawing/2014/main" id="{947E1549-BDA8-4512-9BAD-A4E03C1A8752}"/>
              </a:ext>
            </a:extLst>
          </p:cNvPr>
          <p:cNvSpPr txBox="1"/>
          <p:nvPr/>
        </p:nvSpPr>
        <p:spPr>
          <a:xfrm>
            <a:off x="514663" y="1599228"/>
            <a:ext cx="11162674" cy="4893647"/>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lvl="0"/>
            <a:r>
              <a:rPr lang="en-US" sz="1800" b="1" i="0" u="none" strike="noStrike" cap="none" dirty="0">
                <a:solidFill>
                  <a:srgbClr val="000000"/>
                </a:solidFill>
                <a:latin typeface="Lato"/>
                <a:ea typeface="Lato"/>
                <a:cs typeface="Lato"/>
                <a:sym typeface="Lato"/>
              </a:rPr>
              <a:t>Variables under consideration</a:t>
            </a:r>
            <a:r>
              <a:rPr lang="en-US" sz="1800" b="1" i="0" u="none" strike="noStrike" cap="none" dirty="0" smtClean="0">
                <a:solidFill>
                  <a:srgbClr val="000000"/>
                </a:solidFill>
                <a:latin typeface="Lato"/>
                <a:ea typeface="Lato"/>
                <a:cs typeface="Lato"/>
                <a:sym typeface="Lato"/>
              </a:rPr>
              <a:t>: [Cash </a:t>
            </a:r>
            <a:r>
              <a:rPr lang="en-US" sz="1800" b="1" dirty="0">
                <a:latin typeface="Lato"/>
                <a:ea typeface="Lato"/>
                <a:cs typeface="Lato"/>
                <a:sym typeface="Lato"/>
              </a:rPr>
              <a:t>balance, Age]</a:t>
            </a: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p:txBody>
      </p:sp>
      <p:pic>
        <p:nvPicPr>
          <p:cNvPr id="3" name="Picture 2"/>
          <p:cNvPicPr>
            <a:picLocks noChangeAspect="1"/>
          </p:cNvPicPr>
          <p:nvPr/>
        </p:nvPicPr>
        <p:blipFill>
          <a:blip r:embed="rId3"/>
          <a:stretch>
            <a:fillRect/>
          </a:stretch>
        </p:blipFill>
        <p:spPr>
          <a:xfrm>
            <a:off x="5252191" y="1932672"/>
            <a:ext cx="6346486" cy="4560203"/>
          </a:xfrm>
          <a:prstGeom prst="rect">
            <a:avLst/>
          </a:prstGeom>
        </p:spPr>
      </p:pic>
      <p:pic>
        <p:nvPicPr>
          <p:cNvPr id="2" name="Picture 1"/>
          <p:cNvPicPr>
            <a:picLocks noChangeAspect="1"/>
          </p:cNvPicPr>
          <p:nvPr/>
        </p:nvPicPr>
        <p:blipFill>
          <a:blip r:embed="rId4"/>
          <a:stretch>
            <a:fillRect/>
          </a:stretch>
        </p:blipFill>
        <p:spPr>
          <a:xfrm>
            <a:off x="593257" y="2514599"/>
            <a:ext cx="4658933" cy="3781425"/>
          </a:xfrm>
          <a:prstGeom prst="rect">
            <a:avLst/>
          </a:prstGeom>
        </p:spPr>
      </p:pic>
    </p:spTree>
    <p:extLst>
      <p:ext uri="{BB962C8B-B14F-4D97-AF65-F5344CB8AC3E}">
        <p14:creationId xmlns:p14="http://schemas.microsoft.com/office/powerpoint/2010/main" val="6330536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dirty="0">
                <a:solidFill>
                  <a:srgbClr val="EF413D"/>
                </a:solidFill>
              </a:rPr>
              <a:t>PART II :  Bivariate Analysis</a:t>
            </a:r>
            <a:br>
              <a:rPr lang="en-US" sz="3500" b="1" dirty="0">
                <a:solidFill>
                  <a:srgbClr val="EF413D"/>
                </a:solidFill>
              </a:rPr>
            </a:br>
            <a:r>
              <a:rPr lang="en-US" sz="1000" b="1" dirty="0">
                <a:solidFill>
                  <a:srgbClr val="EF413D"/>
                </a:solidFill>
              </a:rPr>
              <a:t> </a:t>
            </a:r>
            <a:r>
              <a:rPr lang="en-US" b="1" dirty="0"/>
              <a:t/>
            </a:r>
            <a:br>
              <a:rPr lang="en-US" b="1" dirty="0"/>
            </a:br>
            <a:r>
              <a:rPr lang="en-US" sz="3000" b="1" dirty="0">
                <a:solidFill>
                  <a:srgbClr val="5A5A5A"/>
                </a:solidFill>
              </a:rPr>
              <a:t>Marketing Campaign Optimisation</a:t>
            </a:r>
            <a:endParaRPr sz="3000" dirty="0"/>
          </a:p>
        </p:txBody>
      </p:sp>
      <p:sp>
        <p:nvSpPr>
          <p:cNvPr id="9" name="Google Shape;219;p28">
            <a:extLst>
              <a:ext uri="{FF2B5EF4-FFF2-40B4-BE49-F238E27FC236}">
                <a16:creationId xmlns:a16="http://schemas.microsoft.com/office/drawing/2014/main" id="{947E1549-BDA8-4512-9BAD-A4E03C1A8752}"/>
              </a:ext>
            </a:extLst>
          </p:cNvPr>
          <p:cNvSpPr txBox="1"/>
          <p:nvPr/>
        </p:nvSpPr>
        <p:spPr>
          <a:xfrm>
            <a:off x="514663" y="1599228"/>
            <a:ext cx="11162674" cy="4893647"/>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Variables under consideration</a:t>
            </a:r>
            <a:r>
              <a:rPr lang="en-US" sz="1800" b="1" i="0" u="none" strike="noStrike" cap="none" dirty="0" smtClean="0">
                <a:solidFill>
                  <a:srgbClr val="000000"/>
                </a:solidFill>
                <a:latin typeface="Lato"/>
                <a:ea typeface="Lato"/>
                <a:cs typeface="Lato"/>
                <a:sym typeface="Lato"/>
              </a:rPr>
              <a:t>:</a:t>
            </a:r>
          </a:p>
          <a:p>
            <a:pPr marL="0" marR="0" lvl="0" indent="0" algn="l" rtl="0">
              <a:lnSpc>
                <a:spcPct val="100000"/>
              </a:lnSpc>
              <a:spcBef>
                <a:spcPts val="0"/>
              </a:spcBef>
              <a:spcAft>
                <a:spcPts val="0"/>
              </a:spcAft>
              <a:buNone/>
            </a:pPr>
            <a:r>
              <a:rPr lang="en-US" sz="1800" b="1" i="0" u="none" strike="noStrike" cap="none" dirty="0" smtClean="0">
                <a:solidFill>
                  <a:srgbClr val="000000"/>
                </a:solidFill>
                <a:latin typeface="Lato"/>
                <a:ea typeface="Lato"/>
                <a:cs typeface="Lato"/>
                <a:sym typeface="Lato"/>
              </a:rPr>
              <a:t> [Job Vs Subscription/Response rate]</a:t>
            </a: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p:txBody>
      </p:sp>
      <p:pic>
        <p:nvPicPr>
          <p:cNvPr id="2" name="Picture 1"/>
          <p:cNvPicPr>
            <a:picLocks noChangeAspect="1"/>
          </p:cNvPicPr>
          <p:nvPr/>
        </p:nvPicPr>
        <p:blipFill>
          <a:blip r:embed="rId3"/>
          <a:stretch>
            <a:fillRect/>
          </a:stretch>
        </p:blipFill>
        <p:spPr>
          <a:xfrm>
            <a:off x="4831143" y="1635122"/>
            <a:ext cx="6846194" cy="4821858"/>
          </a:xfrm>
          <a:prstGeom prst="rect">
            <a:avLst/>
          </a:prstGeom>
        </p:spPr>
      </p:pic>
      <p:pic>
        <p:nvPicPr>
          <p:cNvPr id="3" name="Picture 2"/>
          <p:cNvPicPr>
            <a:picLocks noChangeAspect="1"/>
          </p:cNvPicPr>
          <p:nvPr/>
        </p:nvPicPr>
        <p:blipFill>
          <a:blip r:embed="rId4"/>
          <a:stretch>
            <a:fillRect/>
          </a:stretch>
        </p:blipFill>
        <p:spPr>
          <a:xfrm>
            <a:off x="606933" y="2354961"/>
            <a:ext cx="3790950" cy="2495550"/>
          </a:xfrm>
          <a:prstGeom prst="rect">
            <a:avLst/>
          </a:prstGeom>
        </p:spPr>
      </p:pic>
    </p:spTree>
    <p:extLst>
      <p:ext uri="{BB962C8B-B14F-4D97-AF65-F5344CB8AC3E}">
        <p14:creationId xmlns:p14="http://schemas.microsoft.com/office/powerpoint/2010/main" val="33381255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dirty="0">
                <a:solidFill>
                  <a:srgbClr val="EF413D"/>
                </a:solidFill>
              </a:rPr>
              <a:t>PART II :  Bivariate Analysis</a:t>
            </a:r>
            <a:br>
              <a:rPr lang="en-US" sz="3500" b="1" dirty="0">
                <a:solidFill>
                  <a:srgbClr val="EF413D"/>
                </a:solidFill>
              </a:rPr>
            </a:br>
            <a:r>
              <a:rPr lang="en-US" sz="1000" b="1" dirty="0">
                <a:solidFill>
                  <a:srgbClr val="EF413D"/>
                </a:solidFill>
              </a:rPr>
              <a:t> </a:t>
            </a:r>
            <a:r>
              <a:rPr lang="en-US" b="1" dirty="0"/>
              <a:t/>
            </a:r>
            <a:br>
              <a:rPr lang="en-US" b="1" dirty="0"/>
            </a:br>
            <a:r>
              <a:rPr lang="en-US" sz="3000" b="1" dirty="0">
                <a:solidFill>
                  <a:srgbClr val="5A5A5A"/>
                </a:solidFill>
              </a:rPr>
              <a:t>Marketing Campaign Optimisation</a:t>
            </a:r>
            <a:endParaRPr sz="3000" dirty="0"/>
          </a:p>
        </p:txBody>
      </p:sp>
      <p:sp>
        <p:nvSpPr>
          <p:cNvPr id="9" name="Google Shape;219;p28">
            <a:extLst>
              <a:ext uri="{FF2B5EF4-FFF2-40B4-BE49-F238E27FC236}">
                <a16:creationId xmlns:a16="http://schemas.microsoft.com/office/drawing/2014/main" id="{947E1549-BDA8-4512-9BAD-A4E03C1A8752}"/>
              </a:ext>
            </a:extLst>
          </p:cNvPr>
          <p:cNvSpPr txBox="1"/>
          <p:nvPr/>
        </p:nvSpPr>
        <p:spPr>
          <a:xfrm>
            <a:off x="514663" y="1599228"/>
            <a:ext cx="11162674" cy="4893647"/>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Variables under consideration</a:t>
            </a:r>
            <a:r>
              <a:rPr lang="en-US" sz="1800" b="1" i="0" u="none" strike="noStrike" cap="none" dirty="0" smtClean="0">
                <a:solidFill>
                  <a:srgbClr val="000000"/>
                </a:solidFill>
                <a:latin typeface="Lato"/>
                <a:ea typeface="Lato"/>
                <a:cs typeface="Lato"/>
                <a:sym typeface="Lato"/>
              </a:rPr>
              <a:t>:</a:t>
            </a:r>
          </a:p>
          <a:p>
            <a:pPr marL="0" marR="0" lvl="0" indent="0" algn="l" rtl="0">
              <a:lnSpc>
                <a:spcPct val="100000"/>
              </a:lnSpc>
              <a:spcBef>
                <a:spcPts val="0"/>
              </a:spcBef>
              <a:spcAft>
                <a:spcPts val="0"/>
              </a:spcAft>
              <a:buNone/>
            </a:pPr>
            <a:r>
              <a:rPr lang="en-US" sz="1800" b="1" i="0" u="none" strike="noStrike" cap="none" dirty="0" smtClean="0">
                <a:solidFill>
                  <a:srgbClr val="000000"/>
                </a:solidFill>
                <a:latin typeface="Lato"/>
                <a:ea typeface="Lato"/>
                <a:cs typeface="Lato"/>
                <a:sym typeface="Lato"/>
              </a:rPr>
              <a:t> [Job Vs Subscription/Response rate]</a:t>
            </a: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p:txBody>
      </p:sp>
      <p:pic>
        <p:nvPicPr>
          <p:cNvPr id="2" name="Picture 1"/>
          <p:cNvPicPr>
            <a:picLocks noChangeAspect="1"/>
          </p:cNvPicPr>
          <p:nvPr/>
        </p:nvPicPr>
        <p:blipFill>
          <a:blip r:embed="rId3"/>
          <a:stretch>
            <a:fillRect/>
          </a:stretch>
        </p:blipFill>
        <p:spPr>
          <a:xfrm>
            <a:off x="5889136" y="1943100"/>
            <a:ext cx="5788200" cy="4076700"/>
          </a:xfrm>
          <a:prstGeom prst="rect">
            <a:avLst/>
          </a:prstGeom>
        </p:spPr>
      </p:pic>
      <p:pic>
        <p:nvPicPr>
          <p:cNvPr id="4" name="Picture 3"/>
          <p:cNvPicPr>
            <a:picLocks noChangeAspect="1"/>
          </p:cNvPicPr>
          <p:nvPr/>
        </p:nvPicPr>
        <p:blipFill>
          <a:blip r:embed="rId4"/>
          <a:stretch>
            <a:fillRect/>
          </a:stretch>
        </p:blipFill>
        <p:spPr>
          <a:xfrm>
            <a:off x="550013" y="2332655"/>
            <a:ext cx="5339122" cy="3687145"/>
          </a:xfrm>
          <a:prstGeom prst="rect">
            <a:avLst/>
          </a:prstGeom>
        </p:spPr>
      </p:pic>
    </p:spTree>
    <p:extLst>
      <p:ext uri="{BB962C8B-B14F-4D97-AF65-F5344CB8AC3E}">
        <p14:creationId xmlns:p14="http://schemas.microsoft.com/office/powerpoint/2010/main" val="27410965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dirty="0">
                <a:solidFill>
                  <a:srgbClr val="EF413D"/>
                </a:solidFill>
              </a:rPr>
              <a:t>PART II :  Bivariate Analysis</a:t>
            </a:r>
            <a:br>
              <a:rPr lang="en-US" sz="3500" b="1" dirty="0">
                <a:solidFill>
                  <a:srgbClr val="EF413D"/>
                </a:solidFill>
              </a:rPr>
            </a:br>
            <a:r>
              <a:rPr lang="en-US" sz="1000" b="1" dirty="0">
                <a:solidFill>
                  <a:srgbClr val="EF413D"/>
                </a:solidFill>
              </a:rPr>
              <a:t> </a:t>
            </a:r>
            <a:r>
              <a:rPr lang="en-US" b="1" dirty="0"/>
              <a:t/>
            </a:r>
            <a:br>
              <a:rPr lang="en-US" b="1" dirty="0"/>
            </a:br>
            <a:r>
              <a:rPr lang="en-US" sz="3000" b="1" dirty="0">
                <a:solidFill>
                  <a:srgbClr val="5A5A5A"/>
                </a:solidFill>
              </a:rPr>
              <a:t>Marketing Campaign Optimisation</a:t>
            </a:r>
            <a:endParaRPr sz="3000" dirty="0"/>
          </a:p>
        </p:txBody>
      </p:sp>
      <p:sp>
        <p:nvSpPr>
          <p:cNvPr id="9" name="Google Shape;219;p28">
            <a:extLst>
              <a:ext uri="{FF2B5EF4-FFF2-40B4-BE49-F238E27FC236}">
                <a16:creationId xmlns:a16="http://schemas.microsoft.com/office/drawing/2014/main" id="{947E1549-BDA8-4512-9BAD-A4E03C1A8752}"/>
              </a:ext>
            </a:extLst>
          </p:cNvPr>
          <p:cNvSpPr txBox="1"/>
          <p:nvPr/>
        </p:nvSpPr>
        <p:spPr>
          <a:xfrm>
            <a:off x="514663" y="1599228"/>
            <a:ext cx="11162674" cy="4893647"/>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r>
              <a:rPr lang="en-US" sz="1800" b="1" i="0" u="none" strike="noStrike" cap="none" dirty="0">
                <a:solidFill>
                  <a:srgbClr val="000000"/>
                </a:solidFill>
                <a:latin typeface="Lato"/>
                <a:ea typeface="Lato"/>
                <a:cs typeface="Lato"/>
                <a:sym typeface="Lato"/>
              </a:rPr>
              <a:t>Variables under consideration</a:t>
            </a:r>
            <a:r>
              <a:rPr lang="en-US" sz="1800" b="1" dirty="0">
                <a:latin typeface="Lato"/>
                <a:ea typeface="Lato"/>
                <a:cs typeface="Lato"/>
                <a:sym typeface="Lato"/>
              </a:rPr>
              <a:t>:  [Job Vs Subscription/Response rate]</a:t>
            </a:r>
            <a:endParaRPr lang="en-US" dirty="0">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p:txBody>
      </p:sp>
      <p:pic>
        <p:nvPicPr>
          <p:cNvPr id="4" name="Picture 3"/>
          <p:cNvPicPr>
            <a:picLocks noChangeAspect="1"/>
          </p:cNvPicPr>
          <p:nvPr/>
        </p:nvPicPr>
        <p:blipFill>
          <a:blip r:embed="rId3"/>
          <a:stretch>
            <a:fillRect/>
          </a:stretch>
        </p:blipFill>
        <p:spPr>
          <a:xfrm>
            <a:off x="614362" y="1962150"/>
            <a:ext cx="10963275" cy="1162050"/>
          </a:xfrm>
          <a:prstGeom prst="rect">
            <a:avLst/>
          </a:prstGeom>
        </p:spPr>
      </p:pic>
      <p:pic>
        <p:nvPicPr>
          <p:cNvPr id="5" name="Picture 4"/>
          <p:cNvPicPr>
            <a:picLocks noChangeAspect="1"/>
          </p:cNvPicPr>
          <p:nvPr/>
        </p:nvPicPr>
        <p:blipFill>
          <a:blip r:embed="rId4"/>
          <a:stretch>
            <a:fillRect/>
          </a:stretch>
        </p:blipFill>
        <p:spPr>
          <a:xfrm>
            <a:off x="3524249" y="3124200"/>
            <a:ext cx="5798773" cy="3283532"/>
          </a:xfrm>
          <a:prstGeom prst="rect">
            <a:avLst/>
          </a:prstGeom>
        </p:spPr>
      </p:pic>
    </p:spTree>
    <p:extLst>
      <p:ext uri="{BB962C8B-B14F-4D97-AF65-F5344CB8AC3E}">
        <p14:creationId xmlns:p14="http://schemas.microsoft.com/office/powerpoint/2010/main" val="30912753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dirty="0">
                <a:solidFill>
                  <a:srgbClr val="EF413D"/>
                </a:solidFill>
              </a:rPr>
              <a:t>PART II :  Bivariate Analysis</a:t>
            </a:r>
            <a:br>
              <a:rPr lang="en-US" sz="3500" b="1" dirty="0">
                <a:solidFill>
                  <a:srgbClr val="EF413D"/>
                </a:solidFill>
              </a:rPr>
            </a:br>
            <a:r>
              <a:rPr lang="en-US" sz="1000" b="1" dirty="0">
                <a:solidFill>
                  <a:srgbClr val="EF413D"/>
                </a:solidFill>
              </a:rPr>
              <a:t> </a:t>
            </a:r>
            <a:r>
              <a:rPr lang="en-US" b="1" dirty="0"/>
              <a:t/>
            </a:r>
            <a:br>
              <a:rPr lang="en-US" b="1" dirty="0"/>
            </a:br>
            <a:r>
              <a:rPr lang="en-US" sz="3000" b="1" dirty="0">
                <a:solidFill>
                  <a:srgbClr val="5A5A5A"/>
                </a:solidFill>
              </a:rPr>
              <a:t>Marketing Campaign Optimisation</a:t>
            </a:r>
            <a:endParaRPr sz="3000" dirty="0"/>
          </a:p>
        </p:txBody>
      </p:sp>
      <p:sp>
        <p:nvSpPr>
          <p:cNvPr id="9" name="Google Shape;219;p28">
            <a:extLst>
              <a:ext uri="{FF2B5EF4-FFF2-40B4-BE49-F238E27FC236}">
                <a16:creationId xmlns:a16="http://schemas.microsoft.com/office/drawing/2014/main" id="{947E1549-BDA8-4512-9BAD-A4E03C1A8752}"/>
              </a:ext>
            </a:extLst>
          </p:cNvPr>
          <p:cNvSpPr txBox="1"/>
          <p:nvPr/>
        </p:nvSpPr>
        <p:spPr>
          <a:xfrm>
            <a:off x="514663" y="1599228"/>
            <a:ext cx="11162674" cy="4893647"/>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Variables under consideration</a:t>
            </a:r>
            <a:r>
              <a:rPr lang="en-US" sz="1800" b="1" i="0" u="none" strike="noStrike" cap="none" dirty="0" smtClean="0">
                <a:solidFill>
                  <a:srgbClr val="000000"/>
                </a:solidFill>
                <a:latin typeface="Lato"/>
                <a:ea typeface="Lato"/>
                <a:cs typeface="Lato"/>
                <a:sym typeface="Lato"/>
              </a:rPr>
              <a:t>: </a:t>
            </a: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US" sz="1400" b="1" i="0" u="none" strike="noStrike" cap="none" dirty="0" smtClean="0">
                <a:solidFill>
                  <a:srgbClr val="000000"/>
                </a:solidFill>
                <a:latin typeface="Lato"/>
                <a:ea typeface="Lato"/>
                <a:cs typeface="Lato"/>
                <a:sym typeface="Lato"/>
              </a:rPr>
              <a:t>[Marital Status Vs Subscription Rate]</a:t>
            </a:r>
            <a:endParaRPr sz="1400" b="1"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p:txBody>
      </p:sp>
      <p:pic>
        <p:nvPicPr>
          <p:cNvPr id="2" name="Picture 1"/>
          <p:cNvPicPr>
            <a:picLocks noChangeAspect="1"/>
          </p:cNvPicPr>
          <p:nvPr/>
        </p:nvPicPr>
        <p:blipFill>
          <a:blip r:embed="rId3"/>
          <a:stretch>
            <a:fillRect/>
          </a:stretch>
        </p:blipFill>
        <p:spPr>
          <a:xfrm>
            <a:off x="838200" y="2649794"/>
            <a:ext cx="5529551" cy="3633531"/>
          </a:xfrm>
          <a:prstGeom prst="rect">
            <a:avLst/>
          </a:prstGeom>
        </p:spPr>
      </p:pic>
      <p:pic>
        <p:nvPicPr>
          <p:cNvPr id="3" name="Picture 2"/>
          <p:cNvPicPr>
            <a:picLocks noChangeAspect="1"/>
          </p:cNvPicPr>
          <p:nvPr/>
        </p:nvPicPr>
        <p:blipFill>
          <a:blip r:embed="rId4"/>
          <a:stretch>
            <a:fillRect/>
          </a:stretch>
        </p:blipFill>
        <p:spPr>
          <a:xfrm>
            <a:off x="6570012" y="1737235"/>
            <a:ext cx="4581525" cy="781050"/>
          </a:xfrm>
          <a:prstGeom prst="rect">
            <a:avLst/>
          </a:prstGeom>
        </p:spPr>
      </p:pic>
    </p:spTree>
    <p:extLst>
      <p:ext uri="{BB962C8B-B14F-4D97-AF65-F5344CB8AC3E}">
        <p14:creationId xmlns:p14="http://schemas.microsoft.com/office/powerpoint/2010/main" val="17588616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dirty="0">
                <a:solidFill>
                  <a:srgbClr val="EF413D"/>
                </a:solidFill>
              </a:rPr>
              <a:t>PART II :  Bivariate Analysis</a:t>
            </a:r>
            <a:br>
              <a:rPr lang="en-US" sz="3500" b="1" dirty="0">
                <a:solidFill>
                  <a:srgbClr val="EF413D"/>
                </a:solidFill>
              </a:rPr>
            </a:br>
            <a:r>
              <a:rPr lang="en-US" sz="1000" b="1" dirty="0">
                <a:solidFill>
                  <a:srgbClr val="EF413D"/>
                </a:solidFill>
              </a:rPr>
              <a:t> </a:t>
            </a:r>
            <a:r>
              <a:rPr lang="en-US" b="1" dirty="0"/>
              <a:t/>
            </a:r>
            <a:br>
              <a:rPr lang="en-US" b="1" dirty="0"/>
            </a:br>
            <a:r>
              <a:rPr lang="en-US" sz="3000" b="1" dirty="0">
                <a:solidFill>
                  <a:srgbClr val="5A5A5A"/>
                </a:solidFill>
              </a:rPr>
              <a:t>Marketing Campaign Optimisation</a:t>
            </a:r>
            <a:endParaRPr sz="3000" dirty="0"/>
          </a:p>
        </p:txBody>
      </p:sp>
      <p:sp>
        <p:nvSpPr>
          <p:cNvPr id="9" name="Google Shape;219;p28">
            <a:extLst>
              <a:ext uri="{FF2B5EF4-FFF2-40B4-BE49-F238E27FC236}">
                <a16:creationId xmlns:a16="http://schemas.microsoft.com/office/drawing/2014/main" id="{947E1549-BDA8-4512-9BAD-A4E03C1A8752}"/>
              </a:ext>
            </a:extLst>
          </p:cNvPr>
          <p:cNvSpPr txBox="1"/>
          <p:nvPr/>
        </p:nvSpPr>
        <p:spPr>
          <a:xfrm>
            <a:off x="514663" y="1599228"/>
            <a:ext cx="11162674" cy="4893647"/>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Variables under consideration</a:t>
            </a:r>
            <a:r>
              <a:rPr lang="en-US" sz="1800" b="1" i="0" u="none" strike="noStrike" cap="none" dirty="0" smtClean="0">
                <a:solidFill>
                  <a:srgbClr val="000000"/>
                </a:solidFill>
                <a:latin typeface="Lato"/>
                <a:ea typeface="Lato"/>
                <a:cs typeface="Lato"/>
                <a:sym typeface="Lato"/>
              </a:rPr>
              <a:t>: </a:t>
            </a: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US" sz="1400" b="1" i="0" u="none" strike="noStrike" cap="none" dirty="0" smtClean="0">
                <a:solidFill>
                  <a:srgbClr val="000000"/>
                </a:solidFill>
                <a:latin typeface="Lato"/>
                <a:ea typeface="Lato"/>
                <a:cs typeface="Lato"/>
                <a:sym typeface="Lato"/>
              </a:rPr>
              <a:t>[Education Vs Marital Status]</a:t>
            </a:r>
            <a:endParaRPr sz="1400" b="1"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p:txBody>
      </p:sp>
      <p:pic>
        <p:nvPicPr>
          <p:cNvPr id="4" name="Picture 3"/>
          <p:cNvPicPr>
            <a:picLocks noChangeAspect="1"/>
          </p:cNvPicPr>
          <p:nvPr/>
        </p:nvPicPr>
        <p:blipFill>
          <a:blip r:embed="rId3"/>
          <a:stretch>
            <a:fillRect/>
          </a:stretch>
        </p:blipFill>
        <p:spPr>
          <a:xfrm>
            <a:off x="514663" y="2547509"/>
            <a:ext cx="6334193" cy="4004742"/>
          </a:xfrm>
          <a:prstGeom prst="rect">
            <a:avLst/>
          </a:prstGeom>
        </p:spPr>
      </p:pic>
      <p:pic>
        <p:nvPicPr>
          <p:cNvPr id="5" name="Picture 4"/>
          <p:cNvPicPr>
            <a:picLocks noChangeAspect="1"/>
          </p:cNvPicPr>
          <p:nvPr/>
        </p:nvPicPr>
        <p:blipFill>
          <a:blip r:embed="rId4"/>
          <a:stretch>
            <a:fillRect/>
          </a:stretch>
        </p:blipFill>
        <p:spPr>
          <a:xfrm>
            <a:off x="7882128" y="2354276"/>
            <a:ext cx="2928590" cy="3974515"/>
          </a:xfrm>
          <a:prstGeom prst="rect">
            <a:avLst/>
          </a:prstGeom>
        </p:spPr>
      </p:pic>
    </p:spTree>
    <p:extLst>
      <p:ext uri="{BB962C8B-B14F-4D97-AF65-F5344CB8AC3E}">
        <p14:creationId xmlns:p14="http://schemas.microsoft.com/office/powerpoint/2010/main" val="9530898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3"/>
          <p:cNvSpPr txBox="1">
            <a:spLocks noGrp="1"/>
          </p:cNvSpPr>
          <p:nvPr>
            <p:ph type="title"/>
          </p:nvPr>
        </p:nvSpPr>
        <p:spPr>
          <a:xfrm>
            <a:off x="838200" y="1189588"/>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000"/>
              <a:buNone/>
            </a:pPr>
            <a:r>
              <a:rPr lang="en-US" sz="4000" b="1" dirty="0">
                <a:solidFill>
                  <a:srgbClr val="EF413D"/>
                </a:solidFill>
              </a:rPr>
              <a:t>ASSIGNMENT</a:t>
            </a:r>
            <a:br>
              <a:rPr lang="en-US" sz="4000" b="1" dirty="0">
                <a:solidFill>
                  <a:srgbClr val="EF413D"/>
                </a:solidFill>
              </a:rPr>
            </a:br>
            <a:r>
              <a:rPr lang="en-US" sz="1100" b="1" dirty="0">
                <a:solidFill>
                  <a:srgbClr val="EF413D"/>
                </a:solidFill>
              </a:rPr>
              <a:t> </a:t>
            </a:r>
            <a:r>
              <a:rPr lang="en-US" sz="4000" b="1" dirty="0"/>
              <a:t/>
            </a:r>
            <a:br>
              <a:rPr lang="en-US" sz="4000" b="1" dirty="0"/>
            </a:br>
            <a:r>
              <a:rPr lang="en-US" sz="3400" dirty="0">
                <a:solidFill>
                  <a:srgbClr val="5A5A5A"/>
                </a:solidFill>
              </a:rPr>
              <a:t>Name: </a:t>
            </a:r>
            <a:r>
              <a:rPr lang="en-US" sz="3400" dirty="0" smtClean="0">
                <a:solidFill>
                  <a:srgbClr val="5A5A5A"/>
                </a:solidFill>
              </a:rPr>
              <a:t>Dr. V. Swaroopa Rani</a:t>
            </a:r>
            <a:endParaRPr dirty="0">
              <a:solidFill>
                <a:srgbClr val="5A5A5A"/>
              </a:solidFill>
            </a:endParaRPr>
          </a:p>
        </p:txBody>
      </p:sp>
      <p:sp>
        <p:nvSpPr>
          <p:cNvPr id="93" name="Google Shape;93;p13"/>
          <p:cNvSpPr txBox="1">
            <a:spLocks noGrp="1"/>
          </p:cNvSpPr>
          <p:nvPr>
            <p:ph type="body" idx="1"/>
          </p:nvPr>
        </p:nvSpPr>
        <p:spPr>
          <a:xfrm>
            <a:off x="725659" y="2515151"/>
            <a:ext cx="10515600" cy="4110732"/>
          </a:xfrm>
          <a:prstGeom prst="rect">
            <a:avLst/>
          </a:prstGeom>
          <a:noFill/>
          <a:ln>
            <a:noFill/>
          </a:ln>
        </p:spPr>
        <p:txBody>
          <a:bodyPr spcFirstLastPara="1" wrap="square" lIns="91425" tIns="45700" rIns="91425" bIns="45700" anchor="t" anchorCtr="0">
            <a:noAutofit/>
          </a:bodyPr>
          <a:lstStyle/>
          <a:p>
            <a:pPr marL="50800" lvl="0" indent="0" algn="l" rtl="0">
              <a:lnSpc>
                <a:spcPct val="90000"/>
              </a:lnSpc>
              <a:spcBef>
                <a:spcPts val="1000"/>
              </a:spcBef>
              <a:spcAft>
                <a:spcPts val="0"/>
              </a:spcAft>
              <a:buSzPts val="2800"/>
              <a:buNone/>
            </a:pPr>
            <a:r>
              <a:rPr lang="en-US" sz="2400" dirty="0">
                <a:solidFill>
                  <a:srgbClr val="EF413D"/>
                </a:solidFill>
              </a:rPr>
              <a:t>Problem Statement</a:t>
            </a:r>
            <a:r>
              <a:rPr lang="en-US" dirty="0"/>
              <a:t/>
            </a:r>
            <a:br>
              <a:rPr lang="en-US" dirty="0"/>
            </a:br>
            <a:r>
              <a:rPr lang="en-US" sz="1400" dirty="0"/>
              <a:t> </a:t>
            </a:r>
          </a:p>
          <a:p>
            <a:pPr marL="50800" lvl="0" indent="0">
              <a:buNone/>
            </a:pPr>
            <a:r>
              <a:rPr lang="en-IN" sz="2000" b="1" dirty="0">
                <a:solidFill>
                  <a:srgbClr val="5A5A5A"/>
                </a:solidFill>
              </a:rPr>
              <a:t>Bank of Corporate </a:t>
            </a:r>
            <a:r>
              <a:rPr lang="en-US" sz="2000" dirty="0"/>
              <a:t>conducted a telemarketing campaign for one of its financial products ‘Term deposits’ to build a long-term relationship with the existing customers. These campaigns need to be cost efficient such that the bank not only increases their overall revenues but also the total profit. </a:t>
            </a:r>
          </a:p>
          <a:p>
            <a:pPr marL="50800" lvl="0" indent="0">
              <a:buNone/>
            </a:pPr>
            <a:endParaRPr lang="en-US" sz="2000" dirty="0"/>
          </a:p>
          <a:p>
            <a:pPr marL="50800" lvl="0" indent="0">
              <a:buNone/>
            </a:pPr>
            <a:endParaRPr lang="en-US" sz="2000" dirty="0"/>
          </a:p>
          <a:p>
            <a:pPr marL="50800" lvl="0" indent="0">
              <a:buNone/>
            </a:pPr>
            <a:r>
              <a:rPr lang="en-US" sz="2400" dirty="0">
                <a:solidFill>
                  <a:srgbClr val="EF413D"/>
                </a:solidFill>
              </a:rPr>
              <a:t>Assignment Objective</a:t>
            </a:r>
            <a:endParaRPr sz="2400" dirty="0">
              <a:solidFill>
                <a:srgbClr val="EF413D"/>
              </a:solidFill>
            </a:endParaRPr>
          </a:p>
          <a:p>
            <a:pPr marL="50800" lvl="0" indent="0" algn="l" rtl="0">
              <a:spcBef>
                <a:spcPts val="0"/>
              </a:spcBef>
              <a:spcAft>
                <a:spcPts val="0"/>
              </a:spcAft>
              <a:buClr>
                <a:schemeClr val="dk1"/>
              </a:buClr>
              <a:buSzPts val="2800"/>
              <a:buFont typeface="Arial"/>
              <a:buNone/>
            </a:pPr>
            <a:r>
              <a:rPr lang="en-US" sz="1400" dirty="0"/>
              <a:t> </a:t>
            </a:r>
            <a:endParaRPr sz="2400" dirty="0">
              <a:solidFill>
                <a:srgbClr val="EF413D"/>
              </a:solidFill>
            </a:endParaRPr>
          </a:p>
          <a:p>
            <a:pPr marL="50800" lvl="0" indent="0">
              <a:spcBef>
                <a:spcPts val="0"/>
              </a:spcBef>
              <a:buNone/>
            </a:pPr>
            <a:r>
              <a:rPr lang="en-US" sz="2000" dirty="0"/>
              <a:t>To identify the target customers and the driving factors behind the successful conversion of a customer and optimize future marketing campaigns.</a:t>
            </a:r>
            <a:endParaRPr sz="2000" dirty="0">
              <a:solidFill>
                <a:srgbClr val="5A5A5A"/>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dirty="0">
                <a:solidFill>
                  <a:srgbClr val="EF413D"/>
                </a:solidFill>
              </a:rPr>
              <a:t>PART II :  Bivariate Analysis</a:t>
            </a:r>
            <a:br>
              <a:rPr lang="en-US" sz="3500" b="1" dirty="0">
                <a:solidFill>
                  <a:srgbClr val="EF413D"/>
                </a:solidFill>
              </a:rPr>
            </a:br>
            <a:r>
              <a:rPr lang="en-US" sz="1000" b="1" dirty="0">
                <a:solidFill>
                  <a:srgbClr val="EF413D"/>
                </a:solidFill>
              </a:rPr>
              <a:t> </a:t>
            </a:r>
            <a:r>
              <a:rPr lang="en-US" b="1" dirty="0"/>
              <a:t/>
            </a:r>
            <a:br>
              <a:rPr lang="en-US" b="1" dirty="0"/>
            </a:br>
            <a:r>
              <a:rPr lang="en-US" sz="3000" b="1" dirty="0">
                <a:solidFill>
                  <a:srgbClr val="5A5A5A"/>
                </a:solidFill>
              </a:rPr>
              <a:t>Marketing Campaign Optimisation</a:t>
            </a:r>
            <a:endParaRPr sz="3000" dirty="0"/>
          </a:p>
        </p:txBody>
      </p:sp>
      <p:sp>
        <p:nvSpPr>
          <p:cNvPr id="9" name="Google Shape;219;p28">
            <a:extLst>
              <a:ext uri="{FF2B5EF4-FFF2-40B4-BE49-F238E27FC236}">
                <a16:creationId xmlns:a16="http://schemas.microsoft.com/office/drawing/2014/main" id="{947E1549-BDA8-4512-9BAD-A4E03C1A8752}"/>
              </a:ext>
            </a:extLst>
          </p:cNvPr>
          <p:cNvSpPr txBox="1"/>
          <p:nvPr/>
        </p:nvSpPr>
        <p:spPr>
          <a:xfrm>
            <a:off x="514663" y="1599228"/>
            <a:ext cx="11162674" cy="4893647"/>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r>
              <a:rPr lang="en-US" sz="1800" b="1" i="0" u="none" strike="noStrike" cap="none" dirty="0">
                <a:solidFill>
                  <a:srgbClr val="000000"/>
                </a:solidFill>
                <a:latin typeface="Lato"/>
                <a:ea typeface="Lato"/>
                <a:cs typeface="Lato"/>
                <a:sym typeface="Lato"/>
              </a:rPr>
              <a:t>Variables under consideration</a:t>
            </a:r>
            <a:r>
              <a:rPr lang="en-US" sz="1800" b="1" i="0" u="none" strike="noStrike" cap="none" dirty="0" smtClean="0">
                <a:solidFill>
                  <a:srgbClr val="000000"/>
                </a:solidFill>
                <a:latin typeface="Lato"/>
                <a:ea typeface="Lato"/>
                <a:cs typeface="Lato"/>
                <a:sym typeface="Lato"/>
              </a:rPr>
              <a:t>: </a:t>
            </a:r>
            <a:r>
              <a:rPr lang="en-US" dirty="0">
                <a:latin typeface="Lato"/>
                <a:ea typeface="Lato"/>
                <a:cs typeface="Lato"/>
                <a:sym typeface="Lato"/>
              </a:rPr>
              <a:t>[Correlation between Marital Status and Education]</a:t>
            </a: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p:txBody>
      </p:sp>
      <p:pic>
        <p:nvPicPr>
          <p:cNvPr id="4" name="Picture 3"/>
          <p:cNvPicPr>
            <a:picLocks noChangeAspect="1"/>
          </p:cNvPicPr>
          <p:nvPr/>
        </p:nvPicPr>
        <p:blipFill>
          <a:blip r:embed="rId3"/>
          <a:stretch>
            <a:fillRect/>
          </a:stretch>
        </p:blipFill>
        <p:spPr>
          <a:xfrm>
            <a:off x="3162300" y="2024856"/>
            <a:ext cx="5181600" cy="4133850"/>
          </a:xfrm>
          <a:prstGeom prst="rect">
            <a:avLst/>
          </a:prstGeom>
        </p:spPr>
      </p:pic>
    </p:spTree>
    <p:extLst>
      <p:ext uri="{BB962C8B-B14F-4D97-AF65-F5344CB8AC3E}">
        <p14:creationId xmlns:p14="http://schemas.microsoft.com/office/powerpoint/2010/main" val="31041142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dirty="0">
                <a:solidFill>
                  <a:srgbClr val="EF413D"/>
                </a:solidFill>
              </a:rPr>
              <a:t>PART II :  Bivariate Analysis</a:t>
            </a:r>
            <a:br>
              <a:rPr lang="en-US" sz="3500" b="1" dirty="0">
                <a:solidFill>
                  <a:srgbClr val="EF413D"/>
                </a:solidFill>
              </a:rPr>
            </a:br>
            <a:r>
              <a:rPr lang="en-US" sz="1000" b="1" dirty="0">
                <a:solidFill>
                  <a:srgbClr val="EF413D"/>
                </a:solidFill>
              </a:rPr>
              <a:t> </a:t>
            </a:r>
            <a:r>
              <a:rPr lang="en-US" b="1" dirty="0"/>
              <a:t/>
            </a:r>
            <a:br>
              <a:rPr lang="en-US" b="1" dirty="0"/>
            </a:br>
            <a:r>
              <a:rPr lang="en-US" sz="3000" b="1" dirty="0">
                <a:solidFill>
                  <a:srgbClr val="5A5A5A"/>
                </a:solidFill>
              </a:rPr>
              <a:t>Marketing Campaign Optimisation</a:t>
            </a:r>
            <a:endParaRPr sz="3000" dirty="0"/>
          </a:p>
        </p:txBody>
      </p:sp>
      <p:sp>
        <p:nvSpPr>
          <p:cNvPr id="9" name="Google Shape;219;p28">
            <a:extLst>
              <a:ext uri="{FF2B5EF4-FFF2-40B4-BE49-F238E27FC236}">
                <a16:creationId xmlns:a16="http://schemas.microsoft.com/office/drawing/2014/main" id="{947E1549-BDA8-4512-9BAD-A4E03C1A8752}"/>
              </a:ext>
            </a:extLst>
          </p:cNvPr>
          <p:cNvSpPr txBox="1"/>
          <p:nvPr/>
        </p:nvSpPr>
        <p:spPr>
          <a:xfrm>
            <a:off x="514663" y="1599228"/>
            <a:ext cx="11162674" cy="4893647"/>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r>
              <a:rPr lang="en-US" sz="1800" b="1" i="0" u="none" strike="noStrike" cap="none" dirty="0">
                <a:solidFill>
                  <a:srgbClr val="000000"/>
                </a:solidFill>
                <a:latin typeface="Lato"/>
                <a:ea typeface="Lato"/>
                <a:cs typeface="Lato"/>
                <a:sym typeface="Lato"/>
              </a:rPr>
              <a:t>Variables under consideration</a:t>
            </a:r>
            <a:r>
              <a:rPr lang="en-US" sz="1800" b="1" i="0" u="none" strike="noStrike" cap="none" dirty="0" smtClean="0">
                <a:solidFill>
                  <a:srgbClr val="000000"/>
                </a:solidFill>
                <a:latin typeface="Lato"/>
                <a:ea typeface="Lato"/>
                <a:cs typeface="Lato"/>
                <a:sym typeface="Lato"/>
              </a:rPr>
              <a:t>: </a:t>
            </a:r>
            <a:r>
              <a:rPr lang="en-IN" dirty="0" smtClean="0">
                <a:latin typeface="Lato"/>
                <a:ea typeface="Lato"/>
                <a:cs typeface="Lato"/>
                <a:sym typeface="Lato"/>
              </a:rPr>
              <a:t>[</a:t>
            </a:r>
            <a:r>
              <a:rPr lang="en-IN" dirty="0" err="1" smtClean="0">
                <a:latin typeface="Lato"/>
                <a:ea typeface="Lato"/>
                <a:cs typeface="Lato"/>
                <a:sym typeface="Lato"/>
              </a:rPr>
              <a:t>poutcome</a:t>
            </a:r>
            <a:r>
              <a:rPr lang="en-IN" dirty="0" smtClean="0">
                <a:latin typeface="Lato"/>
                <a:ea typeface="Lato"/>
                <a:cs typeface="Lato"/>
                <a:sym typeface="Lato"/>
              </a:rPr>
              <a:t>, Education]</a:t>
            </a:r>
            <a:endParaRPr lang="en-IN" dirty="0">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p:txBody>
      </p:sp>
      <p:pic>
        <p:nvPicPr>
          <p:cNvPr id="2" name="Picture 1"/>
          <p:cNvPicPr>
            <a:picLocks noChangeAspect="1"/>
          </p:cNvPicPr>
          <p:nvPr/>
        </p:nvPicPr>
        <p:blipFill>
          <a:blip r:embed="rId3"/>
          <a:stretch>
            <a:fillRect/>
          </a:stretch>
        </p:blipFill>
        <p:spPr>
          <a:xfrm>
            <a:off x="702626" y="2295525"/>
            <a:ext cx="5095875" cy="4114800"/>
          </a:xfrm>
          <a:prstGeom prst="rect">
            <a:avLst/>
          </a:prstGeom>
        </p:spPr>
      </p:pic>
      <p:pic>
        <p:nvPicPr>
          <p:cNvPr id="3" name="Picture 2"/>
          <p:cNvPicPr>
            <a:picLocks noChangeAspect="1"/>
          </p:cNvPicPr>
          <p:nvPr/>
        </p:nvPicPr>
        <p:blipFill>
          <a:blip r:embed="rId4"/>
          <a:stretch>
            <a:fillRect/>
          </a:stretch>
        </p:blipFill>
        <p:spPr>
          <a:xfrm>
            <a:off x="6210300" y="2877634"/>
            <a:ext cx="5358848" cy="3615241"/>
          </a:xfrm>
          <a:prstGeom prst="rect">
            <a:avLst/>
          </a:prstGeom>
        </p:spPr>
      </p:pic>
      <p:pic>
        <p:nvPicPr>
          <p:cNvPr id="5" name="Picture 4"/>
          <p:cNvPicPr>
            <a:picLocks noChangeAspect="1"/>
          </p:cNvPicPr>
          <p:nvPr/>
        </p:nvPicPr>
        <p:blipFill>
          <a:blip r:embed="rId5"/>
          <a:stretch>
            <a:fillRect/>
          </a:stretch>
        </p:blipFill>
        <p:spPr>
          <a:xfrm>
            <a:off x="6434137" y="1619250"/>
            <a:ext cx="4257675" cy="1162050"/>
          </a:xfrm>
          <a:prstGeom prst="rect">
            <a:avLst/>
          </a:prstGeom>
        </p:spPr>
      </p:pic>
    </p:spTree>
    <p:extLst>
      <p:ext uri="{BB962C8B-B14F-4D97-AF65-F5344CB8AC3E}">
        <p14:creationId xmlns:p14="http://schemas.microsoft.com/office/powerpoint/2010/main" val="38054113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dirty="0">
                <a:solidFill>
                  <a:srgbClr val="EF413D"/>
                </a:solidFill>
              </a:rPr>
              <a:t>PART II :  Bivariate Analysis</a:t>
            </a:r>
            <a:br>
              <a:rPr lang="en-US" sz="3500" b="1" dirty="0">
                <a:solidFill>
                  <a:srgbClr val="EF413D"/>
                </a:solidFill>
              </a:rPr>
            </a:br>
            <a:r>
              <a:rPr lang="en-US" sz="1000" b="1" dirty="0">
                <a:solidFill>
                  <a:srgbClr val="EF413D"/>
                </a:solidFill>
              </a:rPr>
              <a:t> </a:t>
            </a:r>
            <a:r>
              <a:rPr lang="en-US" b="1" dirty="0"/>
              <a:t/>
            </a:r>
            <a:br>
              <a:rPr lang="en-US" b="1" dirty="0"/>
            </a:br>
            <a:r>
              <a:rPr lang="en-US" sz="3000" b="1" dirty="0">
                <a:solidFill>
                  <a:srgbClr val="5A5A5A"/>
                </a:solidFill>
              </a:rPr>
              <a:t>Marketing Campaign Optimisation</a:t>
            </a:r>
            <a:endParaRPr sz="3000" dirty="0"/>
          </a:p>
        </p:txBody>
      </p:sp>
      <p:sp>
        <p:nvSpPr>
          <p:cNvPr id="9" name="Google Shape;219;p28">
            <a:extLst>
              <a:ext uri="{FF2B5EF4-FFF2-40B4-BE49-F238E27FC236}">
                <a16:creationId xmlns:a16="http://schemas.microsoft.com/office/drawing/2014/main" id="{947E1549-BDA8-4512-9BAD-A4E03C1A8752}"/>
              </a:ext>
            </a:extLst>
          </p:cNvPr>
          <p:cNvSpPr txBox="1"/>
          <p:nvPr/>
        </p:nvSpPr>
        <p:spPr>
          <a:xfrm>
            <a:off x="514663" y="1599228"/>
            <a:ext cx="11162674" cy="4893647"/>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Variables under consideration</a:t>
            </a:r>
            <a:r>
              <a:rPr lang="en-US" sz="1800" b="1" i="0" u="none" strike="noStrike" cap="none" dirty="0" smtClean="0">
                <a:solidFill>
                  <a:srgbClr val="000000"/>
                </a:solidFill>
                <a:latin typeface="Lato"/>
                <a:ea typeface="Lato"/>
                <a:cs typeface="Lato"/>
                <a:sym typeface="Lato"/>
              </a:rPr>
              <a:t>: </a:t>
            </a: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US" sz="1400" b="1" i="0" u="none" strike="noStrike" cap="none" dirty="0" smtClean="0">
                <a:solidFill>
                  <a:srgbClr val="000000"/>
                </a:solidFill>
                <a:latin typeface="Lato"/>
                <a:ea typeface="Lato"/>
                <a:cs typeface="Lato"/>
                <a:sym typeface="Lato"/>
              </a:rPr>
              <a:t>[</a:t>
            </a:r>
            <a:r>
              <a:rPr lang="en-US" b="1" dirty="0" smtClean="0">
                <a:latin typeface="Lato"/>
                <a:ea typeface="Lato"/>
                <a:cs typeface="Lato"/>
                <a:sym typeface="Lato"/>
              </a:rPr>
              <a:t>Loan default</a:t>
            </a:r>
            <a:r>
              <a:rPr lang="en-US" sz="1400" b="1" i="0" u="none" strike="noStrike" cap="none" dirty="0" smtClean="0">
                <a:solidFill>
                  <a:srgbClr val="000000"/>
                </a:solidFill>
                <a:latin typeface="Lato"/>
                <a:ea typeface="Lato"/>
                <a:cs typeface="Lato"/>
                <a:sym typeface="Lato"/>
              </a:rPr>
              <a:t> Vs Subscription]</a:t>
            </a:r>
            <a:endParaRPr sz="1400" b="1"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p:txBody>
      </p:sp>
      <p:pic>
        <p:nvPicPr>
          <p:cNvPr id="2" name="Picture 1"/>
          <p:cNvPicPr>
            <a:picLocks noChangeAspect="1"/>
          </p:cNvPicPr>
          <p:nvPr/>
        </p:nvPicPr>
        <p:blipFill>
          <a:blip r:embed="rId3"/>
          <a:stretch>
            <a:fillRect/>
          </a:stretch>
        </p:blipFill>
        <p:spPr>
          <a:xfrm>
            <a:off x="5471071" y="1926575"/>
            <a:ext cx="6206266" cy="4566300"/>
          </a:xfrm>
          <a:prstGeom prst="rect">
            <a:avLst/>
          </a:prstGeom>
        </p:spPr>
      </p:pic>
      <p:pic>
        <p:nvPicPr>
          <p:cNvPr id="3" name="Picture 2"/>
          <p:cNvPicPr>
            <a:picLocks noChangeAspect="1"/>
          </p:cNvPicPr>
          <p:nvPr/>
        </p:nvPicPr>
        <p:blipFill>
          <a:blip r:embed="rId4"/>
          <a:stretch>
            <a:fillRect/>
          </a:stretch>
        </p:blipFill>
        <p:spPr>
          <a:xfrm>
            <a:off x="647700" y="2444426"/>
            <a:ext cx="2626155" cy="1765299"/>
          </a:xfrm>
          <a:prstGeom prst="rect">
            <a:avLst/>
          </a:prstGeom>
        </p:spPr>
      </p:pic>
    </p:spTree>
    <p:extLst>
      <p:ext uri="{BB962C8B-B14F-4D97-AF65-F5344CB8AC3E}">
        <p14:creationId xmlns:p14="http://schemas.microsoft.com/office/powerpoint/2010/main" val="29702863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dirty="0">
                <a:solidFill>
                  <a:srgbClr val="EF413D"/>
                </a:solidFill>
              </a:rPr>
              <a:t>PART II :  Bivariate Analysis</a:t>
            </a:r>
            <a:br>
              <a:rPr lang="en-US" sz="3500" b="1" dirty="0">
                <a:solidFill>
                  <a:srgbClr val="EF413D"/>
                </a:solidFill>
              </a:rPr>
            </a:br>
            <a:r>
              <a:rPr lang="en-US" sz="1000" b="1" dirty="0">
                <a:solidFill>
                  <a:srgbClr val="EF413D"/>
                </a:solidFill>
              </a:rPr>
              <a:t> </a:t>
            </a:r>
            <a:r>
              <a:rPr lang="en-US" b="1" dirty="0"/>
              <a:t/>
            </a:r>
            <a:br>
              <a:rPr lang="en-US" b="1" dirty="0"/>
            </a:br>
            <a:r>
              <a:rPr lang="en-US" sz="3000" b="1" dirty="0">
                <a:solidFill>
                  <a:srgbClr val="5A5A5A"/>
                </a:solidFill>
              </a:rPr>
              <a:t>Marketing Campaign Optimisation</a:t>
            </a:r>
            <a:endParaRPr sz="3000" dirty="0"/>
          </a:p>
        </p:txBody>
      </p:sp>
      <p:sp>
        <p:nvSpPr>
          <p:cNvPr id="9" name="Google Shape;219;p28">
            <a:extLst>
              <a:ext uri="{FF2B5EF4-FFF2-40B4-BE49-F238E27FC236}">
                <a16:creationId xmlns:a16="http://schemas.microsoft.com/office/drawing/2014/main" id="{947E1549-BDA8-4512-9BAD-A4E03C1A8752}"/>
              </a:ext>
            </a:extLst>
          </p:cNvPr>
          <p:cNvSpPr txBox="1"/>
          <p:nvPr/>
        </p:nvSpPr>
        <p:spPr>
          <a:xfrm>
            <a:off x="514663" y="1599228"/>
            <a:ext cx="11162674" cy="4893647"/>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Variables under consideration</a:t>
            </a:r>
            <a:r>
              <a:rPr lang="en-US" sz="1800" b="1" i="0" u="none" strike="noStrike" cap="none" dirty="0" smtClean="0">
                <a:solidFill>
                  <a:srgbClr val="000000"/>
                </a:solidFill>
                <a:latin typeface="Lato"/>
                <a:ea typeface="Lato"/>
                <a:cs typeface="Lato"/>
                <a:sym typeface="Lato"/>
              </a:rPr>
              <a:t>: </a:t>
            </a: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US" sz="1400" b="1" i="0" u="none" strike="noStrike" cap="none" dirty="0" smtClean="0">
                <a:solidFill>
                  <a:srgbClr val="000000"/>
                </a:solidFill>
                <a:latin typeface="Lato"/>
                <a:ea typeface="Lato"/>
                <a:cs typeface="Lato"/>
                <a:sym typeface="Lato"/>
              </a:rPr>
              <a:t>[</a:t>
            </a:r>
            <a:r>
              <a:rPr lang="en-US" b="1" dirty="0" smtClean="0">
                <a:latin typeface="Lato"/>
                <a:ea typeface="Lato"/>
                <a:cs typeface="Lato"/>
                <a:sym typeface="Lato"/>
              </a:rPr>
              <a:t>Personal Loan</a:t>
            </a:r>
            <a:r>
              <a:rPr lang="en-US" sz="1400" b="1" i="0" u="none" strike="noStrike" cap="none" dirty="0" smtClean="0">
                <a:solidFill>
                  <a:srgbClr val="000000"/>
                </a:solidFill>
                <a:latin typeface="Lato"/>
                <a:ea typeface="Lato"/>
                <a:cs typeface="Lato"/>
                <a:sym typeface="Lato"/>
              </a:rPr>
              <a:t> Vs Subscription]</a:t>
            </a:r>
            <a:endParaRPr sz="1400" b="1"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p:txBody>
      </p:sp>
      <p:pic>
        <p:nvPicPr>
          <p:cNvPr id="2" name="Picture 1"/>
          <p:cNvPicPr>
            <a:picLocks noChangeAspect="1"/>
          </p:cNvPicPr>
          <p:nvPr/>
        </p:nvPicPr>
        <p:blipFill>
          <a:blip r:embed="rId3"/>
          <a:stretch>
            <a:fillRect/>
          </a:stretch>
        </p:blipFill>
        <p:spPr>
          <a:xfrm>
            <a:off x="4983349" y="1603991"/>
            <a:ext cx="6693988" cy="4925995"/>
          </a:xfrm>
          <a:prstGeom prst="rect">
            <a:avLst/>
          </a:prstGeom>
        </p:spPr>
      </p:pic>
      <p:pic>
        <p:nvPicPr>
          <p:cNvPr id="3" name="Picture 2"/>
          <p:cNvPicPr>
            <a:picLocks noChangeAspect="1"/>
          </p:cNvPicPr>
          <p:nvPr/>
        </p:nvPicPr>
        <p:blipFill>
          <a:blip r:embed="rId4"/>
          <a:stretch>
            <a:fillRect/>
          </a:stretch>
        </p:blipFill>
        <p:spPr>
          <a:xfrm>
            <a:off x="838200" y="2484567"/>
            <a:ext cx="3118454" cy="2020758"/>
          </a:xfrm>
          <a:prstGeom prst="rect">
            <a:avLst/>
          </a:prstGeom>
        </p:spPr>
      </p:pic>
    </p:spTree>
    <p:extLst>
      <p:ext uri="{BB962C8B-B14F-4D97-AF65-F5344CB8AC3E}">
        <p14:creationId xmlns:p14="http://schemas.microsoft.com/office/powerpoint/2010/main" val="36313378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dirty="0">
                <a:solidFill>
                  <a:srgbClr val="EF413D"/>
                </a:solidFill>
              </a:rPr>
              <a:t>PART II :  Bivariate Analysis</a:t>
            </a:r>
            <a:br>
              <a:rPr lang="en-US" sz="3500" b="1" dirty="0">
                <a:solidFill>
                  <a:srgbClr val="EF413D"/>
                </a:solidFill>
              </a:rPr>
            </a:br>
            <a:r>
              <a:rPr lang="en-US" sz="1000" b="1" dirty="0">
                <a:solidFill>
                  <a:srgbClr val="EF413D"/>
                </a:solidFill>
              </a:rPr>
              <a:t> </a:t>
            </a:r>
            <a:r>
              <a:rPr lang="en-US" b="1" dirty="0"/>
              <a:t/>
            </a:r>
            <a:br>
              <a:rPr lang="en-US" b="1" dirty="0"/>
            </a:br>
            <a:r>
              <a:rPr lang="en-US" sz="3000" b="1" dirty="0">
                <a:solidFill>
                  <a:srgbClr val="5A5A5A"/>
                </a:solidFill>
              </a:rPr>
              <a:t>Marketing Campaign Optimisation</a:t>
            </a:r>
            <a:endParaRPr sz="3000" dirty="0"/>
          </a:p>
        </p:txBody>
      </p:sp>
      <p:sp>
        <p:nvSpPr>
          <p:cNvPr id="9" name="Google Shape;219;p28">
            <a:extLst>
              <a:ext uri="{FF2B5EF4-FFF2-40B4-BE49-F238E27FC236}">
                <a16:creationId xmlns:a16="http://schemas.microsoft.com/office/drawing/2014/main" id="{947E1549-BDA8-4512-9BAD-A4E03C1A8752}"/>
              </a:ext>
            </a:extLst>
          </p:cNvPr>
          <p:cNvSpPr txBox="1"/>
          <p:nvPr/>
        </p:nvSpPr>
        <p:spPr>
          <a:xfrm>
            <a:off x="514663" y="1599228"/>
            <a:ext cx="11162674" cy="4893647"/>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Variables under consideration</a:t>
            </a:r>
            <a:r>
              <a:rPr lang="en-US" sz="1800" b="1" i="0" u="none" strike="noStrike" cap="none" dirty="0" smtClean="0">
                <a:solidFill>
                  <a:srgbClr val="000000"/>
                </a:solidFill>
                <a:latin typeface="Lato"/>
                <a:ea typeface="Lato"/>
                <a:cs typeface="Lato"/>
                <a:sym typeface="Lato"/>
              </a:rPr>
              <a:t>: </a:t>
            </a: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US" sz="1400" b="1" i="0" u="none" strike="noStrike" cap="none" dirty="0" smtClean="0">
                <a:solidFill>
                  <a:srgbClr val="000000"/>
                </a:solidFill>
                <a:latin typeface="Lato"/>
                <a:ea typeface="Lato"/>
                <a:cs typeface="Lato"/>
                <a:sym typeface="Lato"/>
              </a:rPr>
              <a:t>[</a:t>
            </a:r>
            <a:r>
              <a:rPr lang="en-US" b="1" dirty="0" smtClean="0">
                <a:latin typeface="Lato"/>
                <a:ea typeface="Lato"/>
                <a:cs typeface="Lato"/>
                <a:sym typeface="Lato"/>
              </a:rPr>
              <a:t>Housing Loan, Subscription</a:t>
            </a:r>
            <a:r>
              <a:rPr lang="en-US" sz="1400" b="1" i="0" u="none" strike="noStrike" cap="none" dirty="0" smtClean="0">
                <a:solidFill>
                  <a:srgbClr val="000000"/>
                </a:solidFill>
                <a:latin typeface="Lato"/>
                <a:ea typeface="Lato"/>
                <a:cs typeface="Lato"/>
                <a:sym typeface="Lato"/>
              </a:rPr>
              <a:t>]</a:t>
            </a:r>
            <a:endParaRPr sz="1400" b="1"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p:txBody>
      </p:sp>
      <p:pic>
        <p:nvPicPr>
          <p:cNvPr id="3" name="Picture 2"/>
          <p:cNvPicPr>
            <a:picLocks noChangeAspect="1"/>
          </p:cNvPicPr>
          <p:nvPr/>
        </p:nvPicPr>
        <p:blipFill>
          <a:blip r:embed="rId3"/>
          <a:stretch>
            <a:fillRect/>
          </a:stretch>
        </p:blipFill>
        <p:spPr>
          <a:xfrm>
            <a:off x="1333499" y="2466975"/>
            <a:ext cx="3495675" cy="2302030"/>
          </a:xfrm>
          <a:prstGeom prst="rect">
            <a:avLst/>
          </a:prstGeom>
        </p:spPr>
      </p:pic>
      <p:pic>
        <p:nvPicPr>
          <p:cNvPr id="4" name="Picture 3"/>
          <p:cNvPicPr>
            <a:picLocks noChangeAspect="1"/>
          </p:cNvPicPr>
          <p:nvPr/>
        </p:nvPicPr>
        <p:blipFill>
          <a:blip r:embed="rId4"/>
          <a:stretch>
            <a:fillRect/>
          </a:stretch>
        </p:blipFill>
        <p:spPr>
          <a:xfrm>
            <a:off x="6263620" y="1670666"/>
            <a:ext cx="5413717" cy="4785775"/>
          </a:xfrm>
          <a:prstGeom prst="rect">
            <a:avLst/>
          </a:prstGeom>
        </p:spPr>
      </p:pic>
    </p:spTree>
    <p:extLst>
      <p:ext uri="{BB962C8B-B14F-4D97-AF65-F5344CB8AC3E}">
        <p14:creationId xmlns:p14="http://schemas.microsoft.com/office/powerpoint/2010/main" val="3716181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dirty="0">
                <a:solidFill>
                  <a:srgbClr val="EF413D"/>
                </a:solidFill>
              </a:rPr>
              <a:t>PART II :  Bivariate Analysis</a:t>
            </a:r>
            <a:br>
              <a:rPr lang="en-US" sz="3500" b="1" dirty="0">
                <a:solidFill>
                  <a:srgbClr val="EF413D"/>
                </a:solidFill>
              </a:rPr>
            </a:br>
            <a:r>
              <a:rPr lang="en-US" sz="1000" b="1" dirty="0">
                <a:solidFill>
                  <a:srgbClr val="EF413D"/>
                </a:solidFill>
              </a:rPr>
              <a:t> </a:t>
            </a:r>
            <a:r>
              <a:rPr lang="en-US" b="1" dirty="0"/>
              <a:t/>
            </a:r>
            <a:br>
              <a:rPr lang="en-US" b="1" dirty="0"/>
            </a:br>
            <a:r>
              <a:rPr lang="en-US" sz="3000" b="1" dirty="0">
                <a:solidFill>
                  <a:srgbClr val="5A5A5A"/>
                </a:solidFill>
              </a:rPr>
              <a:t>Marketing Campaign Optimisation</a:t>
            </a:r>
            <a:endParaRPr sz="3000" dirty="0"/>
          </a:p>
        </p:txBody>
      </p:sp>
      <p:sp>
        <p:nvSpPr>
          <p:cNvPr id="9" name="Google Shape;219;p28">
            <a:extLst>
              <a:ext uri="{FF2B5EF4-FFF2-40B4-BE49-F238E27FC236}">
                <a16:creationId xmlns:a16="http://schemas.microsoft.com/office/drawing/2014/main" id="{947E1549-BDA8-4512-9BAD-A4E03C1A8752}"/>
              </a:ext>
            </a:extLst>
          </p:cNvPr>
          <p:cNvSpPr txBox="1"/>
          <p:nvPr/>
        </p:nvSpPr>
        <p:spPr>
          <a:xfrm>
            <a:off x="514663" y="1599228"/>
            <a:ext cx="11162674" cy="4893647"/>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Variables under consideration</a:t>
            </a:r>
            <a:r>
              <a:rPr lang="en-US" sz="1800" b="1" i="0" u="none" strike="noStrike" cap="none" dirty="0" smtClean="0">
                <a:solidFill>
                  <a:srgbClr val="000000"/>
                </a:solidFill>
                <a:latin typeface="Lato"/>
                <a:ea typeface="Lato"/>
                <a:cs typeface="Lato"/>
                <a:sym typeface="Lato"/>
              </a:rPr>
              <a:t>: </a:t>
            </a: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US" sz="1400" b="1" i="0" u="none" strike="noStrike" cap="none" dirty="0" smtClean="0">
                <a:solidFill>
                  <a:srgbClr val="000000"/>
                </a:solidFill>
                <a:latin typeface="Lato"/>
                <a:ea typeface="Lato"/>
                <a:cs typeface="Lato"/>
                <a:sym typeface="Lato"/>
              </a:rPr>
              <a:t>[Education Vs Subscription Rate]</a:t>
            </a:r>
            <a:endParaRPr sz="1400" b="1"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p:txBody>
      </p:sp>
      <p:pic>
        <p:nvPicPr>
          <p:cNvPr id="2" name="Picture 1"/>
          <p:cNvPicPr>
            <a:picLocks noChangeAspect="1"/>
          </p:cNvPicPr>
          <p:nvPr/>
        </p:nvPicPr>
        <p:blipFill>
          <a:blip r:embed="rId3"/>
          <a:stretch>
            <a:fillRect/>
          </a:stretch>
        </p:blipFill>
        <p:spPr>
          <a:xfrm>
            <a:off x="5886450" y="2342406"/>
            <a:ext cx="6541317" cy="4150469"/>
          </a:xfrm>
          <a:prstGeom prst="rect">
            <a:avLst/>
          </a:prstGeom>
        </p:spPr>
      </p:pic>
      <p:pic>
        <p:nvPicPr>
          <p:cNvPr id="3" name="Picture 2"/>
          <p:cNvPicPr>
            <a:picLocks noChangeAspect="1"/>
          </p:cNvPicPr>
          <p:nvPr/>
        </p:nvPicPr>
        <p:blipFill>
          <a:blip r:embed="rId4"/>
          <a:stretch>
            <a:fillRect/>
          </a:stretch>
        </p:blipFill>
        <p:spPr>
          <a:xfrm>
            <a:off x="514663" y="2816019"/>
            <a:ext cx="5257800" cy="1441655"/>
          </a:xfrm>
          <a:prstGeom prst="rect">
            <a:avLst/>
          </a:prstGeom>
        </p:spPr>
      </p:pic>
    </p:spTree>
    <p:extLst>
      <p:ext uri="{BB962C8B-B14F-4D97-AF65-F5344CB8AC3E}">
        <p14:creationId xmlns:p14="http://schemas.microsoft.com/office/powerpoint/2010/main" val="22491242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dirty="0">
                <a:solidFill>
                  <a:srgbClr val="EF413D"/>
                </a:solidFill>
              </a:rPr>
              <a:t>PART II :  Bivariate Analysis</a:t>
            </a:r>
            <a:br>
              <a:rPr lang="en-US" sz="3500" b="1" dirty="0">
                <a:solidFill>
                  <a:srgbClr val="EF413D"/>
                </a:solidFill>
              </a:rPr>
            </a:br>
            <a:r>
              <a:rPr lang="en-US" sz="1000" b="1" dirty="0">
                <a:solidFill>
                  <a:srgbClr val="EF413D"/>
                </a:solidFill>
              </a:rPr>
              <a:t> </a:t>
            </a:r>
            <a:r>
              <a:rPr lang="en-US" b="1" dirty="0"/>
              <a:t/>
            </a:r>
            <a:br>
              <a:rPr lang="en-US" b="1" dirty="0"/>
            </a:br>
            <a:r>
              <a:rPr lang="en-US" sz="3000" b="1" dirty="0">
                <a:solidFill>
                  <a:srgbClr val="5A5A5A"/>
                </a:solidFill>
              </a:rPr>
              <a:t>Marketing Campaign Optimisation</a:t>
            </a:r>
            <a:endParaRPr sz="3000" dirty="0"/>
          </a:p>
        </p:txBody>
      </p:sp>
      <p:sp>
        <p:nvSpPr>
          <p:cNvPr id="9" name="Google Shape;219;p28">
            <a:extLst>
              <a:ext uri="{FF2B5EF4-FFF2-40B4-BE49-F238E27FC236}">
                <a16:creationId xmlns:a16="http://schemas.microsoft.com/office/drawing/2014/main" id="{947E1549-BDA8-4512-9BAD-A4E03C1A8752}"/>
              </a:ext>
            </a:extLst>
          </p:cNvPr>
          <p:cNvSpPr txBox="1"/>
          <p:nvPr/>
        </p:nvSpPr>
        <p:spPr>
          <a:xfrm>
            <a:off x="514663" y="1599228"/>
            <a:ext cx="11162674" cy="4893647"/>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Variables under consideration</a:t>
            </a:r>
            <a:r>
              <a:rPr lang="en-US" sz="1800" b="1" i="0" u="none" strike="noStrike" cap="none" dirty="0" smtClean="0">
                <a:solidFill>
                  <a:srgbClr val="000000"/>
                </a:solidFill>
                <a:latin typeface="Lato"/>
                <a:ea typeface="Lato"/>
                <a:cs typeface="Lato"/>
                <a:sym typeface="Lato"/>
              </a:rPr>
              <a:t>: </a:t>
            </a: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IN" b="1" dirty="0" smtClean="0">
                <a:latin typeface="Lato"/>
                <a:ea typeface="Lato"/>
                <a:cs typeface="Lato"/>
                <a:sym typeface="Lato"/>
              </a:rPr>
              <a:t>[Contact Vs Subscription]</a:t>
            </a:r>
            <a:endParaRPr sz="1400" b="1"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p:txBody>
      </p:sp>
      <p:pic>
        <p:nvPicPr>
          <p:cNvPr id="3" name="Picture 2"/>
          <p:cNvPicPr>
            <a:picLocks noChangeAspect="1"/>
          </p:cNvPicPr>
          <p:nvPr/>
        </p:nvPicPr>
        <p:blipFill>
          <a:blip r:embed="rId3"/>
          <a:stretch>
            <a:fillRect/>
          </a:stretch>
        </p:blipFill>
        <p:spPr>
          <a:xfrm>
            <a:off x="4676775" y="1906359"/>
            <a:ext cx="6743700" cy="4333057"/>
          </a:xfrm>
          <a:prstGeom prst="rect">
            <a:avLst/>
          </a:prstGeom>
        </p:spPr>
      </p:pic>
      <p:pic>
        <p:nvPicPr>
          <p:cNvPr id="4" name="Picture 3"/>
          <p:cNvPicPr>
            <a:picLocks noChangeAspect="1"/>
          </p:cNvPicPr>
          <p:nvPr/>
        </p:nvPicPr>
        <p:blipFill>
          <a:blip r:embed="rId4"/>
          <a:stretch>
            <a:fillRect/>
          </a:stretch>
        </p:blipFill>
        <p:spPr>
          <a:xfrm>
            <a:off x="613410" y="2391510"/>
            <a:ext cx="3467100" cy="971550"/>
          </a:xfrm>
          <a:prstGeom prst="rect">
            <a:avLst/>
          </a:prstGeom>
        </p:spPr>
      </p:pic>
    </p:spTree>
    <p:extLst>
      <p:ext uri="{BB962C8B-B14F-4D97-AF65-F5344CB8AC3E}">
        <p14:creationId xmlns:p14="http://schemas.microsoft.com/office/powerpoint/2010/main" val="16055600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dirty="0">
                <a:solidFill>
                  <a:srgbClr val="EF413D"/>
                </a:solidFill>
              </a:rPr>
              <a:t>PART II :  Bivariate Analysis</a:t>
            </a:r>
            <a:br>
              <a:rPr lang="en-US" sz="3500" b="1" dirty="0">
                <a:solidFill>
                  <a:srgbClr val="EF413D"/>
                </a:solidFill>
              </a:rPr>
            </a:br>
            <a:r>
              <a:rPr lang="en-US" sz="1000" b="1" dirty="0">
                <a:solidFill>
                  <a:srgbClr val="EF413D"/>
                </a:solidFill>
              </a:rPr>
              <a:t> </a:t>
            </a:r>
            <a:r>
              <a:rPr lang="en-US" b="1" dirty="0"/>
              <a:t/>
            </a:r>
            <a:br>
              <a:rPr lang="en-US" b="1" dirty="0"/>
            </a:br>
            <a:r>
              <a:rPr lang="en-US" sz="3000" b="1" dirty="0">
                <a:solidFill>
                  <a:srgbClr val="5A5A5A"/>
                </a:solidFill>
              </a:rPr>
              <a:t>Marketing Campaign Optimisation</a:t>
            </a:r>
            <a:endParaRPr sz="3000" dirty="0"/>
          </a:p>
        </p:txBody>
      </p:sp>
      <p:sp>
        <p:nvSpPr>
          <p:cNvPr id="9" name="Google Shape;219;p28">
            <a:extLst>
              <a:ext uri="{FF2B5EF4-FFF2-40B4-BE49-F238E27FC236}">
                <a16:creationId xmlns:a16="http://schemas.microsoft.com/office/drawing/2014/main" id="{947E1549-BDA8-4512-9BAD-A4E03C1A8752}"/>
              </a:ext>
            </a:extLst>
          </p:cNvPr>
          <p:cNvSpPr txBox="1"/>
          <p:nvPr/>
        </p:nvSpPr>
        <p:spPr>
          <a:xfrm>
            <a:off x="514663" y="1599228"/>
            <a:ext cx="11162674" cy="4893647"/>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Variables under consideration</a:t>
            </a:r>
            <a:r>
              <a:rPr lang="en-US" sz="1800" b="1" i="0" u="none" strike="noStrike" cap="none" dirty="0" smtClean="0">
                <a:solidFill>
                  <a:srgbClr val="000000"/>
                </a:solidFill>
                <a:latin typeface="Lato"/>
                <a:ea typeface="Lato"/>
                <a:cs typeface="Lato"/>
                <a:sym typeface="Lato"/>
              </a:rPr>
              <a:t>: </a:t>
            </a: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IN" b="1" dirty="0" smtClean="0">
                <a:latin typeface="Lato"/>
                <a:ea typeface="Lato"/>
                <a:cs typeface="Lato"/>
                <a:sym typeface="Lato"/>
              </a:rPr>
              <a:t>[Contact Vs Subscription]</a:t>
            </a:r>
            <a:endParaRPr sz="1400" b="1"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p:txBody>
      </p:sp>
      <p:pic>
        <p:nvPicPr>
          <p:cNvPr id="5" name="Picture 4"/>
          <p:cNvPicPr>
            <a:picLocks noChangeAspect="1"/>
          </p:cNvPicPr>
          <p:nvPr/>
        </p:nvPicPr>
        <p:blipFill>
          <a:blip r:embed="rId3"/>
          <a:stretch>
            <a:fillRect/>
          </a:stretch>
        </p:blipFill>
        <p:spPr>
          <a:xfrm>
            <a:off x="5465660" y="1924050"/>
            <a:ext cx="6211678" cy="4400550"/>
          </a:xfrm>
          <a:prstGeom prst="rect">
            <a:avLst/>
          </a:prstGeom>
        </p:spPr>
      </p:pic>
      <p:pic>
        <p:nvPicPr>
          <p:cNvPr id="6" name="Picture 5"/>
          <p:cNvPicPr>
            <a:picLocks noChangeAspect="1"/>
          </p:cNvPicPr>
          <p:nvPr/>
        </p:nvPicPr>
        <p:blipFill>
          <a:blip r:embed="rId4"/>
          <a:stretch>
            <a:fillRect/>
          </a:stretch>
        </p:blipFill>
        <p:spPr>
          <a:xfrm>
            <a:off x="604837" y="2314575"/>
            <a:ext cx="4431080" cy="3924300"/>
          </a:xfrm>
          <a:prstGeom prst="rect">
            <a:avLst/>
          </a:prstGeom>
        </p:spPr>
      </p:pic>
    </p:spTree>
    <p:extLst>
      <p:ext uri="{BB962C8B-B14F-4D97-AF65-F5344CB8AC3E}">
        <p14:creationId xmlns:p14="http://schemas.microsoft.com/office/powerpoint/2010/main" val="28254060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dirty="0">
                <a:solidFill>
                  <a:srgbClr val="EF413D"/>
                </a:solidFill>
              </a:rPr>
              <a:t>PART II :  Bivariate Analysis</a:t>
            </a:r>
            <a:br>
              <a:rPr lang="en-US" sz="3500" b="1" dirty="0">
                <a:solidFill>
                  <a:srgbClr val="EF413D"/>
                </a:solidFill>
              </a:rPr>
            </a:br>
            <a:r>
              <a:rPr lang="en-US" sz="1000" b="1" dirty="0">
                <a:solidFill>
                  <a:srgbClr val="EF413D"/>
                </a:solidFill>
              </a:rPr>
              <a:t> </a:t>
            </a:r>
            <a:r>
              <a:rPr lang="en-US" b="1" dirty="0"/>
              <a:t/>
            </a:r>
            <a:br>
              <a:rPr lang="en-US" b="1" dirty="0"/>
            </a:br>
            <a:r>
              <a:rPr lang="en-US" sz="3000" b="1" dirty="0">
                <a:solidFill>
                  <a:srgbClr val="5A5A5A"/>
                </a:solidFill>
              </a:rPr>
              <a:t>Marketing Campaign Optimisation</a:t>
            </a:r>
            <a:endParaRPr sz="3000" dirty="0"/>
          </a:p>
        </p:txBody>
      </p:sp>
      <p:sp>
        <p:nvSpPr>
          <p:cNvPr id="9" name="Google Shape;219;p28">
            <a:extLst>
              <a:ext uri="{FF2B5EF4-FFF2-40B4-BE49-F238E27FC236}">
                <a16:creationId xmlns:a16="http://schemas.microsoft.com/office/drawing/2014/main" id="{947E1549-BDA8-4512-9BAD-A4E03C1A8752}"/>
              </a:ext>
            </a:extLst>
          </p:cNvPr>
          <p:cNvSpPr txBox="1"/>
          <p:nvPr/>
        </p:nvSpPr>
        <p:spPr>
          <a:xfrm>
            <a:off x="514663" y="1599228"/>
            <a:ext cx="11162674" cy="4893647"/>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Variables under consideration</a:t>
            </a:r>
            <a:r>
              <a:rPr lang="en-US" sz="1800" b="1" i="0" u="none" strike="noStrike" cap="none" dirty="0" smtClean="0">
                <a:solidFill>
                  <a:srgbClr val="000000"/>
                </a:solidFill>
                <a:latin typeface="Lato"/>
                <a:ea typeface="Lato"/>
                <a:cs typeface="Lato"/>
                <a:sym typeface="Lato"/>
              </a:rPr>
              <a:t>: </a:t>
            </a: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IN" b="1" dirty="0" smtClean="0">
                <a:latin typeface="Lato"/>
                <a:ea typeface="Lato"/>
                <a:cs typeface="Lato"/>
                <a:sym typeface="Lato"/>
              </a:rPr>
              <a:t>[Customer Segmentation </a:t>
            </a:r>
          </a:p>
          <a:p>
            <a:pPr marL="0" marR="0" lvl="0" indent="0" algn="l" rtl="0">
              <a:lnSpc>
                <a:spcPct val="100000"/>
              </a:lnSpc>
              <a:spcBef>
                <a:spcPts val="0"/>
              </a:spcBef>
              <a:spcAft>
                <a:spcPts val="0"/>
              </a:spcAft>
              <a:buNone/>
            </a:pPr>
            <a:r>
              <a:rPr lang="en-IN" b="1" dirty="0" smtClean="0">
                <a:latin typeface="Lato"/>
                <a:ea typeface="Lato"/>
                <a:cs typeface="Lato"/>
                <a:sym typeface="Lato"/>
              </a:rPr>
              <a:t>Marital Status and Education]</a:t>
            </a:r>
            <a:endParaRPr sz="1400" b="1"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p:txBody>
      </p:sp>
      <p:pic>
        <p:nvPicPr>
          <p:cNvPr id="2" name="Picture 1"/>
          <p:cNvPicPr>
            <a:picLocks noChangeAspect="1"/>
          </p:cNvPicPr>
          <p:nvPr/>
        </p:nvPicPr>
        <p:blipFill>
          <a:blip r:embed="rId3"/>
          <a:stretch>
            <a:fillRect/>
          </a:stretch>
        </p:blipFill>
        <p:spPr>
          <a:xfrm>
            <a:off x="4090857" y="1750708"/>
            <a:ext cx="7401185" cy="4590686"/>
          </a:xfrm>
          <a:prstGeom prst="rect">
            <a:avLst/>
          </a:prstGeom>
        </p:spPr>
      </p:pic>
      <p:pic>
        <p:nvPicPr>
          <p:cNvPr id="3" name="Picture 2"/>
          <p:cNvPicPr>
            <a:picLocks noChangeAspect="1"/>
          </p:cNvPicPr>
          <p:nvPr/>
        </p:nvPicPr>
        <p:blipFill>
          <a:blip r:embed="rId4"/>
          <a:stretch>
            <a:fillRect/>
          </a:stretch>
        </p:blipFill>
        <p:spPr>
          <a:xfrm>
            <a:off x="645410" y="2367756"/>
            <a:ext cx="3314700" cy="3448050"/>
          </a:xfrm>
          <a:prstGeom prst="rect">
            <a:avLst/>
          </a:prstGeom>
        </p:spPr>
      </p:pic>
    </p:spTree>
    <p:extLst>
      <p:ext uri="{BB962C8B-B14F-4D97-AF65-F5344CB8AC3E}">
        <p14:creationId xmlns:p14="http://schemas.microsoft.com/office/powerpoint/2010/main" val="24366686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dirty="0">
                <a:solidFill>
                  <a:srgbClr val="EF413D"/>
                </a:solidFill>
              </a:rPr>
              <a:t>PART II :  Bivariate Analysis</a:t>
            </a:r>
            <a:br>
              <a:rPr lang="en-US" sz="3500" b="1" dirty="0">
                <a:solidFill>
                  <a:srgbClr val="EF413D"/>
                </a:solidFill>
              </a:rPr>
            </a:br>
            <a:r>
              <a:rPr lang="en-US" sz="1000" b="1" dirty="0">
                <a:solidFill>
                  <a:srgbClr val="EF413D"/>
                </a:solidFill>
              </a:rPr>
              <a:t> </a:t>
            </a:r>
            <a:r>
              <a:rPr lang="en-US" b="1" dirty="0"/>
              <a:t/>
            </a:r>
            <a:br>
              <a:rPr lang="en-US" b="1" dirty="0"/>
            </a:br>
            <a:r>
              <a:rPr lang="en-US" sz="3000" b="1" dirty="0">
                <a:solidFill>
                  <a:srgbClr val="5A5A5A"/>
                </a:solidFill>
              </a:rPr>
              <a:t>Marketing Campaign Optimisation</a:t>
            </a:r>
            <a:endParaRPr sz="3000" dirty="0"/>
          </a:p>
        </p:txBody>
      </p:sp>
      <p:sp>
        <p:nvSpPr>
          <p:cNvPr id="9" name="Google Shape;219;p28">
            <a:extLst>
              <a:ext uri="{FF2B5EF4-FFF2-40B4-BE49-F238E27FC236}">
                <a16:creationId xmlns:a16="http://schemas.microsoft.com/office/drawing/2014/main" id="{947E1549-BDA8-4512-9BAD-A4E03C1A8752}"/>
              </a:ext>
            </a:extLst>
          </p:cNvPr>
          <p:cNvSpPr txBox="1"/>
          <p:nvPr/>
        </p:nvSpPr>
        <p:spPr>
          <a:xfrm>
            <a:off x="514663" y="1599228"/>
            <a:ext cx="11162674" cy="4893647"/>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r>
              <a:rPr lang="en-US" sz="1800" b="1" i="0" u="none" strike="noStrike" cap="none" dirty="0">
                <a:solidFill>
                  <a:srgbClr val="000000"/>
                </a:solidFill>
                <a:latin typeface="Lato"/>
                <a:ea typeface="Lato"/>
                <a:cs typeface="Lato"/>
                <a:sym typeface="Lato"/>
              </a:rPr>
              <a:t>Variables under consideration</a:t>
            </a:r>
            <a:r>
              <a:rPr lang="en-US" sz="1800" b="1" i="0" u="none" strike="noStrike" cap="none" dirty="0" smtClean="0">
                <a:solidFill>
                  <a:srgbClr val="000000"/>
                </a:solidFill>
                <a:latin typeface="Lato"/>
                <a:ea typeface="Lato"/>
                <a:cs typeface="Lato"/>
                <a:sym typeface="Lato"/>
              </a:rPr>
              <a:t>: </a:t>
            </a:r>
            <a:r>
              <a:rPr lang="en-US" dirty="0">
                <a:latin typeface="Lato"/>
                <a:ea typeface="Lato"/>
                <a:cs typeface="Lato"/>
                <a:sym typeface="Lato"/>
              </a:rPr>
              <a:t>[Segmentation of customers based on Age, Marital Status, Education and Subscription]</a:t>
            </a: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p:txBody>
      </p:sp>
      <p:pic>
        <p:nvPicPr>
          <p:cNvPr id="5" name="Picture 4"/>
          <p:cNvPicPr>
            <a:picLocks noChangeAspect="1"/>
          </p:cNvPicPr>
          <p:nvPr/>
        </p:nvPicPr>
        <p:blipFill>
          <a:blip r:embed="rId3"/>
          <a:stretch>
            <a:fillRect/>
          </a:stretch>
        </p:blipFill>
        <p:spPr>
          <a:xfrm>
            <a:off x="4620302" y="1958196"/>
            <a:ext cx="7057036" cy="4534679"/>
          </a:xfrm>
          <a:prstGeom prst="rect">
            <a:avLst/>
          </a:prstGeom>
        </p:spPr>
      </p:pic>
      <p:pic>
        <p:nvPicPr>
          <p:cNvPr id="6" name="Picture 5"/>
          <p:cNvPicPr>
            <a:picLocks noChangeAspect="1"/>
          </p:cNvPicPr>
          <p:nvPr/>
        </p:nvPicPr>
        <p:blipFill rotWithShape="1">
          <a:blip r:embed="rId4">
            <a:extLst>
              <a:ext uri="{28A0092B-C50C-407E-A947-70E740481C1C}">
                <a14:useLocalDpi xmlns:a14="http://schemas.microsoft.com/office/drawing/2010/main" val="0"/>
              </a:ext>
            </a:extLst>
          </a:blip>
          <a:srcRect l="30141" t="52832" r="31085" b="13962"/>
          <a:stretch/>
        </p:blipFill>
        <p:spPr>
          <a:xfrm>
            <a:off x="514662" y="1958196"/>
            <a:ext cx="4068530" cy="1960022"/>
          </a:xfrm>
          <a:prstGeom prst="rect">
            <a:avLst/>
          </a:prstGeom>
        </p:spPr>
      </p:pic>
      <p:pic>
        <p:nvPicPr>
          <p:cNvPr id="8" name="Picture 7"/>
          <p:cNvPicPr>
            <a:picLocks noChangeAspect="1"/>
          </p:cNvPicPr>
          <p:nvPr/>
        </p:nvPicPr>
        <p:blipFill>
          <a:blip r:embed="rId5"/>
          <a:stretch>
            <a:fillRect/>
          </a:stretch>
        </p:blipFill>
        <p:spPr>
          <a:xfrm>
            <a:off x="805655" y="3967284"/>
            <a:ext cx="3486544" cy="2525591"/>
          </a:xfrm>
          <a:prstGeom prst="rect">
            <a:avLst/>
          </a:prstGeom>
        </p:spPr>
      </p:pic>
    </p:spTree>
    <p:extLst>
      <p:ext uri="{BB962C8B-B14F-4D97-AF65-F5344CB8AC3E}">
        <p14:creationId xmlns:p14="http://schemas.microsoft.com/office/powerpoint/2010/main" val="21354797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52450" y="495300"/>
            <a:ext cx="11325225" cy="6340197"/>
          </a:xfrm>
          <a:prstGeom prst="rect">
            <a:avLst/>
          </a:prstGeom>
        </p:spPr>
        <p:txBody>
          <a:bodyPr wrap="square">
            <a:spAutoFit/>
          </a:bodyPr>
          <a:lstStyle/>
          <a:p>
            <a:pPr marL="342900" indent="-342900">
              <a:buFont typeface="+mj-lt"/>
              <a:buAutoNum type="arabicPeriod"/>
            </a:pPr>
            <a:r>
              <a:rPr lang="en-US" dirty="0"/>
              <a:t>Exploratory Data Analysis (EDA) is a critical step in the data analysis process. The goal of EDA is to understand the characteristics of the data, detect patterns and relationships between variables, identify outliers, and determine the appropriate statistical techniques for the data analysis. Here are the general steps involved in EDA:</a:t>
            </a:r>
          </a:p>
          <a:p>
            <a:pPr marL="342900" indent="-342900">
              <a:buFont typeface="+mj-lt"/>
              <a:buAutoNum type="arabicPeriod"/>
            </a:pPr>
            <a:endParaRPr lang="en-US" dirty="0"/>
          </a:p>
          <a:p>
            <a:pPr marL="342900" indent="-342900">
              <a:buFont typeface="+mj-lt"/>
              <a:buAutoNum type="arabicPeriod"/>
            </a:pPr>
            <a:r>
              <a:rPr lang="en-US" dirty="0"/>
              <a:t>Data Collection: Gather the data from various sources such as online databases, web scraping, surveys, or sensors.</a:t>
            </a:r>
          </a:p>
          <a:p>
            <a:pPr marL="342900" indent="-342900">
              <a:buFont typeface="+mj-lt"/>
              <a:buAutoNum type="arabicPeriod"/>
            </a:pPr>
            <a:endParaRPr lang="en-US" dirty="0"/>
          </a:p>
          <a:p>
            <a:pPr marL="342900" indent="-342900">
              <a:buFont typeface="+mj-lt"/>
              <a:buAutoNum type="arabicPeriod"/>
            </a:pPr>
            <a:r>
              <a:rPr lang="en-US" dirty="0"/>
              <a:t>Data Cleaning: Clean the data to ensure that it is accurate, complete, and consistent. This includes handling missing values</a:t>
            </a:r>
            <a:r>
              <a:rPr lang="en-US" dirty="0" smtClean="0"/>
              <a:t>, removing duplicates </a:t>
            </a:r>
            <a:r>
              <a:rPr lang="en-US" dirty="0"/>
              <a:t>correcting data errors, and removing outliers.</a:t>
            </a:r>
          </a:p>
          <a:p>
            <a:pPr marL="342900" indent="-342900">
              <a:buFont typeface="+mj-lt"/>
              <a:buAutoNum type="arabicPeriod"/>
            </a:pPr>
            <a:endParaRPr lang="en-US" dirty="0"/>
          </a:p>
          <a:p>
            <a:pPr marL="342900" indent="-342900">
              <a:buFont typeface="+mj-lt"/>
              <a:buAutoNum type="arabicPeriod"/>
            </a:pPr>
            <a:r>
              <a:rPr lang="en-US" dirty="0"/>
              <a:t>Data Visualization: Create visualizations to summarize the key characteristics of the data. This includes histograms, box plots, scatter plots, and </a:t>
            </a:r>
            <a:r>
              <a:rPr lang="en-US" dirty="0" err="1"/>
              <a:t>heatmaps</a:t>
            </a:r>
            <a:r>
              <a:rPr lang="en-US" dirty="0"/>
              <a:t>.</a:t>
            </a:r>
          </a:p>
          <a:p>
            <a:pPr marL="342900" indent="-342900">
              <a:buFont typeface="+mj-lt"/>
              <a:buAutoNum type="arabicPeriod"/>
            </a:pPr>
            <a:endParaRPr lang="en-US" dirty="0"/>
          </a:p>
          <a:p>
            <a:pPr marL="342900" indent="-342900">
              <a:buFont typeface="+mj-lt"/>
              <a:buAutoNum type="arabicPeriod"/>
            </a:pPr>
            <a:r>
              <a:rPr lang="en-US" dirty="0"/>
              <a:t>Data Transformation: Transform the data if necessary to make it easier to analyze. This includes scaling, normalizing, or standardizing the data.</a:t>
            </a:r>
          </a:p>
          <a:p>
            <a:pPr marL="342900" indent="-342900">
              <a:buFont typeface="+mj-lt"/>
              <a:buAutoNum type="arabicPeriod"/>
            </a:pPr>
            <a:endParaRPr lang="en-US" dirty="0"/>
          </a:p>
          <a:p>
            <a:pPr marL="342900" indent="-342900">
              <a:buFont typeface="+mj-lt"/>
              <a:buAutoNum type="arabicPeriod"/>
            </a:pPr>
            <a:r>
              <a:rPr lang="en-US" dirty="0"/>
              <a:t>Data Exploration: Explore the data to identify patterns, trends, and relationships between variables. This includes calculating descriptive statistics such as mean, median, and standard deviation, and identifying correlations between variables.</a:t>
            </a:r>
          </a:p>
          <a:p>
            <a:pPr marL="342900" indent="-342900">
              <a:buFont typeface="+mj-lt"/>
              <a:buAutoNum type="arabicPeriod"/>
            </a:pPr>
            <a:endParaRPr lang="en-US" dirty="0"/>
          </a:p>
          <a:p>
            <a:pPr marL="342900" indent="-342900">
              <a:buFont typeface="+mj-lt"/>
              <a:buAutoNum type="arabicPeriod"/>
            </a:pPr>
            <a:r>
              <a:rPr lang="en-US" dirty="0"/>
              <a:t>Hypothesis Testing: Test hypotheses to determine if there are statistically significant differences between groups or if a relationship exists between variables.</a:t>
            </a:r>
          </a:p>
          <a:p>
            <a:pPr marL="342900" indent="-342900">
              <a:buFont typeface="+mj-lt"/>
              <a:buAutoNum type="arabicPeriod"/>
            </a:pPr>
            <a:endParaRPr lang="en-US" dirty="0"/>
          </a:p>
          <a:p>
            <a:pPr marL="342900" indent="-342900">
              <a:buFont typeface="+mj-lt"/>
              <a:buAutoNum type="arabicPeriod"/>
            </a:pPr>
            <a:r>
              <a:rPr lang="en-US" dirty="0"/>
              <a:t>Model Building: Build statistical models to predict or explain the relationship between variables. This includes regression analysis, time-series analysis, and clustering.</a:t>
            </a:r>
          </a:p>
          <a:p>
            <a:pPr marL="342900" indent="-342900">
              <a:buFont typeface="+mj-lt"/>
              <a:buAutoNum type="arabicPeriod"/>
            </a:pPr>
            <a:endParaRPr lang="en-US" dirty="0"/>
          </a:p>
          <a:p>
            <a:pPr marL="342900" indent="-342900">
              <a:buFont typeface="+mj-lt"/>
              <a:buAutoNum type="arabicPeriod"/>
            </a:pPr>
            <a:r>
              <a:rPr lang="en-US" dirty="0"/>
              <a:t>Communication of Results: Communicate the results of the analysis using appropriate visualizations, tables, and graphs.</a:t>
            </a:r>
          </a:p>
          <a:p>
            <a:pPr marL="342900" indent="-342900">
              <a:buFont typeface="+mj-lt"/>
              <a:buAutoNum type="arabicPeriod"/>
            </a:pPr>
            <a:endParaRPr lang="en-US" dirty="0"/>
          </a:p>
          <a:p>
            <a:pPr marL="342900" indent="-342900">
              <a:buFont typeface="+mj-lt"/>
              <a:buAutoNum type="arabicPeriod"/>
            </a:pPr>
            <a:r>
              <a:rPr lang="en-US" dirty="0"/>
              <a:t>Overall, EDA is an iterative process that involves multiple steps. The goal is to gain insights into the data and prepare it for further analysis. EDA is a crucial step in the data analysis process as it lays the foundation for the subsequent analysis and decision-making.</a:t>
            </a:r>
          </a:p>
          <a:p>
            <a:endParaRPr lang="en-US" dirty="0"/>
          </a:p>
        </p:txBody>
      </p:sp>
      <p:sp>
        <p:nvSpPr>
          <p:cNvPr id="3" name="TextBox 2"/>
          <p:cNvSpPr txBox="1"/>
          <p:nvPr/>
        </p:nvSpPr>
        <p:spPr>
          <a:xfrm>
            <a:off x="3705225" y="95251"/>
            <a:ext cx="6000750" cy="461665"/>
          </a:xfrm>
          <a:prstGeom prst="rect">
            <a:avLst/>
          </a:prstGeom>
          <a:noFill/>
        </p:spPr>
        <p:txBody>
          <a:bodyPr wrap="square" rtlCol="0">
            <a:spAutoFit/>
          </a:bodyPr>
          <a:lstStyle/>
          <a:p>
            <a:r>
              <a:rPr lang="en-US" sz="2400" b="1" dirty="0">
                <a:solidFill>
                  <a:srgbClr val="FF0000"/>
                </a:solidFill>
              </a:rPr>
              <a:t>Exploratory Data Analysis (EDA)</a:t>
            </a:r>
            <a:endParaRPr lang="en-IN" sz="2400" b="1" dirty="0">
              <a:solidFill>
                <a:srgbClr val="FF0000"/>
              </a:solidFill>
            </a:endParaRPr>
          </a:p>
        </p:txBody>
      </p:sp>
    </p:spTree>
    <p:extLst>
      <p:ext uri="{BB962C8B-B14F-4D97-AF65-F5344CB8AC3E}">
        <p14:creationId xmlns:p14="http://schemas.microsoft.com/office/powerpoint/2010/main" val="36123809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dirty="0">
                <a:solidFill>
                  <a:srgbClr val="EF413D"/>
                </a:solidFill>
              </a:rPr>
              <a:t>PART II :  Bivariate Analysis</a:t>
            </a:r>
            <a:br>
              <a:rPr lang="en-US" sz="3500" b="1" dirty="0">
                <a:solidFill>
                  <a:srgbClr val="EF413D"/>
                </a:solidFill>
              </a:rPr>
            </a:br>
            <a:r>
              <a:rPr lang="en-US" sz="1000" b="1" dirty="0">
                <a:solidFill>
                  <a:srgbClr val="EF413D"/>
                </a:solidFill>
              </a:rPr>
              <a:t> </a:t>
            </a:r>
            <a:r>
              <a:rPr lang="en-US" b="1" dirty="0"/>
              <a:t/>
            </a:r>
            <a:br>
              <a:rPr lang="en-US" b="1" dirty="0"/>
            </a:br>
            <a:r>
              <a:rPr lang="en-US" sz="3000" b="1" dirty="0">
                <a:solidFill>
                  <a:srgbClr val="5A5A5A"/>
                </a:solidFill>
              </a:rPr>
              <a:t>Marketing Campaign Optimisation</a:t>
            </a:r>
            <a:endParaRPr sz="3000" dirty="0"/>
          </a:p>
        </p:txBody>
      </p:sp>
      <p:sp>
        <p:nvSpPr>
          <p:cNvPr id="9" name="Google Shape;219;p28">
            <a:extLst>
              <a:ext uri="{FF2B5EF4-FFF2-40B4-BE49-F238E27FC236}">
                <a16:creationId xmlns:a16="http://schemas.microsoft.com/office/drawing/2014/main" id="{947E1549-BDA8-4512-9BAD-A4E03C1A8752}"/>
              </a:ext>
            </a:extLst>
          </p:cNvPr>
          <p:cNvSpPr txBox="1"/>
          <p:nvPr/>
        </p:nvSpPr>
        <p:spPr>
          <a:xfrm>
            <a:off x="514663" y="1599228"/>
            <a:ext cx="11162674" cy="4893647"/>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Variables under consideration:</a:t>
            </a: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IN" sz="1400" b="0" i="0" u="none" strike="noStrike" cap="none" dirty="0" smtClean="0">
                <a:solidFill>
                  <a:srgbClr val="000000"/>
                </a:solidFill>
                <a:latin typeface="Lato"/>
                <a:ea typeface="Lato"/>
                <a:cs typeface="Lato"/>
                <a:sym typeface="Lato"/>
              </a:rPr>
              <a:t>[Subscription, duration]</a:t>
            </a: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p:txBody>
      </p:sp>
      <p:pic>
        <p:nvPicPr>
          <p:cNvPr id="2" name="Picture 1"/>
          <p:cNvPicPr>
            <a:picLocks noChangeAspect="1"/>
          </p:cNvPicPr>
          <p:nvPr/>
        </p:nvPicPr>
        <p:blipFill>
          <a:blip r:embed="rId3"/>
          <a:stretch>
            <a:fillRect/>
          </a:stretch>
        </p:blipFill>
        <p:spPr>
          <a:xfrm>
            <a:off x="4143975" y="1778610"/>
            <a:ext cx="7533362" cy="4359819"/>
          </a:xfrm>
          <a:prstGeom prst="rect">
            <a:avLst/>
          </a:prstGeom>
        </p:spPr>
      </p:pic>
      <p:pic>
        <p:nvPicPr>
          <p:cNvPr id="3" name="Picture 2"/>
          <p:cNvPicPr>
            <a:picLocks noChangeAspect="1"/>
          </p:cNvPicPr>
          <p:nvPr/>
        </p:nvPicPr>
        <p:blipFill>
          <a:blip r:embed="rId4"/>
          <a:stretch>
            <a:fillRect/>
          </a:stretch>
        </p:blipFill>
        <p:spPr>
          <a:xfrm>
            <a:off x="629748" y="2405944"/>
            <a:ext cx="2981325" cy="2876550"/>
          </a:xfrm>
          <a:prstGeom prst="rect">
            <a:avLst/>
          </a:prstGeom>
        </p:spPr>
      </p:pic>
    </p:spTree>
    <p:extLst>
      <p:ext uri="{BB962C8B-B14F-4D97-AF65-F5344CB8AC3E}">
        <p14:creationId xmlns:p14="http://schemas.microsoft.com/office/powerpoint/2010/main" val="15376118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dirty="0">
                <a:solidFill>
                  <a:srgbClr val="EF413D"/>
                </a:solidFill>
              </a:rPr>
              <a:t>PART II :  Bivariate Analysis</a:t>
            </a:r>
            <a:br>
              <a:rPr lang="en-US" sz="3500" b="1" dirty="0">
                <a:solidFill>
                  <a:srgbClr val="EF413D"/>
                </a:solidFill>
              </a:rPr>
            </a:br>
            <a:r>
              <a:rPr lang="en-US" sz="1000" b="1" dirty="0">
                <a:solidFill>
                  <a:srgbClr val="EF413D"/>
                </a:solidFill>
              </a:rPr>
              <a:t> </a:t>
            </a:r>
            <a:r>
              <a:rPr lang="en-US" b="1" dirty="0"/>
              <a:t/>
            </a:r>
            <a:br>
              <a:rPr lang="en-US" b="1" dirty="0"/>
            </a:br>
            <a:r>
              <a:rPr lang="en-US" sz="3000" b="1" dirty="0">
                <a:solidFill>
                  <a:srgbClr val="5A5A5A"/>
                </a:solidFill>
              </a:rPr>
              <a:t>Marketing Campaign Optimisation</a:t>
            </a:r>
            <a:endParaRPr sz="3000" dirty="0"/>
          </a:p>
        </p:txBody>
      </p:sp>
      <p:sp>
        <p:nvSpPr>
          <p:cNvPr id="9" name="Google Shape;219;p28">
            <a:extLst>
              <a:ext uri="{FF2B5EF4-FFF2-40B4-BE49-F238E27FC236}">
                <a16:creationId xmlns:a16="http://schemas.microsoft.com/office/drawing/2014/main" id="{947E1549-BDA8-4512-9BAD-A4E03C1A8752}"/>
              </a:ext>
            </a:extLst>
          </p:cNvPr>
          <p:cNvSpPr txBox="1"/>
          <p:nvPr/>
        </p:nvSpPr>
        <p:spPr>
          <a:xfrm>
            <a:off x="514663" y="1599228"/>
            <a:ext cx="11162674" cy="4893647"/>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Variables under consideration:</a:t>
            </a: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IN" sz="1400" b="0" i="0" u="none" strike="noStrike" cap="none" dirty="0" smtClean="0">
                <a:solidFill>
                  <a:srgbClr val="000000"/>
                </a:solidFill>
                <a:latin typeface="Lato"/>
                <a:ea typeface="Lato"/>
                <a:cs typeface="Lato"/>
                <a:sym typeface="Lato"/>
              </a:rPr>
              <a:t>[Subscription, duration Segmentation</a:t>
            </a:r>
          </a:p>
          <a:p>
            <a:pPr marL="0" marR="0" lvl="0" indent="0" algn="l" rtl="0">
              <a:lnSpc>
                <a:spcPct val="100000"/>
              </a:lnSpc>
              <a:spcBef>
                <a:spcPts val="0"/>
              </a:spcBef>
              <a:spcAft>
                <a:spcPts val="0"/>
              </a:spcAft>
              <a:buNone/>
            </a:pPr>
            <a:r>
              <a:rPr lang="en-IN" sz="1400" b="0" i="0" u="none" strike="noStrike" cap="none" dirty="0" smtClean="0">
                <a:solidFill>
                  <a:srgbClr val="000000"/>
                </a:solidFill>
                <a:latin typeface="Lato"/>
                <a:ea typeface="Lato"/>
                <a:cs typeface="Lato"/>
                <a:sym typeface="Lato"/>
              </a:rPr>
              <a:t> considering Marital Status and Educational]]</a:t>
            </a: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p:txBody>
      </p:sp>
      <p:pic>
        <p:nvPicPr>
          <p:cNvPr id="2" name="Picture 1"/>
          <p:cNvPicPr>
            <a:picLocks noChangeAspect="1"/>
          </p:cNvPicPr>
          <p:nvPr/>
        </p:nvPicPr>
        <p:blipFill>
          <a:blip r:embed="rId3"/>
          <a:stretch>
            <a:fillRect/>
          </a:stretch>
        </p:blipFill>
        <p:spPr>
          <a:xfrm>
            <a:off x="3625037" y="1690688"/>
            <a:ext cx="7532844" cy="4802187"/>
          </a:xfrm>
          <a:prstGeom prst="rect">
            <a:avLst/>
          </a:prstGeom>
        </p:spPr>
      </p:pic>
    </p:spTree>
    <p:extLst>
      <p:ext uri="{BB962C8B-B14F-4D97-AF65-F5344CB8AC3E}">
        <p14:creationId xmlns:p14="http://schemas.microsoft.com/office/powerpoint/2010/main" val="24381523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685800" y="1409700"/>
            <a:ext cx="10972800" cy="3067050"/>
          </a:xfrm>
          <a:prstGeom prst="rect">
            <a:avLst/>
          </a:prstGeom>
        </p:spPr>
      </p:pic>
    </p:spTree>
    <p:extLst>
      <p:ext uri="{BB962C8B-B14F-4D97-AF65-F5344CB8AC3E}">
        <p14:creationId xmlns:p14="http://schemas.microsoft.com/office/powerpoint/2010/main" val="10634768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dirty="0">
                <a:solidFill>
                  <a:srgbClr val="EF413D"/>
                </a:solidFill>
              </a:rPr>
              <a:t>PART III: </a:t>
            </a:r>
            <a:r>
              <a:rPr lang="en-US" sz="3500" b="1" dirty="0" err="1">
                <a:solidFill>
                  <a:srgbClr val="EF413D"/>
                </a:solidFill>
              </a:rPr>
              <a:t>Optimisation</a:t>
            </a:r>
            <a:r>
              <a:rPr lang="en-US" sz="3500" b="1" dirty="0">
                <a:solidFill>
                  <a:srgbClr val="EF413D"/>
                </a:solidFill>
              </a:rPr>
              <a:t> Results</a:t>
            </a:r>
            <a:br>
              <a:rPr lang="en-US" sz="3500" b="1" dirty="0">
                <a:solidFill>
                  <a:srgbClr val="EF413D"/>
                </a:solidFill>
              </a:rPr>
            </a:br>
            <a:r>
              <a:rPr lang="en-US" sz="1000" b="1" dirty="0">
                <a:solidFill>
                  <a:srgbClr val="EF413D"/>
                </a:solidFill>
              </a:rPr>
              <a:t> </a:t>
            </a:r>
            <a:r>
              <a:rPr lang="en-US" b="1" dirty="0"/>
              <a:t/>
            </a:r>
            <a:br>
              <a:rPr lang="en-US" b="1" dirty="0"/>
            </a:br>
            <a:r>
              <a:rPr lang="en-US" sz="3000" b="1" dirty="0">
                <a:solidFill>
                  <a:srgbClr val="5A5A5A"/>
                </a:solidFill>
              </a:rPr>
              <a:t>Marketing Campaign Optimisation</a:t>
            </a:r>
            <a:endParaRPr sz="3000" dirty="0"/>
          </a:p>
        </p:txBody>
      </p:sp>
      <p:sp>
        <p:nvSpPr>
          <p:cNvPr id="2" name="Rectangle 1"/>
          <p:cNvSpPr/>
          <p:nvPr/>
        </p:nvSpPr>
        <p:spPr>
          <a:xfrm>
            <a:off x="838200" y="2503426"/>
            <a:ext cx="10984992" cy="738664"/>
          </a:xfrm>
          <a:prstGeom prst="rect">
            <a:avLst/>
          </a:prstGeom>
        </p:spPr>
        <p:txBody>
          <a:bodyPr wrap="square">
            <a:spAutoFit/>
          </a:bodyPr>
          <a:lstStyle/>
          <a:p>
            <a:endParaRPr lang="en-US" dirty="0"/>
          </a:p>
          <a:p>
            <a:endParaRPr lang="en-US" dirty="0"/>
          </a:p>
          <a:p>
            <a:endParaRPr lang="en-US" dirty="0"/>
          </a:p>
        </p:txBody>
      </p:sp>
      <p:pic>
        <p:nvPicPr>
          <p:cNvPr id="4" name="Picture 3"/>
          <p:cNvPicPr>
            <a:picLocks noChangeAspect="1"/>
          </p:cNvPicPr>
          <p:nvPr/>
        </p:nvPicPr>
        <p:blipFill>
          <a:blip r:embed="rId3"/>
          <a:stretch>
            <a:fillRect/>
          </a:stretch>
        </p:blipFill>
        <p:spPr>
          <a:xfrm>
            <a:off x="0" y="1536812"/>
            <a:ext cx="12192000" cy="1442632"/>
          </a:xfrm>
          <a:prstGeom prst="rect">
            <a:avLst/>
          </a:prstGeom>
        </p:spPr>
      </p:pic>
      <p:pic>
        <p:nvPicPr>
          <p:cNvPr id="5" name="Picture 4"/>
          <p:cNvPicPr>
            <a:picLocks noChangeAspect="1"/>
          </p:cNvPicPr>
          <p:nvPr/>
        </p:nvPicPr>
        <p:blipFill>
          <a:blip r:embed="rId4"/>
          <a:stretch>
            <a:fillRect/>
          </a:stretch>
        </p:blipFill>
        <p:spPr>
          <a:xfrm>
            <a:off x="3475024" y="3041588"/>
            <a:ext cx="3792854" cy="3816412"/>
          </a:xfrm>
          <a:prstGeom prst="rect">
            <a:avLst/>
          </a:prstGeom>
        </p:spPr>
      </p:pic>
    </p:spTree>
    <p:extLst>
      <p:ext uri="{BB962C8B-B14F-4D97-AF65-F5344CB8AC3E}">
        <p14:creationId xmlns:p14="http://schemas.microsoft.com/office/powerpoint/2010/main" val="23028550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dirty="0">
                <a:solidFill>
                  <a:srgbClr val="EF413D"/>
                </a:solidFill>
              </a:rPr>
              <a:t>PART III: </a:t>
            </a:r>
            <a:r>
              <a:rPr lang="en-US" sz="3500" b="1" dirty="0" err="1">
                <a:solidFill>
                  <a:srgbClr val="EF413D"/>
                </a:solidFill>
              </a:rPr>
              <a:t>Optimisation</a:t>
            </a:r>
            <a:r>
              <a:rPr lang="en-US" sz="3500" b="1" dirty="0">
                <a:solidFill>
                  <a:srgbClr val="EF413D"/>
                </a:solidFill>
              </a:rPr>
              <a:t> Results</a:t>
            </a:r>
            <a:br>
              <a:rPr lang="en-US" sz="3500" b="1" dirty="0">
                <a:solidFill>
                  <a:srgbClr val="EF413D"/>
                </a:solidFill>
              </a:rPr>
            </a:br>
            <a:r>
              <a:rPr lang="en-US" sz="1000" b="1" dirty="0">
                <a:solidFill>
                  <a:srgbClr val="EF413D"/>
                </a:solidFill>
              </a:rPr>
              <a:t> </a:t>
            </a:r>
            <a:r>
              <a:rPr lang="en-US" b="1" dirty="0"/>
              <a:t/>
            </a:r>
            <a:br>
              <a:rPr lang="en-US" b="1" dirty="0"/>
            </a:br>
            <a:r>
              <a:rPr lang="en-US" sz="3000" b="1" dirty="0">
                <a:solidFill>
                  <a:srgbClr val="5A5A5A"/>
                </a:solidFill>
              </a:rPr>
              <a:t>Marketing Campaign Optimisation</a:t>
            </a:r>
            <a:endParaRPr sz="3000" dirty="0"/>
          </a:p>
        </p:txBody>
      </p:sp>
      <p:sp>
        <p:nvSpPr>
          <p:cNvPr id="2" name="Rectangle 1"/>
          <p:cNvSpPr/>
          <p:nvPr/>
        </p:nvSpPr>
        <p:spPr>
          <a:xfrm>
            <a:off x="838200" y="2503426"/>
            <a:ext cx="10984992" cy="738664"/>
          </a:xfrm>
          <a:prstGeom prst="rect">
            <a:avLst/>
          </a:prstGeom>
        </p:spPr>
        <p:txBody>
          <a:bodyPr wrap="square">
            <a:spAutoFit/>
          </a:bodyPr>
          <a:lstStyle/>
          <a:p>
            <a:endParaRPr lang="en-US" dirty="0"/>
          </a:p>
          <a:p>
            <a:endParaRPr lang="en-US" dirty="0"/>
          </a:p>
          <a:p>
            <a:endParaRPr lang="en-US" dirty="0"/>
          </a:p>
        </p:txBody>
      </p:sp>
      <p:sp>
        <p:nvSpPr>
          <p:cNvPr id="3" name="Rectangle 2"/>
          <p:cNvSpPr/>
          <p:nvPr/>
        </p:nvSpPr>
        <p:spPr>
          <a:xfrm>
            <a:off x="1100846" y="2433909"/>
            <a:ext cx="10252954" cy="3108543"/>
          </a:xfrm>
          <a:prstGeom prst="rect">
            <a:avLst/>
          </a:prstGeom>
        </p:spPr>
        <p:txBody>
          <a:bodyPr wrap="square">
            <a:spAutoFit/>
          </a:bodyPr>
          <a:lstStyle/>
          <a:p>
            <a:r>
              <a:rPr lang="en-US" dirty="0"/>
              <a:t>Based on the given data and constraints, the total estimated number of converted calls for all customer segments </a:t>
            </a:r>
            <a:r>
              <a:rPr lang="en-US" dirty="0" smtClean="0"/>
              <a:t>is </a:t>
            </a:r>
            <a:r>
              <a:rPr lang="en-US" dirty="0" err="1" smtClean="0"/>
              <a:t>Rs</a:t>
            </a:r>
            <a:r>
              <a:rPr lang="en-US" dirty="0" smtClean="0"/>
              <a:t> </a:t>
            </a:r>
            <a:r>
              <a:rPr lang="en-US" dirty="0"/>
              <a:t>94,579. The total budget is limited to </a:t>
            </a:r>
            <a:r>
              <a:rPr lang="en-US" dirty="0" smtClean="0"/>
              <a:t>Rs150,000</a:t>
            </a:r>
            <a:r>
              <a:rPr lang="en-US" dirty="0"/>
              <a:t>.</a:t>
            </a:r>
          </a:p>
          <a:p>
            <a:endParaRPr lang="en-US" dirty="0"/>
          </a:p>
          <a:p>
            <a:r>
              <a:rPr lang="en-US" dirty="0"/>
              <a:t>To meet the constraints, there are minimum requirements for the number of converted calls for each customer segment and the number of calls within certain sub-segments. For example, there must be at least 120 converted calls for the Bachelor customer segment and at least 150 converted calls for the Single customer segment. Additionally, there are minimum requirements for the number of calls within certain sub-segments, such as 50 converted calls for the Single-Bachelor sub-segment.</a:t>
            </a:r>
          </a:p>
          <a:p>
            <a:endParaRPr lang="en-US" dirty="0"/>
          </a:p>
          <a:p>
            <a:r>
              <a:rPr lang="en-US" dirty="0"/>
              <a:t>To optimize the marketing campaign, it is important to consider the cost per call and the conversion rate for each customer segment. For example, the cost per call is highest for the Married customer segment, but the conversion rate is also the highest for this segment. Therefore, it may be worth investing more in this segment to achieve higher conversion rates.</a:t>
            </a:r>
          </a:p>
          <a:p>
            <a:endParaRPr lang="en-US" dirty="0"/>
          </a:p>
          <a:p>
            <a:r>
              <a:rPr lang="en-US" dirty="0"/>
              <a:t>Overall, the marketing campaign should aim to balance the cost per call and the conversion rate across all customer segments and sub-segments to maximize the number of converted calls within the budget constraints.</a:t>
            </a:r>
            <a:endParaRPr lang="en-IN" dirty="0"/>
          </a:p>
        </p:txBody>
      </p:sp>
    </p:spTree>
    <p:extLst>
      <p:ext uri="{BB962C8B-B14F-4D97-AF65-F5344CB8AC3E}">
        <p14:creationId xmlns:p14="http://schemas.microsoft.com/office/powerpoint/2010/main" val="8987269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dirty="0">
                <a:solidFill>
                  <a:srgbClr val="EF413D"/>
                </a:solidFill>
              </a:rPr>
              <a:t>PART IV: Major insights</a:t>
            </a:r>
            <a:br>
              <a:rPr lang="en-US" sz="3500" b="1" dirty="0">
                <a:solidFill>
                  <a:srgbClr val="EF413D"/>
                </a:solidFill>
              </a:rPr>
            </a:br>
            <a:r>
              <a:rPr lang="en-US" sz="1000" b="1" dirty="0">
                <a:solidFill>
                  <a:srgbClr val="EF413D"/>
                </a:solidFill>
              </a:rPr>
              <a:t> </a:t>
            </a:r>
            <a:r>
              <a:rPr lang="en-US" b="1" dirty="0"/>
              <a:t/>
            </a:r>
            <a:br>
              <a:rPr lang="en-US" b="1" dirty="0"/>
            </a:br>
            <a:r>
              <a:rPr lang="en-US" sz="3000" b="1" dirty="0">
                <a:solidFill>
                  <a:srgbClr val="5A5A5A"/>
                </a:solidFill>
              </a:rPr>
              <a:t>Marketing Campaign Optimisation</a:t>
            </a:r>
            <a:endParaRPr sz="3000" dirty="0"/>
          </a:p>
        </p:txBody>
      </p:sp>
      <p:sp>
        <p:nvSpPr>
          <p:cNvPr id="2" name="Rectangle 1"/>
          <p:cNvSpPr/>
          <p:nvPr/>
        </p:nvSpPr>
        <p:spPr>
          <a:xfrm>
            <a:off x="838200" y="2315414"/>
            <a:ext cx="10762488" cy="276999"/>
          </a:xfrm>
          <a:prstGeom prst="rect">
            <a:avLst/>
          </a:prstGeom>
        </p:spPr>
        <p:txBody>
          <a:bodyPr wrap="square">
            <a:spAutoFit/>
          </a:bodyPr>
          <a:lstStyle/>
          <a:p>
            <a:endParaRPr lang="en-US" sz="1200" dirty="0">
              <a:solidFill>
                <a:srgbClr val="374151"/>
              </a:solidFill>
              <a:latin typeface="+mn-lt"/>
            </a:endParaRPr>
          </a:p>
        </p:txBody>
      </p:sp>
      <p:sp>
        <p:nvSpPr>
          <p:cNvPr id="3" name="Rectangle 2"/>
          <p:cNvSpPr/>
          <p:nvPr/>
        </p:nvSpPr>
        <p:spPr>
          <a:xfrm>
            <a:off x="1133475" y="1758165"/>
            <a:ext cx="9486900" cy="3930371"/>
          </a:xfrm>
          <a:prstGeom prst="rect">
            <a:avLst/>
          </a:prstGeom>
        </p:spPr>
        <p:txBody>
          <a:bodyPr wrap="square">
            <a:spAutoFit/>
          </a:bodyPr>
          <a:lstStyle/>
          <a:p>
            <a:pPr>
              <a:lnSpc>
                <a:spcPct val="150000"/>
              </a:lnSpc>
              <a:buFont typeface="Arial" panose="020B0604020202020204" pitchFamily="34" charset="0"/>
              <a:buChar char="•"/>
            </a:pPr>
            <a:r>
              <a:rPr lang="en-US" dirty="0">
                <a:solidFill>
                  <a:srgbClr val="374151"/>
                </a:solidFill>
                <a:latin typeface="+mj-lt"/>
              </a:rPr>
              <a:t>The majority of customers in the dataset are married (60.4%), followed by single (28.1%) and divorced (11.5%).</a:t>
            </a:r>
          </a:p>
          <a:p>
            <a:pPr>
              <a:lnSpc>
                <a:spcPct val="150000"/>
              </a:lnSpc>
              <a:buFont typeface="Arial" panose="020B0604020202020204" pitchFamily="34" charset="0"/>
              <a:buChar char="•"/>
            </a:pPr>
            <a:r>
              <a:rPr lang="en-US" dirty="0">
                <a:solidFill>
                  <a:srgbClr val="374151"/>
                </a:solidFill>
                <a:latin typeface="+mj-lt"/>
              </a:rPr>
              <a:t>The most common contact month is May, followed by July and August.</a:t>
            </a:r>
          </a:p>
          <a:p>
            <a:pPr>
              <a:lnSpc>
                <a:spcPct val="150000"/>
              </a:lnSpc>
              <a:buFont typeface="Arial" panose="020B0604020202020204" pitchFamily="34" charset="0"/>
              <a:buChar char="•"/>
            </a:pPr>
            <a:r>
              <a:rPr lang="en-US" dirty="0">
                <a:solidFill>
                  <a:srgbClr val="374151"/>
                </a:solidFill>
                <a:latin typeface="+mj-lt"/>
              </a:rPr>
              <a:t>The subscription rate is higher among customers who have a cellular phone (64%) compared to those who have a telephone (6%) or unknown (31%).</a:t>
            </a:r>
          </a:p>
          <a:p>
            <a:pPr>
              <a:lnSpc>
                <a:spcPct val="150000"/>
              </a:lnSpc>
              <a:buFont typeface="Arial" panose="020B0604020202020204" pitchFamily="34" charset="0"/>
              <a:buChar char="•"/>
            </a:pPr>
            <a:r>
              <a:rPr lang="en-US" dirty="0">
                <a:solidFill>
                  <a:srgbClr val="374151"/>
                </a:solidFill>
                <a:latin typeface="+mj-lt"/>
              </a:rPr>
              <a:t>Among the customers who were contacted, the majority did not subscribe to the term deposit (90.1%).</a:t>
            </a:r>
          </a:p>
          <a:p>
            <a:pPr>
              <a:lnSpc>
                <a:spcPct val="150000"/>
              </a:lnSpc>
              <a:buFont typeface="Arial" panose="020B0604020202020204" pitchFamily="34" charset="0"/>
              <a:buChar char="•"/>
            </a:pPr>
            <a:r>
              <a:rPr lang="en-US" dirty="0">
                <a:solidFill>
                  <a:srgbClr val="374151"/>
                </a:solidFill>
                <a:latin typeface="+mj-lt"/>
              </a:rPr>
              <a:t>Customers who have a higher education level (bachelors, masters, and doctorate) have a higher average duration of contact compared to those who have a lower education level (divorced, married, and single).</a:t>
            </a:r>
          </a:p>
          <a:p>
            <a:pPr>
              <a:lnSpc>
                <a:spcPct val="150000"/>
              </a:lnSpc>
              <a:buFont typeface="Arial" panose="020B0604020202020204" pitchFamily="34" charset="0"/>
              <a:buChar char="•"/>
            </a:pPr>
            <a:r>
              <a:rPr lang="en-US" dirty="0">
                <a:solidFill>
                  <a:srgbClr val="374151"/>
                </a:solidFill>
                <a:latin typeface="+mj-lt"/>
              </a:rPr>
              <a:t>Management is the job type with the highest count of subscription, followed by technician and blue-collar.</a:t>
            </a:r>
          </a:p>
          <a:p>
            <a:pPr>
              <a:lnSpc>
                <a:spcPct val="150000"/>
              </a:lnSpc>
              <a:buFont typeface="Arial" panose="020B0604020202020204" pitchFamily="34" charset="0"/>
              <a:buChar char="•"/>
            </a:pPr>
            <a:r>
              <a:rPr lang="en-US" dirty="0">
                <a:solidFill>
                  <a:srgbClr val="374151"/>
                </a:solidFill>
                <a:latin typeface="+mj-lt"/>
              </a:rPr>
              <a:t>The majority of customers who subscribed to the term deposit are married (64.9%), followed by single (23.3%) and divorced (11.8%).</a:t>
            </a:r>
          </a:p>
          <a:p>
            <a:pPr>
              <a:lnSpc>
                <a:spcPct val="150000"/>
              </a:lnSpc>
              <a:buFont typeface="Arial" panose="020B0604020202020204" pitchFamily="34" charset="0"/>
              <a:buChar char="•"/>
            </a:pPr>
            <a:r>
              <a:rPr lang="en-US" dirty="0">
                <a:solidFill>
                  <a:srgbClr val="374151"/>
                </a:solidFill>
                <a:latin typeface="+mj-lt"/>
              </a:rPr>
              <a:t>The most common job type among customers who subscribed to the term deposit is management (29.7%), followed by technician (16.7%) and blue-collar (14.7%).</a:t>
            </a:r>
          </a:p>
        </p:txBody>
      </p:sp>
    </p:spTree>
    <p:extLst>
      <p:ext uri="{BB962C8B-B14F-4D97-AF65-F5344CB8AC3E}">
        <p14:creationId xmlns:p14="http://schemas.microsoft.com/office/powerpoint/2010/main" val="20017794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dirty="0">
                <a:solidFill>
                  <a:srgbClr val="EF413D"/>
                </a:solidFill>
              </a:rPr>
              <a:t>PART I :  Univariate Analysis</a:t>
            </a:r>
            <a:br>
              <a:rPr lang="en-US" sz="3500" b="1" dirty="0">
                <a:solidFill>
                  <a:srgbClr val="EF413D"/>
                </a:solidFill>
              </a:rPr>
            </a:br>
            <a:r>
              <a:rPr lang="en-US" sz="1000" b="1" dirty="0">
                <a:solidFill>
                  <a:srgbClr val="EF413D"/>
                </a:solidFill>
              </a:rPr>
              <a:t> </a:t>
            </a:r>
            <a:r>
              <a:rPr lang="en-US" b="1" dirty="0"/>
              <a:t/>
            </a:r>
            <a:br>
              <a:rPr lang="en-US" b="1" dirty="0"/>
            </a:br>
            <a:r>
              <a:rPr lang="en-US" sz="3000" b="1" dirty="0">
                <a:solidFill>
                  <a:srgbClr val="5A5A5A"/>
                </a:solidFill>
              </a:rPr>
              <a:t>Marketing Campaign Optimization</a:t>
            </a:r>
            <a:endParaRPr sz="3000" dirty="0"/>
          </a:p>
        </p:txBody>
      </p:sp>
      <p:sp>
        <p:nvSpPr>
          <p:cNvPr id="9" name="Google Shape;219;p28">
            <a:extLst>
              <a:ext uri="{FF2B5EF4-FFF2-40B4-BE49-F238E27FC236}">
                <a16:creationId xmlns:a16="http://schemas.microsoft.com/office/drawing/2014/main" id="{947E1549-BDA8-4512-9BAD-A4E03C1A8752}"/>
              </a:ext>
            </a:extLst>
          </p:cNvPr>
          <p:cNvSpPr txBox="1"/>
          <p:nvPr/>
        </p:nvSpPr>
        <p:spPr>
          <a:xfrm>
            <a:off x="514663" y="1599228"/>
            <a:ext cx="11162674" cy="4893647"/>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Variable under consideration</a:t>
            </a:r>
            <a:r>
              <a:rPr lang="en-US" sz="1800" b="1" i="0" u="none" strike="noStrike" cap="none" dirty="0" smtClean="0">
                <a:solidFill>
                  <a:srgbClr val="000000"/>
                </a:solidFill>
                <a:latin typeface="Lato"/>
                <a:ea typeface="Lato"/>
                <a:cs typeface="Lato"/>
                <a:sym typeface="Lato"/>
              </a:rPr>
              <a:t>: [Subscription]</a:t>
            </a: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lang="en-IN"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p:txBody>
      </p:sp>
      <p:pic>
        <p:nvPicPr>
          <p:cNvPr id="4" name="Picture 3"/>
          <p:cNvPicPr>
            <a:picLocks noChangeAspect="1"/>
          </p:cNvPicPr>
          <p:nvPr/>
        </p:nvPicPr>
        <p:blipFill>
          <a:blip r:embed="rId3"/>
          <a:stretch>
            <a:fillRect/>
          </a:stretch>
        </p:blipFill>
        <p:spPr>
          <a:xfrm>
            <a:off x="926504" y="2433132"/>
            <a:ext cx="5407621" cy="3603048"/>
          </a:xfrm>
          <a:prstGeom prst="rect">
            <a:avLst/>
          </a:prstGeom>
        </p:spPr>
      </p:pic>
      <p:pic>
        <p:nvPicPr>
          <p:cNvPr id="2" name="Picture 1"/>
          <p:cNvPicPr>
            <a:picLocks noChangeAspect="1"/>
          </p:cNvPicPr>
          <p:nvPr/>
        </p:nvPicPr>
        <p:blipFill>
          <a:blip r:embed="rId4"/>
          <a:stretch>
            <a:fillRect/>
          </a:stretch>
        </p:blipFill>
        <p:spPr>
          <a:xfrm>
            <a:off x="6561023" y="2210608"/>
            <a:ext cx="4889416" cy="4048095"/>
          </a:xfrm>
          <a:prstGeom prst="rect">
            <a:avLst/>
          </a:prstGeom>
        </p:spPr>
      </p:pic>
    </p:spTree>
    <p:extLst>
      <p:ext uri="{BB962C8B-B14F-4D97-AF65-F5344CB8AC3E}">
        <p14:creationId xmlns:p14="http://schemas.microsoft.com/office/powerpoint/2010/main" val="35213518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dirty="0">
                <a:solidFill>
                  <a:srgbClr val="EF413D"/>
                </a:solidFill>
              </a:rPr>
              <a:t>PART I :  Univariate Analysis</a:t>
            </a:r>
            <a:br>
              <a:rPr lang="en-US" sz="3500" b="1" dirty="0">
                <a:solidFill>
                  <a:srgbClr val="EF413D"/>
                </a:solidFill>
              </a:rPr>
            </a:br>
            <a:r>
              <a:rPr lang="en-US" sz="1000" b="1" dirty="0">
                <a:solidFill>
                  <a:srgbClr val="EF413D"/>
                </a:solidFill>
              </a:rPr>
              <a:t> </a:t>
            </a:r>
            <a:r>
              <a:rPr lang="en-US" b="1" dirty="0"/>
              <a:t/>
            </a:r>
            <a:br>
              <a:rPr lang="en-US" b="1" dirty="0"/>
            </a:br>
            <a:r>
              <a:rPr lang="en-US" sz="3000" b="1" dirty="0">
                <a:solidFill>
                  <a:srgbClr val="5A5A5A"/>
                </a:solidFill>
              </a:rPr>
              <a:t>Marketing Campaign Optimisation</a:t>
            </a:r>
            <a:endParaRPr sz="3000" dirty="0"/>
          </a:p>
        </p:txBody>
      </p:sp>
      <p:sp>
        <p:nvSpPr>
          <p:cNvPr id="9" name="Google Shape;219;p28">
            <a:extLst>
              <a:ext uri="{FF2B5EF4-FFF2-40B4-BE49-F238E27FC236}">
                <a16:creationId xmlns:a16="http://schemas.microsoft.com/office/drawing/2014/main" id="{947E1549-BDA8-4512-9BAD-A4E03C1A8752}"/>
              </a:ext>
            </a:extLst>
          </p:cNvPr>
          <p:cNvSpPr txBox="1"/>
          <p:nvPr/>
        </p:nvSpPr>
        <p:spPr>
          <a:xfrm>
            <a:off x="514663" y="1599228"/>
            <a:ext cx="11162674" cy="4893647"/>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lvl="0"/>
            <a:r>
              <a:rPr lang="en-US" sz="1100" b="1" dirty="0">
                <a:latin typeface="Lato"/>
                <a:ea typeface="Lato"/>
                <a:cs typeface="Lato"/>
                <a:sym typeface="Lato"/>
              </a:rPr>
              <a:t>Variable under consideration: </a:t>
            </a:r>
            <a:r>
              <a:rPr lang="en-US" sz="1100" b="1" dirty="0" smtClean="0">
                <a:latin typeface="Lato"/>
                <a:ea typeface="Lato"/>
                <a:cs typeface="Lato"/>
                <a:sym typeface="Lato"/>
              </a:rPr>
              <a:t>[Age]</a:t>
            </a:r>
            <a:endParaRPr lang="en-US" sz="1000" dirty="0">
              <a:latin typeface="Lato"/>
              <a:ea typeface="Lato"/>
              <a:cs typeface="Lato"/>
              <a:sym typeface="Lato"/>
            </a:endParaRPr>
          </a:p>
          <a:p>
            <a:pPr lvl="0" algn="just"/>
            <a:endParaRPr lang="en-US" sz="1100" b="1" u="sng" dirty="0" smtClean="0">
              <a:latin typeface="Lato"/>
              <a:ea typeface="Lato"/>
              <a:cs typeface="Lato"/>
              <a:sym typeface="Lato"/>
            </a:endParaRPr>
          </a:p>
          <a:p>
            <a:pPr lvl="0" algn="just"/>
            <a:r>
              <a:rPr lang="en-US" sz="1100" b="1" u="sng" dirty="0" smtClean="0">
                <a:latin typeface="Lato"/>
                <a:ea typeface="Lato"/>
                <a:cs typeface="Lato"/>
                <a:sym typeface="Lato"/>
              </a:rPr>
              <a:t>Statistics:</a:t>
            </a:r>
          </a:p>
          <a:p>
            <a:pPr lvl="0" algn="just"/>
            <a:endParaRPr lang="en-US" sz="1100" b="1" dirty="0">
              <a:latin typeface="Lato"/>
              <a:ea typeface="Lato"/>
              <a:cs typeface="Lato"/>
              <a:sym typeface="Lato"/>
            </a:endParaRPr>
          </a:p>
          <a:p>
            <a:pPr lvl="0" algn="just"/>
            <a:r>
              <a:rPr lang="en-US" sz="1100" b="1" dirty="0" smtClean="0">
                <a:latin typeface="Lato"/>
                <a:ea typeface="Lato"/>
                <a:cs typeface="Lato"/>
                <a:sym typeface="Lato"/>
              </a:rPr>
              <a:t>count    </a:t>
            </a:r>
            <a:r>
              <a:rPr lang="en-US" sz="1100" b="1" dirty="0">
                <a:latin typeface="Lato"/>
                <a:ea typeface="Lato"/>
                <a:cs typeface="Lato"/>
                <a:sym typeface="Lato"/>
              </a:rPr>
              <a:t>44610.000000</a:t>
            </a:r>
          </a:p>
          <a:p>
            <a:pPr lvl="0" algn="just"/>
            <a:r>
              <a:rPr lang="en-US" sz="1100" b="1" dirty="0">
                <a:latin typeface="Lato"/>
                <a:ea typeface="Lato"/>
                <a:cs typeface="Lato"/>
                <a:sym typeface="Lato"/>
              </a:rPr>
              <a:t>mean        40.923268</a:t>
            </a:r>
          </a:p>
          <a:p>
            <a:pPr lvl="0" algn="just"/>
            <a:r>
              <a:rPr lang="en-US" sz="1100" b="1" dirty="0" err="1">
                <a:latin typeface="Lato"/>
                <a:ea typeface="Lato"/>
                <a:cs typeface="Lato"/>
                <a:sym typeface="Lato"/>
              </a:rPr>
              <a:t>std</a:t>
            </a:r>
            <a:r>
              <a:rPr lang="en-US" sz="1100" b="1" dirty="0">
                <a:latin typeface="Lato"/>
                <a:ea typeface="Lato"/>
                <a:cs typeface="Lato"/>
                <a:sym typeface="Lato"/>
              </a:rPr>
              <a:t>         10.593706</a:t>
            </a:r>
          </a:p>
          <a:p>
            <a:pPr lvl="0" algn="just"/>
            <a:r>
              <a:rPr lang="en-US" sz="1100" b="1" dirty="0">
                <a:latin typeface="Lato"/>
                <a:ea typeface="Lato"/>
                <a:cs typeface="Lato"/>
                <a:sym typeface="Lato"/>
              </a:rPr>
              <a:t>min         18.000000</a:t>
            </a:r>
          </a:p>
          <a:p>
            <a:pPr lvl="0" algn="just"/>
            <a:r>
              <a:rPr lang="en-US" sz="1100" b="1" dirty="0">
                <a:latin typeface="Lato"/>
                <a:ea typeface="Lato"/>
                <a:cs typeface="Lato"/>
                <a:sym typeface="Lato"/>
              </a:rPr>
              <a:t>25%         33.000000</a:t>
            </a:r>
          </a:p>
          <a:p>
            <a:pPr lvl="0" algn="just"/>
            <a:r>
              <a:rPr lang="en-US" sz="1100" b="1" dirty="0">
                <a:latin typeface="Lato"/>
                <a:ea typeface="Lato"/>
                <a:cs typeface="Lato"/>
                <a:sym typeface="Lato"/>
              </a:rPr>
              <a:t>50%         39.000000</a:t>
            </a:r>
          </a:p>
          <a:p>
            <a:pPr lvl="0" algn="just"/>
            <a:r>
              <a:rPr lang="en-US" sz="1100" b="1" dirty="0">
                <a:latin typeface="Lato"/>
                <a:ea typeface="Lato"/>
                <a:cs typeface="Lato"/>
                <a:sym typeface="Lato"/>
              </a:rPr>
              <a:t>75%         48.000000</a:t>
            </a:r>
          </a:p>
          <a:p>
            <a:pPr lvl="0" algn="just"/>
            <a:r>
              <a:rPr lang="en-US" sz="1100" b="1" dirty="0">
                <a:latin typeface="Lato"/>
                <a:ea typeface="Lato"/>
                <a:cs typeface="Lato"/>
                <a:sym typeface="Lato"/>
              </a:rPr>
              <a:t>max         95.000000</a:t>
            </a:r>
          </a:p>
        </p:txBody>
      </p:sp>
      <p:pic>
        <p:nvPicPr>
          <p:cNvPr id="4" name="Picture 3"/>
          <p:cNvPicPr>
            <a:picLocks noChangeAspect="1"/>
          </p:cNvPicPr>
          <p:nvPr/>
        </p:nvPicPr>
        <p:blipFill>
          <a:blip r:embed="rId3"/>
          <a:stretch>
            <a:fillRect/>
          </a:stretch>
        </p:blipFill>
        <p:spPr>
          <a:xfrm>
            <a:off x="4727448" y="1683156"/>
            <a:ext cx="6949889" cy="4083826"/>
          </a:xfrm>
          <a:prstGeom prst="rect">
            <a:avLst/>
          </a:prstGeom>
        </p:spPr>
      </p:pic>
    </p:spTree>
    <p:extLst>
      <p:ext uri="{BB962C8B-B14F-4D97-AF65-F5344CB8AC3E}">
        <p14:creationId xmlns:p14="http://schemas.microsoft.com/office/powerpoint/2010/main" val="19050397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dirty="0">
                <a:solidFill>
                  <a:srgbClr val="EF413D"/>
                </a:solidFill>
              </a:rPr>
              <a:t>PART I :  Univariate Analysis</a:t>
            </a:r>
            <a:br>
              <a:rPr lang="en-US" sz="3500" b="1" dirty="0">
                <a:solidFill>
                  <a:srgbClr val="EF413D"/>
                </a:solidFill>
              </a:rPr>
            </a:br>
            <a:r>
              <a:rPr lang="en-US" sz="1000" b="1" dirty="0">
                <a:solidFill>
                  <a:srgbClr val="EF413D"/>
                </a:solidFill>
              </a:rPr>
              <a:t> </a:t>
            </a:r>
            <a:r>
              <a:rPr lang="en-US" b="1" dirty="0"/>
              <a:t/>
            </a:r>
            <a:br>
              <a:rPr lang="en-US" b="1" dirty="0"/>
            </a:br>
            <a:r>
              <a:rPr lang="en-US" sz="3000" b="1" dirty="0">
                <a:solidFill>
                  <a:srgbClr val="5A5A5A"/>
                </a:solidFill>
              </a:rPr>
              <a:t>Marketing Campaign Optimisation</a:t>
            </a:r>
            <a:endParaRPr sz="3000" dirty="0"/>
          </a:p>
        </p:txBody>
      </p:sp>
      <p:sp>
        <p:nvSpPr>
          <p:cNvPr id="9" name="Google Shape;219;p28">
            <a:extLst>
              <a:ext uri="{FF2B5EF4-FFF2-40B4-BE49-F238E27FC236}">
                <a16:creationId xmlns:a16="http://schemas.microsoft.com/office/drawing/2014/main" id="{947E1549-BDA8-4512-9BAD-A4E03C1A8752}"/>
              </a:ext>
            </a:extLst>
          </p:cNvPr>
          <p:cNvSpPr txBox="1"/>
          <p:nvPr/>
        </p:nvSpPr>
        <p:spPr>
          <a:xfrm>
            <a:off x="514663" y="1599228"/>
            <a:ext cx="11162674" cy="4893647"/>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lvl="0"/>
            <a:r>
              <a:rPr lang="en-US" sz="1100" b="1" dirty="0">
                <a:latin typeface="Lato"/>
                <a:ea typeface="Lato"/>
                <a:cs typeface="Lato"/>
                <a:sym typeface="Lato"/>
              </a:rPr>
              <a:t>Variable under consideration: </a:t>
            </a:r>
            <a:r>
              <a:rPr lang="en-US" sz="1100" b="1" dirty="0" smtClean="0">
                <a:latin typeface="Lato"/>
                <a:ea typeface="Lato"/>
                <a:cs typeface="Lato"/>
                <a:sym typeface="Lato"/>
              </a:rPr>
              <a:t>[Age]</a:t>
            </a:r>
            <a:endParaRPr lang="en-US" sz="1000" dirty="0">
              <a:latin typeface="Lato"/>
              <a:ea typeface="Lato"/>
              <a:cs typeface="Lato"/>
              <a:sym typeface="Lato"/>
            </a:endParaRPr>
          </a:p>
        </p:txBody>
      </p:sp>
      <p:pic>
        <p:nvPicPr>
          <p:cNvPr id="6" name="Picture 5"/>
          <p:cNvPicPr>
            <a:picLocks noChangeAspect="1"/>
          </p:cNvPicPr>
          <p:nvPr/>
        </p:nvPicPr>
        <p:blipFill>
          <a:blip r:embed="rId3"/>
          <a:stretch>
            <a:fillRect/>
          </a:stretch>
        </p:blipFill>
        <p:spPr>
          <a:xfrm>
            <a:off x="3971285" y="1865196"/>
            <a:ext cx="5968501" cy="4151736"/>
          </a:xfrm>
          <a:prstGeom prst="rect">
            <a:avLst/>
          </a:prstGeom>
        </p:spPr>
      </p:pic>
    </p:spTree>
    <p:extLst>
      <p:ext uri="{BB962C8B-B14F-4D97-AF65-F5344CB8AC3E}">
        <p14:creationId xmlns:p14="http://schemas.microsoft.com/office/powerpoint/2010/main" val="34662392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dirty="0">
                <a:solidFill>
                  <a:srgbClr val="EF413D"/>
                </a:solidFill>
              </a:rPr>
              <a:t>PART I :  Univariate Analysis</a:t>
            </a:r>
            <a:br>
              <a:rPr lang="en-US" sz="3500" b="1" dirty="0">
                <a:solidFill>
                  <a:srgbClr val="EF413D"/>
                </a:solidFill>
              </a:rPr>
            </a:br>
            <a:r>
              <a:rPr lang="en-US" sz="1000" b="1" dirty="0">
                <a:solidFill>
                  <a:srgbClr val="EF413D"/>
                </a:solidFill>
              </a:rPr>
              <a:t> </a:t>
            </a:r>
            <a:r>
              <a:rPr lang="en-US" b="1" dirty="0"/>
              <a:t/>
            </a:r>
            <a:br>
              <a:rPr lang="en-US" b="1" dirty="0"/>
            </a:br>
            <a:r>
              <a:rPr lang="en-US" sz="3000" b="1" dirty="0">
                <a:solidFill>
                  <a:srgbClr val="5A5A5A"/>
                </a:solidFill>
              </a:rPr>
              <a:t>Marketing Campaign Optimisation</a:t>
            </a:r>
            <a:endParaRPr sz="3000" dirty="0"/>
          </a:p>
        </p:txBody>
      </p:sp>
      <p:sp>
        <p:nvSpPr>
          <p:cNvPr id="9" name="Google Shape;219;p28">
            <a:extLst>
              <a:ext uri="{FF2B5EF4-FFF2-40B4-BE49-F238E27FC236}">
                <a16:creationId xmlns:a16="http://schemas.microsoft.com/office/drawing/2014/main" id="{947E1549-BDA8-4512-9BAD-A4E03C1A8752}"/>
              </a:ext>
            </a:extLst>
          </p:cNvPr>
          <p:cNvSpPr txBox="1"/>
          <p:nvPr/>
        </p:nvSpPr>
        <p:spPr>
          <a:xfrm>
            <a:off x="514663" y="1608372"/>
            <a:ext cx="11162674" cy="4893647"/>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r>
              <a:rPr lang="en-US" sz="1800" b="1" i="0" u="none" strike="noStrike" cap="none" dirty="0">
                <a:solidFill>
                  <a:srgbClr val="000000"/>
                </a:solidFill>
                <a:latin typeface="Lato"/>
                <a:ea typeface="Lato"/>
                <a:cs typeface="Lato"/>
                <a:sym typeface="Lato"/>
              </a:rPr>
              <a:t>Variable under consideration</a:t>
            </a:r>
            <a:r>
              <a:rPr lang="en-US" sz="1800" b="1" i="0" u="none" strike="noStrike" cap="none" dirty="0" smtClean="0">
                <a:solidFill>
                  <a:srgbClr val="000000"/>
                </a:solidFill>
                <a:latin typeface="Lato"/>
                <a:ea typeface="Lato"/>
                <a:cs typeface="Lato"/>
                <a:sym typeface="Lato"/>
              </a:rPr>
              <a:t>: [</a:t>
            </a:r>
            <a:r>
              <a:rPr lang="en-IN" b="1" dirty="0" smtClean="0">
                <a:latin typeface="Lato"/>
                <a:ea typeface="Lato"/>
                <a:cs typeface="Lato"/>
                <a:sym typeface="Lato"/>
              </a:rPr>
              <a:t>Cash Balance]</a:t>
            </a:r>
          </a:p>
          <a:p>
            <a:pPr marL="0" marR="0" lvl="0" indent="0" algn="l" rtl="0">
              <a:lnSpc>
                <a:spcPct val="100000"/>
              </a:lnSpc>
              <a:spcBef>
                <a:spcPts val="0"/>
              </a:spcBef>
              <a:spcAft>
                <a:spcPts val="0"/>
              </a:spcAft>
              <a:buNone/>
            </a:pPr>
            <a:r>
              <a:rPr lang="en-IN" sz="1400" b="0" i="0" u="sng" strike="noStrike" cap="none" dirty="0" smtClean="0">
                <a:solidFill>
                  <a:srgbClr val="000000"/>
                </a:solidFill>
                <a:latin typeface="Lato"/>
                <a:ea typeface="Lato"/>
                <a:cs typeface="Lato"/>
                <a:sym typeface="Lato"/>
              </a:rPr>
              <a:t>Statistics:</a:t>
            </a:r>
            <a:endParaRPr sz="1400" b="0" i="0" u="sng" strike="noStrike" cap="none" dirty="0">
              <a:solidFill>
                <a:srgbClr val="000000"/>
              </a:solidFill>
              <a:latin typeface="Lato"/>
              <a:ea typeface="Lato"/>
              <a:cs typeface="Lato"/>
              <a:sym typeface="Lato"/>
            </a:endParaRPr>
          </a:p>
          <a:p>
            <a:pPr lvl="0"/>
            <a:endParaRPr lang="en-IN" dirty="0">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p:txBody>
      </p:sp>
      <p:pic>
        <p:nvPicPr>
          <p:cNvPr id="6" name="Picture 5"/>
          <p:cNvPicPr>
            <a:picLocks noChangeAspect="1"/>
          </p:cNvPicPr>
          <p:nvPr/>
        </p:nvPicPr>
        <p:blipFill>
          <a:blip r:embed="rId3"/>
          <a:stretch>
            <a:fillRect/>
          </a:stretch>
        </p:blipFill>
        <p:spPr>
          <a:xfrm>
            <a:off x="514663" y="2259711"/>
            <a:ext cx="5048250" cy="400050"/>
          </a:xfrm>
          <a:prstGeom prst="rect">
            <a:avLst/>
          </a:prstGeom>
        </p:spPr>
      </p:pic>
      <p:pic>
        <p:nvPicPr>
          <p:cNvPr id="10" name="Picture 9"/>
          <p:cNvPicPr>
            <a:picLocks noChangeAspect="1"/>
          </p:cNvPicPr>
          <p:nvPr/>
        </p:nvPicPr>
        <p:blipFill>
          <a:blip r:embed="rId4"/>
          <a:stretch>
            <a:fillRect/>
          </a:stretch>
        </p:blipFill>
        <p:spPr>
          <a:xfrm>
            <a:off x="514664" y="2933935"/>
            <a:ext cx="5048250" cy="3450565"/>
          </a:xfrm>
          <a:prstGeom prst="rect">
            <a:avLst/>
          </a:prstGeom>
        </p:spPr>
      </p:pic>
      <p:pic>
        <p:nvPicPr>
          <p:cNvPr id="11" name="Picture 10"/>
          <p:cNvPicPr>
            <a:picLocks noChangeAspect="1"/>
          </p:cNvPicPr>
          <p:nvPr/>
        </p:nvPicPr>
        <p:blipFill>
          <a:blip r:embed="rId5"/>
          <a:stretch>
            <a:fillRect/>
          </a:stretch>
        </p:blipFill>
        <p:spPr>
          <a:xfrm>
            <a:off x="5644625" y="2259710"/>
            <a:ext cx="6059949" cy="4124789"/>
          </a:xfrm>
          <a:prstGeom prst="rect">
            <a:avLst/>
          </a:prstGeom>
        </p:spPr>
      </p:pic>
    </p:spTree>
    <p:extLst>
      <p:ext uri="{BB962C8B-B14F-4D97-AF65-F5344CB8AC3E}">
        <p14:creationId xmlns:p14="http://schemas.microsoft.com/office/powerpoint/2010/main" val="7985330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dirty="0">
                <a:solidFill>
                  <a:srgbClr val="EF413D"/>
                </a:solidFill>
              </a:rPr>
              <a:t>PART II :  Bivariate Analysis</a:t>
            </a:r>
            <a:br>
              <a:rPr lang="en-US" sz="3500" b="1" dirty="0">
                <a:solidFill>
                  <a:srgbClr val="EF413D"/>
                </a:solidFill>
              </a:rPr>
            </a:br>
            <a:r>
              <a:rPr lang="en-US" sz="1000" b="1" dirty="0">
                <a:solidFill>
                  <a:srgbClr val="EF413D"/>
                </a:solidFill>
              </a:rPr>
              <a:t> </a:t>
            </a:r>
            <a:r>
              <a:rPr lang="en-US" b="1" dirty="0"/>
              <a:t/>
            </a:r>
            <a:br>
              <a:rPr lang="en-US" b="1" dirty="0"/>
            </a:br>
            <a:r>
              <a:rPr lang="en-US" sz="3000" b="1" dirty="0">
                <a:solidFill>
                  <a:srgbClr val="5A5A5A"/>
                </a:solidFill>
              </a:rPr>
              <a:t>Marketing Campaign Optimisation</a:t>
            </a:r>
            <a:endParaRPr sz="3000" dirty="0"/>
          </a:p>
        </p:txBody>
      </p:sp>
      <p:sp>
        <p:nvSpPr>
          <p:cNvPr id="9" name="Google Shape;219;p28">
            <a:extLst>
              <a:ext uri="{FF2B5EF4-FFF2-40B4-BE49-F238E27FC236}">
                <a16:creationId xmlns:a16="http://schemas.microsoft.com/office/drawing/2014/main" id="{947E1549-BDA8-4512-9BAD-A4E03C1A8752}"/>
              </a:ext>
            </a:extLst>
          </p:cNvPr>
          <p:cNvSpPr txBox="1"/>
          <p:nvPr/>
        </p:nvSpPr>
        <p:spPr>
          <a:xfrm>
            <a:off x="514663" y="1599228"/>
            <a:ext cx="11162674" cy="4893647"/>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Variables under consideration:</a:t>
            </a: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IN" sz="1400" b="0" i="0" u="none" strike="noStrike" cap="none" dirty="0" smtClean="0">
                <a:solidFill>
                  <a:srgbClr val="000000"/>
                </a:solidFill>
                <a:latin typeface="Lato"/>
                <a:ea typeface="Lato"/>
                <a:cs typeface="Lato"/>
                <a:sym typeface="Lato"/>
              </a:rPr>
              <a:t>[duration]</a:t>
            </a: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lvl="0"/>
            <a:r>
              <a:rPr lang="en-US" dirty="0">
                <a:latin typeface="Lato"/>
                <a:ea typeface="Lato"/>
                <a:cs typeface="Lato"/>
                <a:sym typeface="Lato"/>
              </a:rPr>
              <a:t>count    40434.000000</a:t>
            </a:r>
          </a:p>
          <a:p>
            <a:pPr lvl="0"/>
            <a:r>
              <a:rPr lang="en-US" dirty="0">
                <a:latin typeface="Lato"/>
                <a:ea typeface="Lato"/>
                <a:cs typeface="Lato"/>
                <a:sym typeface="Lato"/>
              </a:rPr>
              <a:t>mean        93.157739</a:t>
            </a:r>
          </a:p>
          <a:p>
            <a:pPr lvl="0"/>
            <a:r>
              <a:rPr lang="en-US" dirty="0" err="1">
                <a:latin typeface="Lato"/>
                <a:ea typeface="Lato"/>
                <a:cs typeface="Lato"/>
                <a:sym typeface="Lato"/>
              </a:rPr>
              <a:t>std</a:t>
            </a:r>
            <a:r>
              <a:rPr lang="en-US" dirty="0">
                <a:latin typeface="Lato"/>
                <a:ea typeface="Lato"/>
                <a:cs typeface="Lato"/>
                <a:sym typeface="Lato"/>
              </a:rPr>
              <a:t>         76.033695</a:t>
            </a:r>
          </a:p>
          <a:p>
            <a:pPr lvl="0"/>
            <a:r>
              <a:rPr lang="en-US" dirty="0">
                <a:latin typeface="Lato"/>
                <a:ea typeface="Lato"/>
                <a:cs typeface="Lato"/>
                <a:sym typeface="Lato"/>
              </a:rPr>
              <a:t>min          0.000000</a:t>
            </a:r>
          </a:p>
          <a:p>
            <a:pPr lvl="0"/>
            <a:r>
              <a:rPr lang="en-US" dirty="0">
                <a:latin typeface="Lato"/>
                <a:ea typeface="Lato"/>
                <a:cs typeface="Lato"/>
                <a:sym typeface="Lato"/>
              </a:rPr>
              <a:t>25%         40.400000</a:t>
            </a:r>
          </a:p>
          <a:p>
            <a:pPr lvl="0"/>
            <a:r>
              <a:rPr lang="en-US" dirty="0">
                <a:latin typeface="Lato"/>
                <a:ea typeface="Lato"/>
                <a:cs typeface="Lato"/>
                <a:sym typeface="Lato"/>
              </a:rPr>
              <a:t>50%         70.000000</a:t>
            </a:r>
          </a:p>
          <a:p>
            <a:pPr lvl="0"/>
            <a:r>
              <a:rPr lang="en-US" dirty="0">
                <a:latin typeface="Lato"/>
                <a:ea typeface="Lato"/>
                <a:cs typeface="Lato"/>
                <a:sym typeface="Lato"/>
              </a:rPr>
              <a:t>75%        121.600000</a:t>
            </a:r>
          </a:p>
          <a:p>
            <a:pPr lvl="0"/>
            <a:r>
              <a:rPr lang="en-US" dirty="0">
                <a:latin typeface="Lato"/>
                <a:ea typeface="Lato"/>
                <a:cs typeface="Lato"/>
                <a:sym typeface="Lato"/>
              </a:rPr>
              <a:t>max        410.400000</a:t>
            </a: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p:txBody>
      </p:sp>
      <p:pic>
        <p:nvPicPr>
          <p:cNvPr id="2" name="Picture 1"/>
          <p:cNvPicPr>
            <a:picLocks noChangeAspect="1"/>
          </p:cNvPicPr>
          <p:nvPr/>
        </p:nvPicPr>
        <p:blipFill>
          <a:blip r:embed="rId3"/>
          <a:stretch>
            <a:fillRect/>
          </a:stretch>
        </p:blipFill>
        <p:spPr>
          <a:xfrm>
            <a:off x="4581525" y="1779718"/>
            <a:ext cx="6386629" cy="4713157"/>
          </a:xfrm>
          <a:prstGeom prst="rect">
            <a:avLst/>
          </a:prstGeom>
        </p:spPr>
      </p:pic>
    </p:spTree>
    <p:extLst>
      <p:ext uri="{BB962C8B-B14F-4D97-AF65-F5344CB8AC3E}">
        <p14:creationId xmlns:p14="http://schemas.microsoft.com/office/powerpoint/2010/main" val="26253953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dirty="0">
                <a:solidFill>
                  <a:srgbClr val="EF413D"/>
                </a:solidFill>
              </a:rPr>
              <a:t>PART I :  Univariate Analysis</a:t>
            </a:r>
            <a:br>
              <a:rPr lang="en-US" sz="3500" b="1" dirty="0">
                <a:solidFill>
                  <a:srgbClr val="EF413D"/>
                </a:solidFill>
              </a:rPr>
            </a:br>
            <a:r>
              <a:rPr lang="en-US" sz="1000" b="1" dirty="0">
                <a:solidFill>
                  <a:srgbClr val="EF413D"/>
                </a:solidFill>
              </a:rPr>
              <a:t> </a:t>
            </a:r>
            <a:r>
              <a:rPr lang="en-US" b="1" dirty="0"/>
              <a:t/>
            </a:r>
            <a:br>
              <a:rPr lang="en-US" b="1" dirty="0"/>
            </a:br>
            <a:r>
              <a:rPr lang="en-US" sz="3000" b="1" dirty="0">
                <a:solidFill>
                  <a:srgbClr val="5A5A5A"/>
                </a:solidFill>
              </a:rPr>
              <a:t>Marketing Campaign Optimization</a:t>
            </a:r>
            <a:endParaRPr sz="3000" dirty="0"/>
          </a:p>
        </p:txBody>
      </p:sp>
      <p:sp>
        <p:nvSpPr>
          <p:cNvPr id="9" name="Google Shape;219;p28">
            <a:extLst>
              <a:ext uri="{FF2B5EF4-FFF2-40B4-BE49-F238E27FC236}">
                <a16:creationId xmlns:a16="http://schemas.microsoft.com/office/drawing/2014/main" id="{947E1549-BDA8-4512-9BAD-A4E03C1A8752}"/>
              </a:ext>
            </a:extLst>
          </p:cNvPr>
          <p:cNvSpPr txBox="1"/>
          <p:nvPr/>
        </p:nvSpPr>
        <p:spPr>
          <a:xfrm>
            <a:off x="514663" y="1599228"/>
            <a:ext cx="11162674" cy="4893647"/>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Variable under consideration</a:t>
            </a:r>
            <a:r>
              <a:rPr lang="en-US" sz="1800" b="1" i="0" u="none" strike="noStrike" cap="none" dirty="0" smtClean="0">
                <a:solidFill>
                  <a:srgbClr val="000000"/>
                </a:solidFill>
                <a:latin typeface="Lato"/>
                <a:ea typeface="Lato"/>
                <a:cs typeface="Lato"/>
                <a:sym typeface="Lato"/>
              </a:rPr>
              <a:t>: [Job Role]</a:t>
            </a: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lang="en-IN"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p:txBody>
      </p:sp>
      <p:graphicFrame>
        <p:nvGraphicFramePr>
          <p:cNvPr id="2" name="Table 1"/>
          <p:cNvGraphicFramePr>
            <a:graphicFrameLocks noGrp="1"/>
          </p:cNvGraphicFramePr>
          <p:nvPr>
            <p:extLst>
              <p:ext uri="{D42A27DB-BD31-4B8C-83A1-F6EECF244321}">
                <p14:modId xmlns:p14="http://schemas.microsoft.com/office/powerpoint/2010/main" val="4166547183"/>
              </p:ext>
            </p:extLst>
          </p:nvPr>
        </p:nvGraphicFramePr>
        <p:xfrm>
          <a:off x="594360" y="1975104"/>
          <a:ext cx="1727200" cy="2857500"/>
        </p:xfrm>
        <a:graphic>
          <a:graphicData uri="http://schemas.openxmlformats.org/drawingml/2006/table">
            <a:tbl>
              <a:tblPr>
                <a:tableStyleId>{5C22544A-7EE6-4342-B048-85BDC9FD1C3A}</a:tableStyleId>
              </a:tblPr>
              <a:tblGrid>
                <a:gridCol w="939521">
                  <a:extLst>
                    <a:ext uri="{9D8B030D-6E8A-4147-A177-3AD203B41FA5}">
                      <a16:colId xmlns:a16="http://schemas.microsoft.com/office/drawing/2014/main" val="1169480919"/>
                    </a:ext>
                  </a:extLst>
                </a:gridCol>
                <a:gridCol w="787679">
                  <a:extLst>
                    <a:ext uri="{9D8B030D-6E8A-4147-A177-3AD203B41FA5}">
                      <a16:colId xmlns:a16="http://schemas.microsoft.com/office/drawing/2014/main" val="1624569019"/>
                    </a:ext>
                  </a:extLst>
                </a:gridCol>
              </a:tblGrid>
              <a:tr h="190500">
                <a:tc>
                  <a:txBody>
                    <a:bodyPr/>
                    <a:lstStyle/>
                    <a:p>
                      <a:pPr algn="l" fontAlgn="b"/>
                      <a:r>
                        <a:rPr lang="en-IN" sz="1100" u="none" strike="noStrike">
                          <a:effectLst/>
                        </a:rPr>
                        <a:t>Row Labels</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Count of job</a:t>
                      </a:r>
                      <a:endParaRPr lang="en-IN" sz="11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23782136"/>
                  </a:ext>
                </a:extLst>
              </a:tr>
              <a:tr h="190500">
                <a:tc>
                  <a:txBody>
                    <a:bodyPr/>
                    <a:lstStyle/>
                    <a:p>
                      <a:pPr algn="l" fontAlgn="b"/>
                      <a:r>
                        <a:rPr lang="en-IN" sz="1100" u="none" strike="noStrike">
                          <a:effectLst/>
                        </a:rPr>
                        <a:t> admin   </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3695</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69294321"/>
                  </a:ext>
                </a:extLst>
              </a:tr>
              <a:tr h="190500">
                <a:tc>
                  <a:txBody>
                    <a:bodyPr/>
                    <a:lstStyle/>
                    <a:p>
                      <a:pPr algn="l" fontAlgn="b"/>
                      <a:r>
                        <a:rPr lang="en-IN" sz="1100" u="none" strike="noStrike">
                          <a:effectLst/>
                        </a:rPr>
                        <a:t>admin</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919</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39497783"/>
                  </a:ext>
                </a:extLst>
              </a:tr>
              <a:tr h="190500">
                <a:tc>
                  <a:txBody>
                    <a:bodyPr/>
                    <a:lstStyle/>
                    <a:p>
                      <a:pPr algn="l" fontAlgn="b"/>
                      <a:r>
                        <a:rPr lang="en-IN" sz="1100" u="none" strike="noStrike">
                          <a:effectLst/>
                        </a:rPr>
                        <a:t>blue-collar</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dirty="0">
                          <a:effectLst/>
                        </a:rPr>
                        <a:t>8728</a:t>
                      </a:r>
                      <a:endParaRPr lang="en-IN"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909924523"/>
                  </a:ext>
                </a:extLst>
              </a:tr>
              <a:tr h="190500">
                <a:tc>
                  <a:txBody>
                    <a:bodyPr/>
                    <a:lstStyle/>
                    <a:p>
                      <a:pPr algn="l" fontAlgn="b"/>
                      <a:r>
                        <a:rPr lang="en-IN" sz="1100" u="none" strike="noStrike">
                          <a:effectLst/>
                        </a:rPr>
                        <a:t>entrepreneur</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1350</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73952816"/>
                  </a:ext>
                </a:extLst>
              </a:tr>
              <a:tr h="190500">
                <a:tc>
                  <a:txBody>
                    <a:bodyPr/>
                    <a:lstStyle/>
                    <a:p>
                      <a:pPr algn="l" fontAlgn="b"/>
                      <a:r>
                        <a:rPr lang="en-IN" sz="1100" u="none" strike="noStrike">
                          <a:effectLst/>
                        </a:rPr>
                        <a:t>housemaid</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1133</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54419465"/>
                  </a:ext>
                </a:extLst>
              </a:tr>
              <a:tr h="190500">
                <a:tc>
                  <a:txBody>
                    <a:bodyPr/>
                    <a:lstStyle/>
                    <a:p>
                      <a:pPr algn="l" fontAlgn="b"/>
                      <a:r>
                        <a:rPr lang="en-IN" sz="1100" u="none" strike="noStrike">
                          <a:effectLst/>
                        </a:rPr>
                        <a:t>management</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8478</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97717263"/>
                  </a:ext>
                </a:extLst>
              </a:tr>
              <a:tr h="190500">
                <a:tc>
                  <a:txBody>
                    <a:bodyPr/>
                    <a:lstStyle/>
                    <a:p>
                      <a:pPr algn="l" fontAlgn="b"/>
                      <a:r>
                        <a:rPr lang="en-IN" sz="1100" u="none" strike="noStrike">
                          <a:effectLst/>
                        </a:rPr>
                        <a:t>retired</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1740</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1272121"/>
                  </a:ext>
                </a:extLst>
              </a:tr>
              <a:tr h="190500">
                <a:tc>
                  <a:txBody>
                    <a:bodyPr/>
                    <a:lstStyle/>
                    <a:p>
                      <a:pPr algn="l" fontAlgn="b"/>
                      <a:r>
                        <a:rPr lang="en-IN" sz="1100" u="none" strike="noStrike">
                          <a:effectLst/>
                        </a:rPr>
                        <a:t>self-employed</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1417</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32603746"/>
                  </a:ext>
                </a:extLst>
              </a:tr>
              <a:tr h="190500">
                <a:tc>
                  <a:txBody>
                    <a:bodyPr/>
                    <a:lstStyle/>
                    <a:p>
                      <a:pPr algn="l" fontAlgn="b"/>
                      <a:r>
                        <a:rPr lang="en-IN" sz="1100" u="none" strike="noStrike">
                          <a:effectLst/>
                        </a:rPr>
                        <a:t>services</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3768</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28333900"/>
                  </a:ext>
                </a:extLst>
              </a:tr>
              <a:tr h="190500">
                <a:tc>
                  <a:txBody>
                    <a:bodyPr/>
                    <a:lstStyle/>
                    <a:p>
                      <a:pPr algn="l" fontAlgn="b"/>
                      <a:r>
                        <a:rPr lang="en-IN" sz="1100" u="none" strike="noStrike">
                          <a:effectLst/>
                        </a:rPr>
                        <a:t>student</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824</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80701466"/>
                  </a:ext>
                </a:extLst>
              </a:tr>
              <a:tr h="190500">
                <a:tc>
                  <a:txBody>
                    <a:bodyPr/>
                    <a:lstStyle/>
                    <a:p>
                      <a:pPr algn="l" fontAlgn="b"/>
                      <a:r>
                        <a:rPr lang="en-IN" sz="1100" u="none" strike="noStrike">
                          <a:effectLst/>
                        </a:rPr>
                        <a:t>technician</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6933</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77644874"/>
                  </a:ext>
                </a:extLst>
              </a:tr>
              <a:tr h="190500">
                <a:tc>
                  <a:txBody>
                    <a:bodyPr/>
                    <a:lstStyle/>
                    <a:p>
                      <a:pPr algn="l" fontAlgn="b"/>
                      <a:r>
                        <a:rPr lang="en-IN" sz="1100" u="none" strike="noStrike">
                          <a:effectLst/>
                        </a:rPr>
                        <a:t>unemployed</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1180</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51394234"/>
                  </a:ext>
                </a:extLst>
              </a:tr>
              <a:tr h="190500">
                <a:tc>
                  <a:txBody>
                    <a:bodyPr/>
                    <a:lstStyle/>
                    <a:p>
                      <a:pPr algn="l" fontAlgn="b"/>
                      <a:r>
                        <a:rPr lang="en-IN" sz="1100" u="none" strike="noStrike">
                          <a:effectLst/>
                        </a:rPr>
                        <a:t>unknown</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269</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20414930"/>
                  </a:ext>
                </a:extLst>
              </a:tr>
              <a:tr h="190500">
                <a:tc>
                  <a:txBody>
                    <a:bodyPr/>
                    <a:lstStyle/>
                    <a:p>
                      <a:pPr algn="l" fontAlgn="b"/>
                      <a:r>
                        <a:rPr lang="en-IN" sz="1100" u="none" strike="noStrike">
                          <a:effectLst/>
                        </a:rPr>
                        <a:t>Grand Total</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dirty="0">
                          <a:effectLst/>
                        </a:rPr>
                        <a:t>40434</a:t>
                      </a:r>
                      <a:endParaRPr lang="en-IN" sz="11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72159854"/>
                  </a:ext>
                </a:extLst>
              </a:tr>
            </a:tbl>
          </a:graphicData>
        </a:graphic>
      </p:graphicFrame>
      <p:pic>
        <p:nvPicPr>
          <p:cNvPr id="3" name="Picture 2"/>
          <p:cNvPicPr>
            <a:picLocks noChangeAspect="1"/>
          </p:cNvPicPr>
          <p:nvPr/>
        </p:nvPicPr>
        <p:blipFill>
          <a:blip r:embed="rId3"/>
          <a:stretch>
            <a:fillRect/>
          </a:stretch>
        </p:blipFill>
        <p:spPr>
          <a:xfrm>
            <a:off x="3437905" y="1984248"/>
            <a:ext cx="5499069" cy="3633531"/>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4876</TotalTime>
  <Words>2876</Words>
  <Application>Microsoft Office PowerPoint</Application>
  <PresentationFormat>Widescreen</PresentationFormat>
  <Paragraphs>681</Paragraphs>
  <Slides>35</Slides>
  <Notes>34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35</vt:i4>
      </vt:variant>
    </vt:vector>
  </HeadingPairs>
  <TitlesOfParts>
    <vt:vector size="39" baseType="lpstr">
      <vt:lpstr>Lato</vt:lpstr>
      <vt:lpstr>Calibri</vt:lpstr>
      <vt:lpstr>Arial</vt:lpstr>
      <vt:lpstr>Office Theme</vt:lpstr>
      <vt:lpstr>ASSIGNMENT GUIDELINES</vt:lpstr>
      <vt:lpstr>ASSIGNMENT   Name: Dr. V. Swaroopa Rani</vt:lpstr>
      <vt:lpstr>PowerPoint Presentation</vt:lpstr>
      <vt:lpstr>PART I :  Univariate Analysis   Marketing Campaign Optimization</vt:lpstr>
      <vt:lpstr>PART I :  Univariate Analysis   Marketing Campaign Optimisation</vt:lpstr>
      <vt:lpstr>PART I :  Univariate Analysis   Marketing Campaign Optimisation</vt:lpstr>
      <vt:lpstr>PART I :  Univariate Analysis   Marketing Campaign Optimisation</vt:lpstr>
      <vt:lpstr>PART II :  Bivariate Analysis   Marketing Campaign Optimisation</vt:lpstr>
      <vt:lpstr>PART I :  Univariate Analysis   Marketing Campaign Optimization</vt:lpstr>
      <vt:lpstr>PART I :  Univariate Analysis   Marketing Campaign Optimisation</vt:lpstr>
      <vt:lpstr>PART I :  Univariate Analysis   Marketing Campaign Optimisation</vt:lpstr>
      <vt:lpstr>PART I :  Univariate Analysis   Marketing Campaign Optimisation</vt:lpstr>
      <vt:lpstr>PART II :  Bivariate Analysis   Marketing Campaign Optimisation</vt:lpstr>
      <vt:lpstr>PART II :  Bivariate Analysis   Marketing Campaign Optimisation</vt:lpstr>
      <vt:lpstr>PART II :  Bivariate Analysis   Marketing Campaign Optimisation</vt:lpstr>
      <vt:lpstr>PART II :  Bivariate Analysis   Marketing Campaign Optimisation</vt:lpstr>
      <vt:lpstr>PART II :  Bivariate Analysis   Marketing Campaign Optimisation</vt:lpstr>
      <vt:lpstr>PART II :  Bivariate Analysis   Marketing Campaign Optimisation</vt:lpstr>
      <vt:lpstr>PART II :  Bivariate Analysis   Marketing Campaign Optimisation</vt:lpstr>
      <vt:lpstr>PART II :  Bivariate Analysis   Marketing Campaign Optimisation</vt:lpstr>
      <vt:lpstr>PART II :  Bivariate Analysis   Marketing Campaign Optimisation</vt:lpstr>
      <vt:lpstr>PART II :  Bivariate Analysis   Marketing Campaign Optimisation</vt:lpstr>
      <vt:lpstr>PART II :  Bivariate Analysis   Marketing Campaign Optimisation</vt:lpstr>
      <vt:lpstr>PART II :  Bivariate Analysis   Marketing Campaign Optimisation</vt:lpstr>
      <vt:lpstr>PART II :  Bivariate Analysis   Marketing Campaign Optimisation</vt:lpstr>
      <vt:lpstr>PART II :  Bivariate Analysis   Marketing Campaign Optimisation</vt:lpstr>
      <vt:lpstr>PART II :  Bivariate Analysis   Marketing Campaign Optimisation</vt:lpstr>
      <vt:lpstr>PART II :  Bivariate Analysis   Marketing Campaign Optimisation</vt:lpstr>
      <vt:lpstr>PART II :  Bivariate Analysis   Marketing Campaign Optimisation</vt:lpstr>
      <vt:lpstr>PART II :  Bivariate Analysis   Marketing Campaign Optimisation</vt:lpstr>
      <vt:lpstr>PART II :  Bivariate Analysis   Marketing Campaign Optimisation</vt:lpstr>
      <vt:lpstr>PowerPoint Presentation</vt:lpstr>
      <vt:lpstr>PART III: Optimisation Results   Marketing Campaign Optimisation</vt:lpstr>
      <vt:lpstr>PART III: Optimisation Results   Marketing Campaign Optimisation</vt:lpstr>
      <vt:lpstr>PART IV: Major insights   Marketing Campaign Optimisation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 GUIDELINES</dc:title>
  <dc:creator>Mahima Prasad</dc:creator>
  <cp:lastModifiedBy>swaroopa rani</cp:lastModifiedBy>
  <cp:revision>101</cp:revision>
  <dcterms:modified xsi:type="dcterms:W3CDTF">2023-03-09T12:16:48Z</dcterms:modified>
</cp:coreProperties>
</file>