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4" r:id="rId18"/>
    <p:sldId id="276" r:id="rId19"/>
  </p:sldIdLst>
  <p:sldSz cx="12192000" cy="6858000"/>
  <p:notesSz cx="7104063" cy="10234613"/>
  <p:embeddedFontLst>
    <p:embeddedFont>
      <p:font typeface="Lato"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462" y="-5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waraj%20Akhil\Downloads\Sales+Dataset%20(Autosav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waraj%20Akhil\Downloads\Sales+Dataset%20(Autosaved).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waraj%20Akhil\Downloads\Sales+Dataset%20(Autosave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waraj%20Akhil\Downloads\Sales+Dataset%20(Autosave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waraj%20Akhil\Downloads\Sales+Dataset%20(Autosav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[Sales+Dataset (Autosaved).xlsx]Sheet1!PivotTable1</c:name>
    <c:fmtId val="4"/>
  </c:pivotSource>
  <c:chart>
    <c:title>
      <c:tx>
        <c:rich>
          <a:bodyPr/>
          <a:lstStyle/>
          <a:p>
            <a:pPr>
              <a:defRPr/>
            </a:pPr>
            <a:r>
              <a:rPr lang="en-US" sz="1400"/>
              <a:t>Opportunity Status/ Technology Primary</a:t>
            </a:r>
          </a:p>
        </c:rich>
      </c:tx>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s>
    <c:plotArea>
      <c:layout>
        <c:manualLayout>
          <c:layoutTarget val="inner"/>
          <c:xMode val="edge"/>
          <c:yMode val="edge"/>
          <c:x val="0.11832867969363491"/>
          <c:y val="0.11797625195932074"/>
          <c:w val="0.87962476091915975"/>
          <c:h val="0.6967732092627984"/>
        </c:manualLayout>
      </c:layout>
      <c:barChart>
        <c:barDir val="col"/>
        <c:grouping val="clustered"/>
        <c:varyColors val="1"/>
        <c:ser>
          <c:idx val="0"/>
          <c:order val="0"/>
          <c:tx>
            <c:strRef>
              <c:f>Sheet1!$B$3</c:f>
              <c:strCache>
                <c:ptCount val="1"/>
                <c:pt idx="0">
                  <c:v>Total</c:v>
                </c:pt>
              </c:strCache>
            </c:strRef>
          </c:tx>
          <c:cat>
            <c:multiLvlStrRef>
              <c:f>Sheet1!$A$4:$A$16</c:f>
              <c:multiLvlStrCache>
                <c:ptCount val="8"/>
                <c:lvl>
                  <c:pt idx="0">
                    <c:v>Loss</c:v>
                  </c:pt>
                  <c:pt idx="1">
                    <c:v>Won</c:v>
                  </c:pt>
                  <c:pt idx="2">
                    <c:v>Loss</c:v>
                  </c:pt>
                  <c:pt idx="3">
                    <c:v>Won</c:v>
                  </c:pt>
                  <c:pt idx="4">
                    <c:v>Loss</c:v>
                  </c:pt>
                  <c:pt idx="5">
                    <c:v>Won</c:v>
                  </c:pt>
                  <c:pt idx="6">
                    <c:v>Loss</c:v>
                  </c:pt>
                  <c:pt idx="7">
                    <c:v>Won</c:v>
                  </c:pt>
                </c:lvl>
                <c:lvl>
                  <c:pt idx="0">
                    <c:v>Analytics</c:v>
                  </c:pt>
                  <c:pt idx="2">
                    <c:v>ERP Implementation</c:v>
                  </c:pt>
                  <c:pt idx="4">
                    <c:v>Legacy Modernization</c:v>
                  </c:pt>
                  <c:pt idx="6">
                    <c:v>Technical Business Solutions</c:v>
                  </c:pt>
                </c:lvl>
              </c:multiLvlStrCache>
            </c:multiLvlStrRef>
          </c:cat>
          <c:val>
            <c:numRef>
              <c:f>Sheet1!$B$4:$B$16</c:f>
              <c:numCache>
                <c:formatCode>General</c:formatCode>
                <c:ptCount val="8"/>
                <c:pt idx="0">
                  <c:v>207</c:v>
                </c:pt>
                <c:pt idx="1">
                  <c:v>74</c:v>
                </c:pt>
                <c:pt idx="2">
                  <c:v>38181</c:v>
                </c:pt>
                <c:pt idx="3">
                  <c:v>11629</c:v>
                </c:pt>
                <c:pt idx="4">
                  <c:v>535</c:v>
                </c:pt>
                <c:pt idx="5">
                  <c:v>74</c:v>
                </c:pt>
                <c:pt idx="6">
                  <c:v>21475</c:v>
                </c:pt>
                <c:pt idx="7">
                  <c:v>5850</c:v>
                </c:pt>
              </c:numCache>
            </c:numRef>
          </c:val>
        </c:ser>
        <c:axId val="100839424"/>
        <c:axId val="100840960"/>
      </c:barChart>
      <c:catAx>
        <c:axId val="100839424"/>
        <c:scaling>
          <c:orientation val="minMax"/>
        </c:scaling>
        <c:axPos val="b"/>
        <c:tickLblPos val="nextTo"/>
        <c:crossAx val="100840960"/>
        <c:crosses val="autoZero"/>
        <c:auto val="1"/>
        <c:lblAlgn val="ctr"/>
        <c:lblOffset val="100"/>
      </c:catAx>
      <c:valAx>
        <c:axId val="100840960"/>
        <c:scaling>
          <c:orientation val="minMax"/>
        </c:scaling>
        <c:axPos val="l"/>
        <c:majorGridlines/>
        <c:numFmt formatCode="General" sourceLinked="1"/>
        <c:tickLblPos val="nextTo"/>
        <c:crossAx val="100839424"/>
        <c:crosses val="autoZero"/>
        <c:crossBetween val="between"/>
      </c:valAx>
      <c:spPr>
        <a:gradFill>
          <a:gsLst>
            <a:gs pos="0">
              <a:schemeClr val="accent4">
                <a:lumMod val="40000"/>
                <a:lumOff val="60000"/>
              </a:schemeClr>
            </a:gs>
            <a:gs pos="50000">
              <a:srgbClr val="5B9BD5">
                <a:tint val="44500"/>
                <a:satMod val="160000"/>
              </a:srgbClr>
            </a:gs>
            <a:gs pos="100000">
              <a:srgbClr val="5B9BD5">
                <a:tint val="23500"/>
                <a:satMod val="160000"/>
              </a:srgbClr>
            </a:gs>
          </a:gsLst>
          <a:lin ang="5400000" scaled="0"/>
        </a:gradFill>
      </c:spPr>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[Sales+Dataset (Autosaved).xlsx]Sheet2!PivotTable1</c:name>
    <c:fmtId val="5"/>
  </c:pivotSource>
  <c:chart>
    <c:title>
      <c:tx>
        <c:rich>
          <a:bodyPr/>
          <a:lstStyle/>
          <a:p>
            <a:pPr>
              <a:defRPr/>
            </a:pPr>
            <a:r>
              <a:rPr lang="en-US" sz="1200" dirty="0"/>
              <a:t>B2B Sales </a:t>
            </a:r>
            <a:r>
              <a:rPr lang="en-US" sz="1200" dirty="0" smtClean="0"/>
              <a:t>Medium/ Opportunity Status</a:t>
            </a:r>
            <a:endParaRPr lang="en-US" sz="1200" dirty="0"/>
          </a:p>
        </c:rich>
      </c:tx>
      <c:layout>
        <c:manualLayout>
          <c:xMode val="edge"/>
          <c:yMode val="edge"/>
          <c:x val="0.31326784979367533"/>
          <c:y val="2.9123601595279575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manualLayout>
          <c:layoutTarget val="inner"/>
          <c:xMode val="edge"/>
          <c:yMode val="edge"/>
          <c:x val="0.10084614004706768"/>
          <c:y val="0.10701149557567666"/>
          <c:w val="0.89373380652343992"/>
          <c:h val="0.71501759806068477"/>
        </c:manualLayout>
      </c:layout>
      <c:barChart>
        <c:barDir val="col"/>
        <c:grouping val="clustered"/>
        <c:varyColors val="1"/>
        <c:ser>
          <c:idx val="0"/>
          <c:order val="0"/>
          <c:tx>
            <c:strRef>
              <c:f>Sheet2!$B$3</c:f>
              <c:strCache>
                <c:ptCount val="1"/>
                <c:pt idx="0">
                  <c:v>Total</c:v>
                </c:pt>
              </c:strCache>
            </c:strRef>
          </c:tx>
          <c:cat>
            <c:multiLvlStrRef>
              <c:f>Sheet2!$A$4:$A$16</c:f>
              <c:multiLvlStrCache>
                <c:ptCount val="10"/>
                <c:lvl>
                  <c:pt idx="0">
                    <c:v>Enterprise Sellers</c:v>
                  </c:pt>
                  <c:pt idx="1">
                    <c:v>Marketing</c:v>
                  </c:pt>
                  <c:pt idx="2">
                    <c:v>Online Leads</c:v>
                  </c:pt>
                  <c:pt idx="3">
                    <c:v>Partners</c:v>
                  </c:pt>
                  <c:pt idx="4">
                    <c:v>Tele Sales</c:v>
                  </c:pt>
                  <c:pt idx="5">
                    <c:v>Enterprise Sellers</c:v>
                  </c:pt>
                  <c:pt idx="6">
                    <c:v>Marketing</c:v>
                  </c:pt>
                  <c:pt idx="7">
                    <c:v>Online Leads</c:v>
                  </c:pt>
                  <c:pt idx="8">
                    <c:v>Partners</c:v>
                  </c:pt>
                  <c:pt idx="9">
                    <c:v>Tele Sales</c:v>
                  </c:pt>
                </c:lvl>
                <c:lvl>
                  <c:pt idx="0">
                    <c:v>Loss</c:v>
                  </c:pt>
                  <c:pt idx="5">
                    <c:v>Won</c:v>
                  </c:pt>
                </c:lvl>
              </c:multiLvlStrCache>
            </c:multiLvlStrRef>
          </c:cat>
          <c:val>
            <c:numRef>
              <c:f>Sheet2!$B$4:$B$16</c:f>
              <c:numCache>
                <c:formatCode>General</c:formatCode>
                <c:ptCount val="10"/>
                <c:pt idx="0">
                  <c:v>25174</c:v>
                </c:pt>
                <c:pt idx="1">
                  <c:v>30342</c:v>
                </c:pt>
                <c:pt idx="2">
                  <c:v>579</c:v>
                </c:pt>
                <c:pt idx="3">
                  <c:v>2327</c:v>
                </c:pt>
                <c:pt idx="4">
                  <c:v>1976</c:v>
                </c:pt>
                <c:pt idx="5">
                  <c:v>9584</c:v>
                </c:pt>
                <c:pt idx="6">
                  <c:v>6920</c:v>
                </c:pt>
                <c:pt idx="7">
                  <c:v>40</c:v>
                </c:pt>
                <c:pt idx="8">
                  <c:v>529</c:v>
                </c:pt>
                <c:pt idx="9">
                  <c:v>554</c:v>
                </c:pt>
              </c:numCache>
            </c:numRef>
          </c:val>
        </c:ser>
        <c:axId val="101125120"/>
        <c:axId val="101147392"/>
      </c:barChart>
      <c:catAx>
        <c:axId val="101125120"/>
        <c:scaling>
          <c:orientation val="minMax"/>
        </c:scaling>
        <c:axPos val="b"/>
        <c:tickLblPos val="nextTo"/>
        <c:crossAx val="101147392"/>
        <c:crosses val="autoZero"/>
        <c:auto val="1"/>
        <c:lblAlgn val="ctr"/>
        <c:lblOffset val="100"/>
      </c:catAx>
      <c:valAx>
        <c:axId val="101147392"/>
        <c:scaling>
          <c:orientation val="minMax"/>
        </c:scaling>
        <c:axPos val="l"/>
        <c:majorGridlines/>
        <c:numFmt formatCode="General" sourceLinked="1"/>
        <c:tickLblPos val="nextTo"/>
        <c:crossAx val="101125120"/>
        <c:crosses val="autoZero"/>
        <c:crossBetween val="between"/>
      </c:valAx>
      <c:spPr>
        <a:ln>
          <a:bevel/>
        </a:ln>
      </c:spPr>
    </c:plotArea>
    <c:plotVisOnly val="1"/>
  </c:chart>
  <c:sp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pivotSource>
    <c:name>[Sales+Dataset (Autosaved).xlsx]Sheet3!PivotTable1</c:name>
    <c:fmtId val="2"/>
  </c:pivotSource>
  <c:chart>
    <c:title>
      <c:tx>
        <c:rich>
          <a:bodyPr/>
          <a:lstStyle/>
          <a:p>
            <a:pPr>
              <a:defRPr/>
            </a:pPr>
            <a:r>
              <a:rPr lang="en-US" sz="1200"/>
              <a:t>Business From Client</a:t>
            </a:r>
            <a:r>
              <a:rPr lang="en-US" sz="1200" baseline="0"/>
              <a:t> Last Year/Opportunity Status</a:t>
            </a:r>
            <a:endParaRPr lang="en-US" sz="1200"/>
          </a:p>
        </c:rich>
      </c:tx>
      <c:layout>
        <c:manualLayout>
          <c:xMode val="edge"/>
          <c:yMode val="edge"/>
          <c:x val="0.29635831417203956"/>
          <c:y val="2.5396830475556652E-2"/>
        </c:manualLayout>
      </c:layout>
    </c:title>
    <c:pivotFmts>
      <c:pivotFmt>
        <c:idx val="0"/>
        <c:marker>
          <c:symbol val="none"/>
        </c:marker>
      </c:pivotFmt>
      <c:pivotFmt>
        <c:idx val="1"/>
        <c:marker>
          <c:symbol val="none"/>
        </c:marker>
      </c:pivotFmt>
    </c:pivotFmts>
    <c:plotArea>
      <c:layout/>
      <c:barChart>
        <c:barDir val="col"/>
        <c:grouping val="clustered"/>
        <c:varyColors val="1"/>
        <c:ser>
          <c:idx val="0"/>
          <c:order val="0"/>
          <c:tx>
            <c:strRef>
              <c:f>Sheet3!$B$3</c:f>
              <c:strCache>
                <c:ptCount val="1"/>
                <c:pt idx="0">
                  <c:v>Total</c:v>
                </c:pt>
              </c:strCache>
            </c:strRef>
          </c:tx>
          <c:cat>
            <c:multiLvlStrRef>
              <c:f>Sheet3!$A$4:$A$16</c:f>
              <c:multiLvlStrCache>
                <c:ptCount val="10"/>
                <c:lvl>
                  <c:pt idx="0">
                    <c:v>0 - 25,000</c:v>
                  </c:pt>
                  <c:pt idx="1">
                    <c:v>0 (No business)</c:v>
                  </c:pt>
                  <c:pt idx="2">
                    <c:v>25,000 - 50,000</c:v>
                  </c:pt>
                  <c:pt idx="3">
                    <c:v>50,000 - 100,000</c:v>
                  </c:pt>
                  <c:pt idx="4">
                    <c:v>More than 100,000</c:v>
                  </c:pt>
                  <c:pt idx="5">
                    <c:v>0 - 25,000</c:v>
                  </c:pt>
                  <c:pt idx="6">
                    <c:v>0 (No business)</c:v>
                  </c:pt>
                  <c:pt idx="7">
                    <c:v>25,000 - 50,000</c:v>
                  </c:pt>
                  <c:pt idx="8">
                    <c:v>50,000 - 100,000</c:v>
                  </c:pt>
                  <c:pt idx="9">
                    <c:v>More than 100,000</c:v>
                  </c:pt>
                </c:lvl>
                <c:lvl>
                  <c:pt idx="0">
                    <c:v>Loss</c:v>
                  </c:pt>
                  <c:pt idx="5">
                    <c:v>Won</c:v>
                  </c:pt>
                </c:lvl>
              </c:multiLvlStrCache>
            </c:multiLvlStrRef>
          </c:cat>
          <c:val>
            <c:numRef>
              <c:f>Sheet3!$B$4:$B$16</c:f>
              <c:numCache>
                <c:formatCode>General</c:formatCode>
                <c:ptCount val="10"/>
                <c:pt idx="0">
                  <c:v>310</c:v>
                </c:pt>
                <c:pt idx="1">
                  <c:v>57219</c:v>
                </c:pt>
                <c:pt idx="2">
                  <c:v>548</c:v>
                </c:pt>
                <c:pt idx="3">
                  <c:v>801</c:v>
                </c:pt>
                <c:pt idx="4">
                  <c:v>1520</c:v>
                </c:pt>
                <c:pt idx="5">
                  <c:v>1472</c:v>
                </c:pt>
                <c:pt idx="6">
                  <c:v>11989</c:v>
                </c:pt>
                <c:pt idx="7">
                  <c:v>1535</c:v>
                </c:pt>
                <c:pt idx="8">
                  <c:v>1291</c:v>
                </c:pt>
                <c:pt idx="9">
                  <c:v>1340</c:v>
                </c:pt>
              </c:numCache>
            </c:numRef>
          </c:val>
        </c:ser>
        <c:axId val="101179776"/>
        <c:axId val="101181312"/>
      </c:barChart>
      <c:catAx>
        <c:axId val="101179776"/>
        <c:scaling>
          <c:orientation val="minMax"/>
        </c:scaling>
        <c:axPos val="b"/>
        <c:tickLblPos val="nextTo"/>
        <c:crossAx val="101181312"/>
        <c:crosses val="autoZero"/>
        <c:auto val="1"/>
        <c:lblAlgn val="ctr"/>
        <c:lblOffset val="100"/>
      </c:catAx>
      <c:valAx>
        <c:axId val="101181312"/>
        <c:scaling>
          <c:orientation val="minMax"/>
        </c:scaling>
        <c:axPos val="l"/>
        <c:majorGridlines/>
        <c:numFmt formatCode="General" sourceLinked="1"/>
        <c:tickLblPos val="nextTo"/>
        <c:crossAx val="101179776"/>
        <c:crosses val="autoZero"/>
        <c:crossBetween val="between"/>
      </c:valAx>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plotArea>
    <c:plotVisOnly val="1"/>
  </c:chart>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pivotSource>
    <c:name>[Sales+Dataset (Autosaved).xlsx]Sheet4!PivotTable2</c:name>
    <c:fmtId val="2"/>
  </c:pivotSource>
  <c:chart>
    <c:title>
      <c:tx>
        <c:rich>
          <a:bodyPr/>
          <a:lstStyle/>
          <a:p>
            <a:pPr>
              <a:defRPr/>
            </a:pPr>
            <a:r>
              <a:rPr lang="en-US" sz="1400"/>
              <a:t>Client Revenue Sizing/Opportunity Status</a:t>
            </a:r>
          </a:p>
        </c:rich>
      </c:tx>
      <c:layout/>
    </c:title>
    <c:pivotFmts>
      <c:pivotFmt>
        <c:idx val="0"/>
        <c:marker>
          <c:symbol val="none"/>
        </c:marker>
      </c:pivotFmt>
      <c:pivotFmt>
        <c:idx val="1"/>
        <c:marker>
          <c:symbol val="none"/>
        </c:marker>
      </c:pivotFmt>
    </c:pivotFmts>
    <c:plotArea>
      <c:layout/>
      <c:barChart>
        <c:barDir val="col"/>
        <c:grouping val="clustered"/>
        <c:varyColors val="1"/>
        <c:ser>
          <c:idx val="0"/>
          <c:order val="0"/>
          <c:tx>
            <c:strRef>
              <c:f>Sheet4!$B$3</c:f>
              <c:strCache>
                <c:ptCount val="1"/>
                <c:pt idx="0">
                  <c:v>Total</c:v>
                </c:pt>
              </c:strCache>
            </c:strRef>
          </c:tx>
          <c:cat>
            <c:multiLvlStrRef>
              <c:f>Sheet4!$A$4:$A$16</c:f>
              <c:multiLvlStrCache>
                <c:ptCount val="10"/>
                <c:lvl>
                  <c:pt idx="0">
                    <c:v>100K or less</c:v>
                  </c:pt>
                  <c:pt idx="1">
                    <c:v>100K to 250K</c:v>
                  </c:pt>
                  <c:pt idx="2">
                    <c:v>250K to 500K</c:v>
                  </c:pt>
                  <c:pt idx="3">
                    <c:v>500K to 1M</c:v>
                  </c:pt>
                  <c:pt idx="4">
                    <c:v>More than 1M</c:v>
                  </c:pt>
                  <c:pt idx="5">
                    <c:v>100K or less</c:v>
                  </c:pt>
                  <c:pt idx="6">
                    <c:v>100K to 250K</c:v>
                  </c:pt>
                  <c:pt idx="7">
                    <c:v>250K to 500K</c:v>
                  </c:pt>
                  <c:pt idx="8">
                    <c:v>500K to 1M</c:v>
                  </c:pt>
                  <c:pt idx="9">
                    <c:v>More than 1M</c:v>
                  </c:pt>
                </c:lvl>
                <c:lvl>
                  <c:pt idx="0">
                    <c:v>Loss</c:v>
                  </c:pt>
                  <c:pt idx="5">
                    <c:v>Won</c:v>
                  </c:pt>
                </c:lvl>
              </c:multiLvlStrCache>
            </c:multiLvlStrRef>
          </c:cat>
          <c:val>
            <c:numRef>
              <c:f>Sheet4!$B$4:$B$16</c:f>
              <c:numCache>
                <c:formatCode>General</c:formatCode>
                <c:ptCount val="10"/>
                <c:pt idx="0">
                  <c:v>45893</c:v>
                </c:pt>
                <c:pt idx="1">
                  <c:v>2967</c:v>
                </c:pt>
                <c:pt idx="2">
                  <c:v>3673</c:v>
                </c:pt>
                <c:pt idx="3">
                  <c:v>3598</c:v>
                </c:pt>
                <c:pt idx="4">
                  <c:v>4267</c:v>
                </c:pt>
                <c:pt idx="5">
                  <c:v>13611</c:v>
                </c:pt>
                <c:pt idx="6">
                  <c:v>874</c:v>
                </c:pt>
                <c:pt idx="7">
                  <c:v>1083</c:v>
                </c:pt>
                <c:pt idx="8">
                  <c:v>1038</c:v>
                </c:pt>
                <c:pt idx="9">
                  <c:v>1021</c:v>
                </c:pt>
              </c:numCache>
            </c:numRef>
          </c:val>
        </c:ser>
        <c:axId val="101234176"/>
        <c:axId val="101235712"/>
      </c:barChart>
      <c:catAx>
        <c:axId val="101234176"/>
        <c:scaling>
          <c:orientation val="minMax"/>
        </c:scaling>
        <c:axPos val="b"/>
        <c:tickLblPos val="nextTo"/>
        <c:crossAx val="101235712"/>
        <c:crosses val="autoZero"/>
        <c:auto val="1"/>
        <c:lblAlgn val="ctr"/>
        <c:lblOffset val="100"/>
      </c:catAx>
      <c:valAx>
        <c:axId val="101235712"/>
        <c:scaling>
          <c:orientation val="minMax"/>
        </c:scaling>
        <c:axPos val="l"/>
        <c:majorGridlines/>
        <c:numFmt formatCode="General" sourceLinked="1"/>
        <c:tickLblPos val="nextTo"/>
        <c:crossAx val="101234176"/>
        <c:crosses val="autoZero"/>
        <c:crossBetween val="between"/>
      </c:valAx>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pivotSource>
    <c:name>[Sales+Dataset (Autosaved).xlsx]Sheet5!PivotTable3</c:name>
    <c:fmtId val="2"/>
  </c:pivotSource>
  <c:chart>
    <c:title>
      <c:tx>
        <c:rich>
          <a:bodyPr/>
          <a:lstStyle/>
          <a:p>
            <a:pPr>
              <a:defRPr/>
            </a:pPr>
            <a:r>
              <a:rPr lang="en-US" sz="1400"/>
              <a:t>Opportunity Sizing/Opportunity</a:t>
            </a:r>
            <a:r>
              <a:rPr lang="en-US" sz="1400" baseline="0"/>
              <a:t> Status</a:t>
            </a:r>
            <a:endParaRPr lang="en-US" sz="1400"/>
          </a:p>
        </c:rich>
      </c:tx>
      <c:layout/>
    </c:title>
    <c:pivotFmts>
      <c:pivotFmt>
        <c:idx val="0"/>
        <c:marker>
          <c:symbol val="none"/>
        </c:marker>
      </c:pivotFmt>
      <c:pivotFmt>
        <c:idx val="1"/>
        <c:marker>
          <c:symbol val="none"/>
        </c:marker>
      </c:pivotFmt>
    </c:pivotFmts>
    <c:plotArea>
      <c:layout/>
      <c:barChart>
        <c:barDir val="col"/>
        <c:grouping val="clustered"/>
        <c:varyColors val="1"/>
        <c:ser>
          <c:idx val="0"/>
          <c:order val="0"/>
          <c:tx>
            <c:strRef>
              <c:f>Sheet5!$B$3</c:f>
              <c:strCache>
                <c:ptCount val="1"/>
                <c:pt idx="0">
                  <c:v>Total</c:v>
                </c:pt>
              </c:strCache>
            </c:strRef>
          </c:tx>
          <c:cat>
            <c:multiLvlStrRef>
              <c:f>Sheet5!$A$4:$A$20</c:f>
              <c:multiLvlStrCache>
                <c:ptCount val="14"/>
                <c:lvl>
                  <c:pt idx="0">
                    <c:v>10K or less</c:v>
                  </c:pt>
                  <c:pt idx="1">
                    <c:v>10K to 20K</c:v>
                  </c:pt>
                  <c:pt idx="2">
                    <c:v>20K to 30K</c:v>
                  </c:pt>
                  <c:pt idx="3">
                    <c:v>30K to 40K</c:v>
                  </c:pt>
                  <c:pt idx="4">
                    <c:v>40K to 50K</c:v>
                  </c:pt>
                  <c:pt idx="5">
                    <c:v>50K to 60K</c:v>
                  </c:pt>
                  <c:pt idx="6">
                    <c:v>More than 60K</c:v>
                  </c:pt>
                  <c:pt idx="7">
                    <c:v>10K or less</c:v>
                  </c:pt>
                  <c:pt idx="8">
                    <c:v>10K to 20K</c:v>
                  </c:pt>
                  <c:pt idx="9">
                    <c:v>20K to 30K</c:v>
                  </c:pt>
                  <c:pt idx="10">
                    <c:v>30K to 40K</c:v>
                  </c:pt>
                  <c:pt idx="11">
                    <c:v>40K to 50K</c:v>
                  </c:pt>
                  <c:pt idx="12">
                    <c:v>50K to 60K</c:v>
                  </c:pt>
                  <c:pt idx="13">
                    <c:v>More than 60K</c:v>
                  </c:pt>
                </c:lvl>
                <c:lvl>
                  <c:pt idx="0">
                    <c:v>Loss</c:v>
                  </c:pt>
                  <c:pt idx="7">
                    <c:v>Won</c:v>
                  </c:pt>
                </c:lvl>
              </c:multiLvlStrCache>
            </c:multiLvlStrRef>
          </c:cat>
          <c:val>
            <c:numRef>
              <c:f>Sheet5!$B$4:$B$20</c:f>
              <c:numCache>
                <c:formatCode>General</c:formatCode>
                <c:ptCount val="14"/>
                <c:pt idx="0">
                  <c:v>7264</c:v>
                </c:pt>
                <c:pt idx="1">
                  <c:v>11079</c:v>
                </c:pt>
                <c:pt idx="2">
                  <c:v>9016</c:v>
                </c:pt>
                <c:pt idx="3">
                  <c:v>11262</c:v>
                </c:pt>
                <c:pt idx="4">
                  <c:v>15954</c:v>
                </c:pt>
                <c:pt idx="5">
                  <c:v>4082</c:v>
                </c:pt>
                <c:pt idx="6">
                  <c:v>1741</c:v>
                </c:pt>
                <c:pt idx="7">
                  <c:v>4831</c:v>
                </c:pt>
                <c:pt idx="8">
                  <c:v>4044</c:v>
                </c:pt>
                <c:pt idx="9">
                  <c:v>2952</c:v>
                </c:pt>
                <c:pt idx="10">
                  <c:v>2366</c:v>
                </c:pt>
                <c:pt idx="11">
                  <c:v>2120</c:v>
                </c:pt>
                <c:pt idx="12">
                  <c:v>852</c:v>
                </c:pt>
                <c:pt idx="13">
                  <c:v>462</c:v>
                </c:pt>
              </c:numCache>
            </c:numRef>
          </c:val>
        </c:ser>
        <c:axId val="104205312"/>
        <c:axId val="104243968"/>
      </c:barChart>
      <c:catAx>
        <c:axId val="104205312"/>
        <c:scaling>
          <c:orientation val="minMax"/>
        </c:scaling>
        <c:axPos val="b"/>
        <c:tickLblPos val="nextTo"/>
        <c:crossAx val="104243968"/>
        <c:crosses val="autoZero"/>
        <c:auto val="1"/>
        <c:lblAlgn val="ctr"/>
        <c:lblOffset val="100"/>
      </c:catAx>
      <c:valAx>
        <c:axId val="104243968"/>
        <c:scaling>
          <c:orientation val="minMax"/>
        </c:scaling>
        <c:axPos val="l"/>
        <c:majorGridlines/>
        <c:numFmt formatCode="General" sourceLinked="1"/>
        <c:tickLblPos val="nextTo"/>
        <c:crossAx val="104205312"/>
        <c:crosses val="autoZero"/>
        <c:crossBetween val="between"/>
      </c:valAx>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plotArea>
    <c:plotVisOnly val="1"/>
  </c:chart>
  <c:externalData r:id="rId1"/>
</c:chartSpace>
</file>

<file path=ppt/drawings/drawing1.xml><?xml version="1.0" encoding="utf-8"?>
<c:userShapes xmlns:c="http://schemas.openxmlformats.org/drawingml/2006/chart">
  <cdr:relSizeAnchor xmlns:cdr="http://schemas.openxmlformats.org/drawingml/2006/chartDrawing">
    <cdr:from>
      <cdr:x>0.66276</cdr:x>
      <cdr:y>0.03048</cdr:y>
    </cdr:from>
    <cdr:to>
      <cdr:x>0.78113</cdr:x>
      <cdr:y>0.21333</cdr:y>
    </cdr:to>
    <cdr:sp macro="" textlink="">
      <cdr:nvSpPr>
        <cdr:cNvPr id="2" name="TextBox 1"/>
        <cdr:cNvSpPr txBox="1"/>
      </cdr:nvSpPr>
      <cdr:spPr>
        <a:xfrm xmlns:a="http://schemas.openxmlformats.org/drawingml/2006/main">
          <a:off x="5119687" y="152399"/>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n-US" sz="1200" b="1"/>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3508"/>
          </a:xfrm>
          <a:prstGeom prst="rect">
            <a:avLst/>
          </a:prstGeom>
          <a:noFill/>
          <a:ln>
            <a:noFill/>
          </a:ln>
        </p:spPr>
        <p:txBody>
          <a:bodyPr spcFirstLastPara="1" wrap="square" lIns="99059" tIns="49516" rIns="99059" bIns="49516" anchor="t" anchorCtr="0"/>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992" y="0"/>
            <a:ext cx="3078427" cy="513508"/>
          </a:xfrm>
          <a:prstGeom prst="rect">
            <a:avLst/>
          </a:prstGeom>
          <a:noFill/>
          <a:ln>
            <a:noFill/>
          </a:ln>
        </p:spPr>
        <p:txBody>
          <a:bodyPr spcFirstLastPara="1" wrap="square" lIns="99059" tIns="49516" rIns="99059" bIns="49516" anchor="t" anchorCtr="0"/>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8427" cy="513507"/>
          </a:xfrm>
          <a:prstGeom prst="rect">
            <a:avLst/>
          </a:prstGeom>
          <a:noFill/>
          <a:ln>
            <a:noFill/>
          </a:ln>
        </p:spPr>
        <p:txBody>
          <a:bodyPr spcFirstLastPara="1" wrap="square" lIns="99059" tIns="49516" rIns="99059" bIns="49516" anchor="b" anchorCtr="0"/>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buSzPts val="1200"/>
            </a:pPr>
            <a:fld id="{00000000-1234-1234-1234-123412341234}" type="slidenum">
              <a:rPr lang="en-US" sz="1300" smtClean="0">
                <a:solidFill>
                  <a:schemeClr val="dk1"/>
                </a:solidFill>
                <a:latin typeface="Lato"/>
                <a:ea typeface="Lato"/>
                <a:cs typeface="Lato"/>
                <a:sym typeface="Lato"/>
              </a:rPr>
              <a:pPr algn="r">
                <a:buSzPts val="1200"/>
              </a:pPr>
              <a:t>‹#›</a:t>
            </a:fld>
            <a:endParaRPr lang="en-US" sz="1300" dirty="0">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82" name="Google Shape;82;p1: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buSzPts val="1400"/>
            </a:pPr>
            <a:fld id="{00000000-1234-1234-1234-123412341234}" type="slidenum">
              <a:rPr lang="en-US"/>
              <a:pPr algn="r">
                <a:buSzPts val="1400"/>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buFont typeface="Lato"/>
              <a:buChar char="-"/>
            </a:pPr>
            <a:r>
              <a:rPr lang="en-US" dirty="0"/>
              <a:t>Each branch must follow this naming pattern:</a:t>
            </a:r>
            <a:br>
              <a:rPr lang="en-US" dirty="0"/>
            </a:br>
            <a:r>
              <a:rPr lang="en-US" dirty="0"/>
              <a:t>Problem – Branch 1 – Sub-branch 1 – Sub-branch 2 – …… – Hypotheses </a:t>
            </a:r>
            <a:endParaRPr/>
          </a:p>
          <a:p>
            <a:pPr marL="495376" indent="-247688">
              <a:buFont typeface="Lato"/>
              <a:buChar char="-"/>
            </a:pPr>
            <a:r>
              <a:rPr lang="en-US" dirty="0"/>
              <a:t>There must be minimum 10 hypotheses in total and at least 1 in each branch.</a:t>
            </a:r>
            <a:endParaRPr/>
          </a:p>
          <a:p>
            <a:pPr marL="495376" indent="-247688"/>
            <a:endParaRPr/>
          </a:p>
        </p:txBody>
      </p:sp>
      <p:sp>
        <p:nvSpPr>
          <p:cNvPr id="161" name="Google Shape;161;p10: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err="1"/>
              <a:t>Analyse</a:t>
            </a:r>
            <a:r>
              <a:rPr lang="en-US" dirty="0"/>
              <a:t>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a:p>
        </p:txBody>
      </p:sp>
      <p:sp>
        <p:nvSpPr>
          <p:cNvPr id="188" name="Google Shape;188;p13: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a:p>
        </p:txBody>
      </p:sp>
      <p:sp>
        <p:nvSpPr>
          <p:cNvPr id="195" name="Google Shape;195;p14: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You are free to use the elements and boxes mentioned previously. Make sure you’re using the pyramid principle, data visualization, visual design principle and storyboarding concepts to design these slides.</a:t>
            </a:r>
            <a:endParaRPr/>
          </a:p>
        </p:txBody>
      </p:sp>
      <p:sp>
        <p:nvSpPr>
          <p:cNvPr id="231" name="Google Shape;231;p19: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You are free to use the elements and boxes mentioned previously. Make sure you’re using the pyramid principle, data visualization, visual design principle and storyboarding concepts to design these slides.</a:t>
            </a:r>
            <a:endParaRPr/>
          </a:p>
        </p:txBody>
      </p:sp>
      <p:sp>
        <p:nvSpPr>
          <p:cNvPr id="243" name="Google Shape;243;p21: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US" dirty="0"/>
              <a:t>Problem Statement</a:t>
            </a:r>
            <a:endParaRPr/>
          </a:p>
        </p:txBody>
      </p:sp>
      <p:sp>
        <p:nvSpPr>
          <p:cNvPr id="90" name="Google Shape;90;p2: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buSzPts val="1400"/>
            </a:pPr>
            <a:fld id="{00000000-1234-1234-1234-123412341234}" type="slidenum">
              <a:rPr lang="en-US"/>
              <a:pPr algn="r">
                <a:buSzPts val="1400"/>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endParaRPr/>
          </a:p>
        </p:txBody>
      </p:sp>
      <p:sp>
        <p:nvSpPr>
          <p:cNvPr id="97" name="Google Shape;97;p3: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r>
              <a:rPr lang="en-US" dirty="0"/>
              <a:t>Provide at least three questions under each branch.</a:t>
            </a:r>
            <a:endParaRPr/>
          </a:p>
        </p:txBody>
      </p:sp>
      <p:sp>
        <p:nvSpPr>
          <p:cNvPr id="109" name="Google Shape;109;p4: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buFont typeface="Lato"/>
              <a:buChar char="-"/>
            </a:pPr>
            <a:r>
              <a:rPr lang="en-US" dirty="0"/>
              <a:t>All the frameworks that are used should be mentioned.</a:t>
            </a:r>
            <a:endParaRPr/>
          </a:p>
          <a:p>
            <a:pPr marL="495376" indent="-247688">
              <a:buFont typeface="Lato"/>
              <a:buChar char="-"/>
            </a:pPr>
            <a:r>
              <a:rPr lang="en-US" dirty="0"/>
              <a:t>A suitable reason is a must to provide here</a:t>
            </a:r>
            <a:endParaRPr/>
          </a:p>
        </p:txBody>
      </p:sp>
      <p:sp>
        <p:nvSpPr>
          <p:cNvPr id="120" name="Google Shape;120;p5: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buFont typeface="Lato"/>
              <a:buChar char="-"/>
            </a:pPr>
            <a:r>
              <a:rPr lang="en-US" dirty="0"/>
              <a:t>Use the “download as” feature of </a:t>
            </a:r>
            <a:r>
              <a:rPr lang="en-US" dirty="0" err="1"/>
              <a:t>Coggle</a:t>
            </a:r>
            <a:r>
              <a:rPr lang="en-US" dirty="0"/>
              <a:t> if you are using the tool.</a:t>
            </a:r>
            <a:endParaRPr/>
          </a:p>
          <a:p>
            <a:pPr marL="495376" indent="-247688">
              <a:buFont typeface="Lato"/>
              <a:buChar char="-"/>
            </a:pPr>
            <a:r>
              <a:rPr lang="en-US" dirty="0"/>
              <a:t>Provide one image with complete tree along with separate elements where the text is readable.</a:t>
            </a:r>
            <a:endParaRPr/>
          </a:p>
          <a:p>
            <a:pPr marL="495376" indent="-247688">
              <a:buChar char="-"/>
            </a:pPr>
            <a:r>
              <a:rPr lang="en-US" dirty="0"/>
              <a:t>Copy the slide if you require more space</a:t>
            </a:r>
            <a:endParaRPr/>
          </a:p>
        </p:txBody>
      </p:sp>
      <p:sp>
        <p:nvSpPr>
          <p:cNvPr id="127" name="Google Shape;127;p6: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buFont typeface="Lato"/>
              <a:buChar char="-"/>
            </a:pPr>
            <a:r>
              <a:rPr lang="en-US" dirty="0"/>
              <a:t>Each branch must follow this naming pattern:</a:t>
            </a:r>
            <a:br>
              <a:rPr lang="en-US" dirty="0"/>
            </a:br>
            <a:r>
              <a:rPr lang="en-US" dirty="0"/>
              <a:t>Problem – Branch 1 – Sub-branch 1 – Sub-branch 2 – …… – Hypotheses </a:t>
            </a:r>
            <a:endParaRPr/>
          </a:p>
          <a:p>
            <a:pPr marL="495376" indent="-247688">
              <a:buFont typeface="Lato"/>
              <a:buChar char="-"/>
            </a:pPr>
            <a:r>
              <a:rPr lang="en-US" dirty="0"/>
              <a:t>There must be minimum 10 hypotheses in total and at least 1 in each branch.</a:t>
            </a:r>
            <a:endParaRPr/>
          </a:p>
        </p:txBody>
      </p:sp>
      <p:sp>
        <p:nvSpPr>
          <p:cNvPr id="134" name="Google Shape;134;p7: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buFont typeface="Lato"/>
              <a:buChar char="-"/>
            </a:pPr>
            <a:r>
              <a:rPr lang="en-US" dirty="0"/>
              <a:t>Each branch must follow this naming pattern:</a:t>
            </a:r>
            <a:br>
              <a:rPr lang="en-US" dirty="0"/>
            </a:br>
            <a:r>
              <a:rPr lang="en-US" dirty="0"/>
              <a:t>Problem – Branch 1 – Sub-branch 1 – Sub-branch 2 – …… – Hypotheses </a:t>
            </a:r>
            <a:endParaRPr/>
          </a:p>
          <a:p>
            <a:pPr marL="495376" indent="-247688">
              <a:buFont typeface="Lato"/>
              <a:buChar char="-"/>
            </a:pPr>
            <a:r>
              <a:rPr lang="en-US" dirty="0"/>
              <a:t>There must be minimum 10 hypotheses in total and at least 1 in each branch.</a:t>
            </a:r>
            <a:endParaRPr/>
          </a:p>
          <a:p>
            <a:pPr marL="495376" indent="-247688"/>
            <a:endParaRPr/>
          </a:p>
        </p:txBody>
      </p:sp>
      <p:sp>
        <p:nvSpPr>
          <p:cNvPr id="143" name="Google Shape;143;p8: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495376" indent="-247688">
              <a:buFont typeface="Lato"/>
              <a:buChar char="-"/>
            </a:pPr>
            <a:r>
              <a:rPr lang="en-US" dirty="0"/>
              <a:t>Each branch must follow this naming pattern:</a:t>
            </a:r>
            <a:br>
              <a:rPr lang="en-US" dirty="0"/>
            </a:br>
            <a:r>
              <a:rPr lang="en-US" dirty="0"/>
              <a:t>Problem – Branch 1 – Sub-branch 1 – Sub-branch 2 – …… – Hypotheses </a:t>
            </a:r>
            <a:endParaRPr/>
          </a:p>
          <a:p>
            <a:pPr marL="495376" indent="-247688">
              <a:buFont typeface="Lato"/>
              <a:buChar char="-"/>
            </a:pPr>
            <a:r>
              <a:rPr lang="en-US" dirty="0"/>
              <a:t>There must be minimum 10 hypotheses in total and at least 1 in each branch.</a:t>
            </a:r>
            <a:endParaRPr/>
          </a:p>
          <a:p>
            <a:pPr marL="495376" indent="-247688"/>
            <a:endParaRPr/>
          </a:p>
        </p:txBody>
      </p:sp>
      <p:sp>
        <p:nvSpPr>
          <p:cNvPr id="152" name="Google Shape;152;p9: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fld id="{00000000-1234-1234-1234-123412341234}" type="slidenum">
              <a:rPr lang="en-US"/>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Make </a:t>
            </a:r>
            <a:r>
              <a:rPr lang="en-US" sz="2000">
                <a:solidFill>
                  <a:srgbClr val="757070"/>
                </a:solidFill>
                <a:latin typeface="Lato"/>
                <a:ea typeface="Lato"/>
                <a:cs typeface="Lato"/>
                <a:sym typeface="Lato"/>
              </a:rPr>
              <a:t>the changes in the</a:t>
            </a:r>
            <a:r>
              <a:rPr lang="en-US" sz="2000" b="0" i="0" u="none" strike="noStrike" cap="none">
                <a:solidFill>
                  <a:srgbClr val="757070"/>
                </a:solidFill>
                <a:latin typeface="Lato"/>
                <a:ea typeface="Lato"/>
                <a:cs typeface="Lato"/>
                <a:sym typeface="Lato"/>
              </a:rPr>
              <a:t> PPT </a:t>
            </a:r>
            <a:r>
              <a:rPr lang="en-US" sz="2000">
                <a:solidFill>
                  <a:srgbClr val="757070"/>
                </a:solidFill>
                <a:latin typeface="Lato"/>
                <a:ea typeface="Lato"/>
                <a:cs typeface="Lato"/>
                <a:sym typeface="Lato"/>
              </a:rPr>
              <a:t>as you solve the parts</a:t>
            </a:r>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This file contains the template for all the parts of the project.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Check the instructions added in the note section of every slide for clarity.</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Don’t move around any image or text box</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If you require more/lesser elements, be careful when you copy/delete the existing ones.</a:t>
            </a:r>
            <a:endParaRP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p:txBody>
      </p:sp>
      <p:pic>
        <p:nvPicPr>
          <p:cNvPr id="86" name="Google Shape;86;p12" descr="A close up of a logo&#10;&#10;Description automatically generated"/>
          <p:cNvPicPr preferRelativeResize="0"/>
          <p:nvPr/>
        </p:nvPicPr>
        <p:blipFill rotWithShape="1">
          <a:blip r:embed="rId3">
            <a:alphaModFix/>
          </a:blip>
          <a:srcRect/>
          <a:stretch/>
        </p:blipFill>
        <p:spPr>
          <a:xfrm>
            <a:off x="10313895" y="171493"/>
            <a:ext cx="1648553" cy="4510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65" name="Google Shape;165;p21"/>
          <p:cNvSpPr txBox="1"/>
          <p:nvPr/>
        </p:nvSpPr>
        <p:spPr>
          <a:xfrm>
            <a:off x="514664" y="2009465"/>
            <a:ext cx="11162675" cy="21599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dirty="0" smtClean="0">
                <a:latin typeface="Lato"/>
                <a:ea typeface="Lato"/>
                <a:cs typeface="Lato"/>
                <a:sym typeface="Lato"/>
              </a:rPr>
              <a:t>Branch 4 (BANT):</a:t>
            </a:r>
          </a:p>
          <a:p>
            <a:pPr lvl="0"/>
            <a:r>
              <a:rPr lang="en-US" sz="1800" b="1" dirty="0" smtClean="0">
                <a:latin typeface="Lato"/>
                <a:ea typeface="Lato"/>
                <a:cs typeface="Lato"/>
                <a:sym typeface="Lato"/>
              </a:rPr>
              <a:t>	</a:t>
            </a:r>
            <a:r>
              <a:rPr lang="en-US" b="1" dirty="0" smtClean="0">
                <a:latin typeface="Lato"/>
                <a:ea typeface="Lato"/>
                <a:cs typeface="Lato"/>
                <a:sym typeface="Lato"/>
              </a:rPr>
              <a:t>Sub-branch 4(Timeline):</a:t>
            </a:r>
          </a:p>
          <a:p>
            <a:pPr lvl="0"/>
            <a:endParaRPr lang="en-US" b="1" dirty="0" smtClean="0">
              <a:latin typeface="Lato"/>
              <a:ea typeface="Lato"/>
              <a:cs typeface="Lato"/>
              <a:sym typeface="Lato"/>
            </a:endParaRPr>
          </a:p>
          <a:p>
            <a:pPr lvl="0"/>
            <a:r>
              <a:rPr lang="en-US" sz="1200" dirty="0" smtClean="0">
                <a:latin typeface="Lato"/>
                <a:ea typeface="Lato"/>
                <a:cs typeface="Lato"/>
                <a:sym typeface="Lato"/>
              </a:rPr>
              <a:t>		 Hypotheses1: Timely promotion of the product.</a:t>
            </a:r>
          </a:p>
          <a:p>
            <a:pPr lvl="0"/>
            <a:r>
              <a:rPr lang="en-US" sz="1200" dirty="0" smtClean="0">
                <a:latin typeface="Lato"/>
                <a:ea typeface="Lato"/>
                <a:cs typeface="Lato"/>
                <a:sym typeface="Lato"/>
              </a:rPr>
              <a:t>		</a:t>
            </a:r>
          </a:p>
          <a:p>
            <a:pPr lvl="0"/>
            <a:r>
              <a:rPr lang="en-US" sz="1200" dirty="0" smtClean="0">
                <a:latin typeface="Lato"/>
                <a:ea typeface="Lato"/>
                <a:cs typeface="Lato"/>
                <a:sym typeface="Lato"/>
              </a:rPr>
              <a:t>		Hypotheses2:  Timely Conversion.</a:t>
            </a:r>
          </a:p>
          <a:p>
            <a:pPr lvl="0"/>
            <a:r>
              <a:rPr lang="en-US" b="1" dirty="0" smtClean="0">
                <a:latin typeface="Lato"/>
                <a:sym typeface="Lato"/>
              </a:rPr>
              <a:t>		</a:t>
            </a:r>
            <a:endParaRPr lang="en-US" dirty="0" smtClean="0"/>
          </a:p>
          <a:p>
            <a:pPr marL="0" marR="0" lvl="0" indent="0" algn="l" rtl="0">
              <a:lnSpc>
                <a:spcPct val="100000"/>
              </a:lnSpc>
              <a:spcBef>
                <a:spcPts val="0"/>
              </a:spcBef>
              <a:spcAft>
                <a:spcPts val="0"/>
              </a:spcAft>
              <a:buNone/>
            </a:pPr>
            <a:endParaRPr sz="1800" b="1" i="0" u="none" strike="noStrike" cap="non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309522" y="1806833"/>
            <a:ext cx="300039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smtClean="0">
                <a:solidFill>
                  <a:srgbClr val="000000"/>
                </a:solidFill>
                <a:latin typeface="Lato"/>
                <a:ea typeface="Lato"/>
                <a:cs typeface="Lato"/>
                <a:sym typeface="Lato"/>
              </a:rPr>
              <a:t>Variable</a:t>
            </a:r>
          </a:p>
          <a:p>
            <a:pPr marL="342900" marR="0" lvl="0" indent="-342900" algn="l" rtl="0">
              <a:lnSpc>
                <a:spcPct val="250000"/>
              </a:lnSpc>
              <a:spcBef>
                <a:spcPts val="0"/>
              </a:spcBef>
              <a:spcAft>
                <a:spcPts val="0"/>
              </a:spcAft>
              <a:buAutoNum type="arabicPeriod"/>
            </a:pPr>
            <a:r>
              <a:rPr lang="en-US" dirty="0" smtClean="0">
                <a:latin typeface="Lato"/>
                <a:ea typeface="Lato"/>
                <a:cs typeface="Lato"/>
                <a:sym typeface="Lato"/>
              </a:rPr>
              <a:t>Technology Primary</a:t>
            </a:r>
          </a:p>
          <a:p>
            <a:pPr marL="342900" marR="0" lvl="0" indent="-342900" algn="l" rtl="0">
              <a:lnSpc>
                <a:spcPct val="250000"/>
              </a:lnSpc>
              <a:spcBef>
                <a:spcPts val="0"/>
              </a:spcBef>
              <a:spcAft>
                <a:spcPts val="0"/>
              </a:spcAft>
              <a:buAutoNum type="arabicPeriod"/>
            </a:pPr>
            <a:r>
              <a:rPr lang="en-US" sz="1400" b="0" i="0" u="none" strike="noStrike" cap="none" dirty="0" smtClean="0">
                <a:solidFill>
                  <a:srgbClr val="000000"/>
                </a:solidFill>
                <a:latin typeface="Lato"/>
                <a:ea typeface="Lato"/>
                <a:cs typeface="Lato"/>
                <a:sym typeface="Lato"/>
              </a:rPr>
              <a:t>B2B Sales Medium</a:t>
            </a:r>
          </a:p>
          <a:p>
            <a:pPr marL="342900" indent="-342900">
              <a:lnSpc>
                <a:spcPct val="250000"/>
              </a:lnSpc>
              <a:buFont typeface="Arial"/>
              <a:buAutoNum type="arabicPeriod"/>
            </a:pPr>
            <a:r>
              <a:rPr lang="en-US" dirty="0" smtClean="0">
                <a:latin typeface="Lato"/>
                <a:ea typeface="Lato"/>
                <a:cs typeface="Lato"/>
                <a:sym typeface="Lato"/>
              </a:rPr>
              <a:t>Business from client last year</a:t>
            </a:r>
          </a:p>
          <a:p>
            <a:pPr marL="342900" indent="-342900">
              <a:lnSpc>
                <a:spcPct val="250000"/>
              </a:lnSpc>
              <a:buFont typeface="Arial"/>
              <a:buAutoNum type="arabicPeriod"/>
            </a:pPr>
            <a:r>
              <a:rPr lang="en-US" dirty="0" smtClean="0">
                <a:latin typeface="Lato"/>
                <a:ea typeface="Lato"/>
                <a:cs typeface="Lato"/>
                <a:sym typeface="Lato"/>
              </a:rPr>
              <a:t>Client Revenue Size</a:t>
            </a:r>
          </a:p>
          <a:p>
            <a:pPr marL="342900" indent="-342900">
              <a:lnSpc>
                <a:spcPct val="250000"/>
              </a:lnSpc>
              <a:buFont typeface="Arial"/>
              <a:buAutoNum type="arabicPeriod"/>
            </a:pPr>
            <a:endParaRPr lang="en-US" dirty="0" smtClean="0">
              <a:latin typeface="Lato"/>
              <a:ea typeface="Lato"/>
              <a:cs typeface="Lato"/>
              <a:sym typeface="Lato"/>
            </a:endParaRPr>
          </a:p>
          <a:p>
            <a:pPr marL="342900" lvl="0" indent="-342900">
              <a:lnSpc>
                <a:spcPct val="250000"/>
              </a:lnSpc>
              <a:buFont typeface="Arial"/>
              <a:buAutoNum type="arabicPeriod"/>
            </a:pPr>
            <a:r>
              <a:rPr lang="en-US" dirty="0" smtClean="0">
                <a:latin typeface="Lato"/>
                <a:ea typeface="Lato"/>
                <a:cs typeface="Lato"/>
                <a:sym typeface="Lato"/>
              </a:rPr>
              <a:t>Opportunity Sizing</a:t>
            </a:r>
          </a:p>
          <a:p>
            <a:pPr marL="342900" indent="-342900">
              <a:lnSpc>
                <a:spcPct val="250000"/>
              </a:lnSpc>
            </a:pPr>
            <a:endParaRPr lang="en-US" dirty="0" smtClean="0">
              <a:latin typeface="Lato"/>
              <a:ea typeface="Lato"/>
              <a:cs typeface="Lato"/>
              <a:sym typeface="Lato"/>
            </a:endParaRPr>
          </a:p>
          <a:p>
            <a:pPr marL="342900" marR="0" lvl="0" indent="-342900" algn="l" rtl="0">
              <a:lnSpc>
                <a:spcPct val="100000"/>
              </a:lnSpc>
              <a:spcBef>
                <a:spcPts val="0"/>
              </a:spcBef>
              <a:spcAft>
                <a:spcPts val="0"/>
              </a:spcAft>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sp>
        <p:nvSpPr>
          <p:cNvPr id="183" name="Google Shape;183;p23"/>
          <p:cNvSpPr txBox="1"/>
          <p:nvPr/>
        </p:nvSpPr>
        <p:spPr>
          <a:xfrm>
            <a:off x="3287056" y="1806833"/>
            <a:ext cx="5809340"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t>
            </a:r>
            <a:r>
              <a:rPr lang="en-US" sz="1800" b="1" i="0" u="none" strike="noStrike" cap="none" dirty="0" smtClean="0">
                <a:solidFill>
                  <a:srgbClr val="000000"/>
                </a:solidFill>
                <a:latin typeface="Lato"/>
                <a:ea typeface="Lato"/>
                <a:cs typeface="Lato"/>
                <a:sym typeface="Lato"/>
              </a:rPr>
              <a:t>any</a:t>
            </a:r>
          </a:p>
          <a:p>
            <a:pPr marL="0" marR="0" lvl="0" indent="0" algn="l" rtl="0">
              <a:lnSpc>
                <a:spcPct val="100000"/>
              </a:lnSpc>
              <a:spcBef>
                <a:spcPts val="0"/>
              </a:spcBef>
              <a:spcAft>
                <a:spcPts val="0"/>
              </a:spcAft>
              <a:buNone/>
            </a:pPr>
            <a:endParaRPr lang="en-US" sz="1800" b="1"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sym typeface="Lato"/>
              </a:rPr>
              <a:t>Major Lead generation is from ERP implementation and Technical Business Solutions.</a:t>
            </a: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Enterprises Sellers and Marketing has most leads.</a:t>
            </a: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There is no business generated by clients from last year. Only few new leads happened.</a:t>
            </a: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Company has lost major revenue generating customers this FY 2017-2018. Their contribution to the company revenue was on major scale last year.</a:t>
            </a: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The company has lost the leads who were the major contributors to the revenue sizes  between 30k to 50k. The highest opportunity is from 50k revenue size which has declined drastically this FY.</a:t>
            </a:r>
          </a:p>
          <a:p>
            <a:pPr marL="0" marR="0" lvl="0" indent="0" algn="l" rtl="0">
              <a:lnSpc>
                <a:spcPct val="100000"/>
              </a:lnSpc>
              <a:spcBef>
                <a:spcPts val="0"/>
              </a:spcBef>
              <a:spcAft>
                <a:spcPts val="0"/>
              </a:spcAft>
              <a:buNone/>
            </a:pPr>
            <a:r>
              <a:rPr lang="en-US" dirty="0" smtClean="0">
                <a:latin typeface="Lato"/>
                <a:sym typeface="Lato"/>
              </a:rPr>
              <a:t> </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a:t>
            </a:r>
            <a:r>
              <a:rPr lang="en-US" sz="1800" b="1" i="0" u="none" strike="noStrike" cap="none" dirty="0" smtClean="0">
                <a:solidFill>
                  <a:srgbClr val="000000"/>
                </a:solidFill>
                <a:latin typeface="Lato"/>
                <a:ea typeface="Lato"/>
                <a:cs typeface="Lato"/>
                <a:sym typeface="Lato"/>
              </a:rPr>
              <a:t>Insight</a:t>
            </a: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Out of these generated leads only very few were converted. </a:t>
            </a:r>
          </a:p>
          <a:p>
            <a:pPr marL="0" marR="0" lvl="0" indent="0" algn="l" rtl="0">
              <a:lnSpc>
                <a:spcPct val="100000"/>
              </a:lnSpc>
              <a:spcBef>
                <a:spcPts val="0"/>
              </a:spcBef>
              <a:spcAft>
                <a:spcPts val="0"/>
              </a:spcAft>
              <a:buNone/>
            </a:pPr>
            <a:endParaRPr lang="en-US" dirty="0" smtClean="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But Conversion rate is very low.</a:t>
            </a:r>
          </a:p>
          <a:p>
            <a:pPr marL="0" marR="0" lvl="0" indent="0" algn="l" rtl="0">
              <a:lnSpc>
                <a:spcPct val="100000"/>
              </a:lnSpc>
              <a:spcBef>
                <a:spcPts val="0"/>
              </a:spcBef>
              <a:spcAft>
                <a:spcPts val="0"/>
              </a:spcAft>
              <a:buNone/>
            </a:pPr>
            <a:endParaRPr lang="en-US" dirty="0" smtClean="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Though there are few new leads, but the conversion rate is very low compared to last year.</a:t>
            </a:r>
          </a:p>
          <a:p>
            <a:pPr marL="0" marR="0" lvl="0" indent="0" algn="l" rtl="0">
              <a:lnSpc>
                <a:spcPct val="100000"/>
              </a:lnSpc>
              <a:spcBef>
                <a:spcPts val="0"/>
              </a:spcBef>
              <a:spcAft>
                <a:spcPts val="0"/>
              </a:spcAft>
              <a:buNone/>
            </a:pPr>
            <a:endParaRPr lang="en-US" dirty="0" smtClean="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Company has failed to continue with the customers and failed in conversions too. This can be attributed to lack of innovation in the technology.</a:t>
            </a:r>
          </a:p>
          <a:p>
            <a:pPr marL="0" marR="0" lvl="0" indent="0" algn="l" rtl="0">
              <a:lnSpc>
                <a:spcPct val="100000"/>
              </a:lnSpc>
              <a:spcBef>
                <a:spcPts val="0"/>
              </a:spcBef>
              <a:spcAft>
                <a:spcPts val="0"/>
              </a:spcAft>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This FY  major opportunities ar</a:t>
            </a:r>
            <a:r>
              <a:rPr lang="en-US" dirty="0" smtClean="0">
                <a:latin typeface="Lato"/>
                <a:ea typeface="Lato"/>
                <a:cs typeface="Lato"/>
                <a:sym typeface="Lato"/>
              </a:rPr>
              <a:t>e from the revenue sizes below 50k. </a:t>
            </a: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graphicFrame>
        <p:nvGraphicFramePr>
          <p:cNvPr id="5" name="Chart 4"/>
          <p:cNvGraphicFramePr/>
          <p:nvPr/>
        </p:nvGraphicFramePr>
        <p:xfrm>
          <a:off x="3809984" y="2071678"/>
          <a:ext cx="6572296"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graphicFrame>
        <p:nvGraphicFramePr>
          <p:cNvPr id="5" name="Chart 4"/>
          <p:cNvGraphicFramePr/>
          <p:nvPr/>
        </p:nvGraphicFramePr>
        <p:xfrm>
          <a:off x="4452926" y="1928803"/>
          <a:ext cx="6958013" cy="46434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Lato"/>
                <a:ea typeface="Lato"/>
                <a:cs typeface="Lato"/>
                <a:sym typeface="Lato"/>
              </a:rPr>
              <a:t>Variable under  consideration: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Type your answer here</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graphicFrame>
        <p:nvGraphicFramePr>
          <p:cNvPr id="5" name="Chart 4"/>
          <p:cNvGraphicFramePr/>
          <p:nvPr/>
        </p:nvGraphicFramePr>
        <p:xfrm>
          <a:off x="4524364" y="1857364"/>
          <a:ext cx="7010394" cy="47148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Lato"/>
                <a:ea typeface="Lato"/>
                <a:cs typeface="Lato"/>
                <a:sym typeface="Lato"/>
              </a:rPr>
              <a:t>Variable under  consideration: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Type your answer here</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graphicFrame>
        <p:nvGraphicFramePr>
          <p:cNvPr id="4" name="Chart 3"/>
          <p:cNvGraphicFramePr/>
          <p:nvPr/>
        </p:nvGraphicFramePr>
        <p:xfrm>
          <a:off x="4167174" y="1928802"/>
          <a:ext cx="7286625" cy="46434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graphicFrame>
        <p:nvGraphicFramePr>
          <p:cNvPr id="4" name="Chart 3"/>
          <p:cNvGraphicFramePr/>
          <p:nvPr/>
        </p:nvGraphicFramePr>
        <p:xfrm>
          <a:off x="4667240" y="1928802"/>
          <a:ext cx="6777037" cy="45815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3" name="TextBox 2"/>
          <p:cNvSpPr txBox="1"/>
          <p:nvPr/>
        </p:nvSpPr>
        <p:spPr>
          <a:xfrm>
            <a:off x="3095604" y="3357562"/>
            <a:ext cx="5286413" cy="954107"/>
          </a:xfrm>
          <a:prstGeom prst="rect">
            <a:avLst/>
          </a:prstGeom>
          <a:solidFill>
            <a:schemeClr val="accent5">
              <a:lumMod val="40000"/>
              <a:lumOff val="60000"/>
            </a:schemeClr>
          </a:solidFill>
        </p:spPr>
        <p:txBody>
          <a:bodyPr wrap="square" rtlCol="0">
            <a:spAutoFit/>
          </a:bodyPr>
          <a:lstStyle/>
          <a:p>
            <a:endParaRPr lang="en-US" dirty="0" smtClean="0"/>
          </a:p>
          <a:p>
            <a:r>
              <a:rPr lang="en-US" dirty="0" smtClean="0"/>
              <a:t>Lack of technology innovation has attributed in the loss of  major contributing B2B Sales Medium from Enterprises Sellers and Marketing.</a:t>
            </a:r>
            <a:endParaRPr lang="en-US" dirty="0"/>
          </a:p>
        </p:txBody>
      </p:sp>
      <p:sp>
        <p:nvSpPr>
          <p:cNvPr id="4" name="TextBox 3"/>
          <p:cNvSpPr txBox="1"/>
          <p:nvPr/>
        </p:nvSpPr>
        <p:spPr>
          <a:xfrm>
            <a:off x="4095736" y="1643050"/>
            <a:ext cx="3249608" cy="523220"/>
          </a:xfrm>
          <a:prstGeom prst="rect">
            <a:avLst/>
          </a:prstGeom>
          <a:solidFill>
            <a:schemeClr val="accent5">
              <a:lumMod val="40000"/>
              <a:lumOff val="60000"/>
            </a:schemeClr>
          </a:solidFill>
        </p:spPr>
        <p:txBody>
          <a:bodyPr wrap="none" rtlCol="0">
            <a:spAutoFit/>
          </a:bodyPr>
          <a:lstStyle/>
          <a:p>
            <a:r>
              <a:rPr lang="en-US" dirty="0" smtClean="0"/>
              <a:t>Reasons of Low </a:t>
            </a:r>
            <a:r>
              <a:rPr lang="en-US" dirty="0" err="1" smtClean="0"/>
              <a:t>Saas</a:t>
            </a:r>
            <a:r>
              <a:rPr lang="en-US" dirty="0" smtClean="0"/>
              <a:t> conversion rate</a:t>
            </a:r>
          </a:p>
          <a:p>
            <a:r>
              <a:rPr lang="en-US" dirty="0" smtClean="0"/>
              <a:t>	FY 2017-2018</a:t>
            </a:r>
            <a:endParaRPr lang="en-US" dirty="0"/>
          </a:p>
        </p:txBody>
      </p:sp>
      <p:cxnSp>
        <p:nvCxnSpPr>
          <p:cNvPr id="6" name="Straight Arrow Connector 5"/>
          <p:cNvCxnSpPr>
            <a:stCxn id="4" idx="2"/>
          </p:cNvCxnSpPr>
          <p:nvPr/>
        </p:nvCxnSpPr>
        <p:spPr>
          <a:xfrm rot="16200000" flipH="1">
            <a:off x="5562657" y="2324153"/>
            <a:ext cx="334036" cy="182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881291" y="4286256"/>
            <a:ext cx="571511" cy="50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167702" y="4286256"/>
            <a:ext cx="714380" cy="50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520798" y="4786322"/>
            <a:ext cx="2790176" cy="738664"/>
          </a:xfrm>
          <a:prstGeom prst="rect">
            <a:avLst/>
          </a:prstGeom>
          <a:solidFill>
            <a:schemeClr val="accent5">
              <a:lumMod val="40000"/>
              <a:lumOff val="60000"/>
            </a:schemeClr>
          </a:solidFill>
        </p:spPr>
        <p:txBody>
          <a:bodyPr wrap="square" rtlCol="0">
            <a:spAutoFit/>
          </a:bodyPr>
          <a:lstStyle/>
          <a:p>
            <a:r>
              <a:rPr lang="en-US" dirty="0" smtClean="0"/>
              <a:t>Lack of skilled and efficient team to understand the early warnings of declining conversion rates.</a:t>
            </a:r>
            <a:endParaRPr lang="en-US" dirty="0"/>
          </a:p>
        </p:txBody>
      </p:sp>
      <p:sp>
        <p:nvSpPr>
          <p:cNvPr id="20" name="TextBox 19"/>
          <p:cNvSpPr txBox="1"/>
          <p:nvPr/>
        </p:nvSpPr>
        <p:spPr>
          <a:xfrm>
            <a:off x="3524232" y="2500306"/>
            <a:ext cx="4421403" cy="523220"/>
          </a:xfrm>
          <a:prstGeom prst="rect">
            <a:avLst/>
          </a:prstGeom>
          <a:solidFill>
            <a:schemeClr val="accent5">
              <a:lumMod val="40000"/>
              <a:lumOff val="60000"/>
            </a:schemeClr>
          </a:solidFill>
        </p:spPr>
        <p:txBody>
          <a:bodyPr wrap="none" rtlCol="0">
            <a:spAutoFit/>
          </a:bodyPr>
          <a:lstStyle/>
          <a:p>
            <a:r>
              <a:rPr lang="en-US" dirty="0" smtClean="0"/>
              <a:t>Not allocating the budget to Innovate the Technology.</a:t>
            </a:r>
          </a:p>
          <a:p>
            <a:r>
              <a:rPr lang="en-US" dirty="0" smtClean="0"/>
              <a:t>Gap in Technology Innovation.</a:t>
            </a:r>
            <a:endParaRPr lang="en-US" dirty="0"/>
          </a:p>
        </p:txBody>
      </p:sp>
      <p:cxnSp>
        <p:nvCxnSpPr>
          <p:cNvPr id="21" name="Straight Arrow Connector 20"/>
          <p:cNvCxnSpPr/>
          <p:nvPr/>
        </p:nvCxnSpPr>
        <p:spPr>
          <a:xfrm rot="5400000">
            <a:off x="5560216" y="3178967"/>
            <a:ext cx="357189"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09654" y="4786322"/>
            <a:ext cx="2071702" cy="738664"/>
          </a:xfrm>
          <a:prstGeom prst="rect">
            <a:avLst/>
          </a:prstGeom>
          <a:solidFill>
            <a:schemeClr val="accent5">
              <a:lumMod val="40000"/>
              <a:lumOff val="60000"/>
            </a:schemeClr>
          </a:solidFill>
        </p:spPr>
        <p:txBody>
          <a:bodyPr wrap="square" rtlCol="0">
            <a:spAutoFit/>
          </a:bodyPr>
          <a:lstStyle/>
          <a:p>
            <a:r>
              <a:rPr lang="en-US" dirty="0" smtClean="0"/>
              <a:t>Management ignoring Customer and Sales Team Feedback.</a:t>
            </a:r>
            <a:endParaRPr lang="en-US" dirty="0"/>
          </a:p>
        </p:txBody>
      </p:sp>
      <p:cxnSp>
        <p:nvCxnSpPr>
          <p:cNvPr id="24" name="Straight Arrow Connector 23"/>
          <p:cNvCxnSpPr/>
          <p:nvPr/>
        </p:nvCxnSpPr>
        <p:spPr>
          <a:xfrm>
            <a:off x="3738546" y="4286256"/>
            <a:ext cx="571504" cy="50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09984" y="4786322"/>
            <a:ext cx="2071701" cy="738664"/>
          </a:xfrm>
          <a:prstGeom prst="rect">
            <a:avLst/>
          </a:prstGeom>
          <a:solidFill>
            <a:schemeClr val="accent5">
              <a:lumMod val="40000"/>
              <a:lumOff val="60000"/>
            </a:schemeClr>
          </a:solidFill>
        </p:spPr>
        <p:txBody>
          <a:bodyPr wrap="square" rtlCol="0">
            <a:spAutoFit/>
          </a:bodyPr>
          <a:lstStyle/>
          <a:p>
            <a:r>
              <a:rPr lang="en-US" dirty="0" smtClean="0"/>
              <a:t>Affordability of the</a:t>
            </a:r>
          </a:p>
          <a:p>
            <a:r>
              <a:rPr lang="en-US" dirty="0" smtClean="0"/>
              <a:t> product .Is the product value to the customer?</a:t>
            </a:r>
            <a:endParaRPr lang="en-US" dirty="0"/>
          </a:p>
        </p:txBody>
      </p:sp>
      <p:cxnSp>
        <p:nvCxnSpPr>
          <p:cNvPr id="33" name="Straight Arrow Connector 32"/>
          <p:cNvCxnSpPr/>
          <p:nvPr/>
        </p:nvCxnSpPr>
        <p:spPr>
          <a:xfrm rot="10800000" flipV="1">
            <a:off x="7239008" y="4286256"/>
            <a:ext cx="571511" cy="50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38876" y="4714885"/>
            <a:ext cx="2143140" cy="861774"/>
          </a:xfrm>
          <a:prstGeom prst="rect">
            <a:avLst/>
          </a:prstGeom>
          <a:solidFill>
            <a:schemeClr val="accent5">
              <a:lumMod val="40000"/>
              <a:lumOff val="60000"/>
            </a:schemeClr>
          </a:solidFill>
        </p:spPr>
        <p:txBody>
          <a:bodyPr wrap="square" rtlCol="0">
            <a:spAutoFit/>
          </a:bodyPr>
          <a:lstStyle/>
          <a:p>
            <a:pPr lvl="0"/>
            <a:r>
              <a:rPr lang="en-US" sz="1200" b="1" dirty="0" smtClean="0">
                <a:latin typeface="Lato"/>
                <a:ea typeface="Lato"/>
                <a:cs typeface="Lato"/>
                <a:sym typeface="Lato"/>
              </a:rPr>
              <a:t>Major lead opportunities are from the revenue sizes below 50k.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B : Presenting </a:t>
            </a:r>
            <a:r>
              <a:rPr lang="en-US" sz="3500" b="1" dirty="0" smtClean="0">
                <a:solidFill>
                  <a:srgbClr val="EF413D"/>
                </a:solidFill>
              </a:rPr>
              <a:t>Recommendations</a:t>
            </a:r>
            <a:r>
              <a:rPr lang="en-US" sz="3500" b="1" dirty="0">
                <a:solidFill>
                  <a:srgbClr val="EF413D"/>
                </a:solidFill>
              </a:rPr>
              <a:t/>
            </a:r>
            <a:br>
              <a:rPr lang="en-US" sz="3500" b="1" dirty="0">
                <a:solidFill>
                  <a:srgbClr val="EF413D"/>
                </a:solidFill>
              </a:rPr>
            </a:br>
            <a:r>
              <a:rPr lang="en-US" sz="1000" b="1" dirty="0">
                <a:solidFill>
                  <a:srgbClr val="EF413D"/>
                </a:solidFill>
              </a:rPr>
              <a:t> </a:t>
            </a:r>
            <a:r>
              <a:rPr lang="en-US" b="1" dirty="0"/>
              <a:t/>
            </a:r>
            <a:br>
              <a:rPr lang="en-US" b="1" dirty="0"/>
            </a:br>
            <a:r>
              <a:rPr lang="en-US" sz="3000" dirty="0">
                <a:solidFill>
                  <a:srgbClr val="5A5A5A"/>
                </a:solidFill>
              </a:rPr>
              <a:t>Sales Pipeline Conversion at a </a:t>
            </a:r>
            <a:r>
              <a:rPr lang="en-US" sz="3000" dirty="0" err="1">
                <a:solidFill>
                  <a:srgbClr val="5A5A5A"/>
                </a:solidFill>
              </a:rPr>
              <a:t>SaaS</a:t>
            </a:r>
            <a:r>
              <a:rPr lang="en-US" sz="3000" dirty="0">
                <a:solidFill>
                  <a:srgbClr val="5A5A5A"/>
                </a:solidFill>
              </a:rPr>
              <a:t> Startup</a:t>
            </a:r>
            <a:endParaRPr sz="3000"/>
          </a:p>
        </p:txBody>
      </p:sp>
      <p:sp>
        <p:nvSpPr>
          <p:cNvPr id="3" name="TextBox 2"/>
          <p:cNvSpPr txBox="1"/>
          <p:nvPr/>
        </p:nvSpPr>
        <p:spPr>
          <a:xfrm>
            <a:off x="309522" y="1785926"/>
            <a:ext cx="8424101" cy="4893647"/>
          </a:xfrm>
          <a:prstGeom prst="rect">
            <a:avLst/>
          </a:prstGeom>
          <a:noFill/>
        </p:spPr>
        <p:txBody>
          <a:bodyPr wrap="none" rtlCol="0">
            <a:spAutoFit/>
          </a:bodyPr>
          <a:lstStyle/>
          <a:p>
            <a:r>
              <a:rPr lang="en-US" sz="1800" u="sng" dirty="0" smtClean="0"/>
              <a:t>Recommendations:</a:t>
            </a:r>
          </a:p>
          <a:p>
            <a:pPr>
              <a:buFont typeface="Wingdings" pitchFamily="2" charset="2"/>
              <a:buChar char="Ø"/>
            </a:pPr>
            <a:endParaRPr lang="en-US" dirty="0" smtClean="0"/>
          </a:p>
          <a:p>
            <a:pPr>
              <a:buFont typeface="Wingdings" pitchFamily="2" charset="2"/>
              <a:buChar char="Ø"/>
            </a:pPr>
            <a:r>
              <a:rPr lang="en-US" dirty="0" smtClean="0"/>
              <a:t>Management and employees should work hand in hand to innovate new technology.</a:t>
            </a:r>
          </a:p>
          <a:p>
            <a:pPr>
              <a:buFont typeface="Wingdings" pitchFamily="2" charset="2"/>
              <a:buChar char="Ø"/>
            </a:pPr>
            <a:endParaRPr lang="en-US" dirty="0" smtClean="0"/>
          </a:p>
          <a:p>
            <a:pPr>
              <a:buFont typeface="Wingdings" pitchFamily="2" charset="2"/>
              <a:buChar char="Ø"/>
            </a:pPr>
            <a:r>
              <a:rPr lang="en-US" dirty="0" smtClean="0"/>
              <a:t>Recruiting skilled and experienced persons who can understand and implement the business problem.</a:t>
            </a:r>
          </a:p>
          <a:p>
            <a:pPr>
              <a:buFont typeface="Wingdings" pitchFamily="2" charset="2"/>
              <a:buChar char="Ø"/>
            </a:pPr>
            <a:endParaRPr lang="en-US" dirty="0" smtClean="0"/>
          </a:p>
          <a:p>
            <a:pPr>
              <a:buFont typeface="Wingdings" pitchFamily="2" charset="2"/>
              <a:buChar char="Ø"/>
            </a:pPr>
            <a:r>
              <a:rPr lang="en-US" dirty="0" smtClean="0"/>
              <a:t>Should focus on extra Budget allocation in technology innovation and upgrading the product.</a:t>
            </a:r>
          </a:p>
          <a:p>
            <a:pPr>
              <a:buFont typeface="Wingdings" pitchFamily="2" charset="2"/>
              <a:buChar char="Ø"/>
            </a:pPr>
            <a:endParaRPr lang="en-US" dirty="0" smtClean="0"/>
          </a:p>
          <a:p>
            <a:pPr>
              <a:buFont typeface="Wingdings" pitchFamily="2" charset="2"/>
              <a:buChar char="Ø"/>
            </a:pPr>
            <a:r>
              <a:rPr lang="en-US" dirty="0" smtClean="0"/>
              <a:t>Should focus on market segmentation.</a:t>
            </a:r>
          </a:p>
          <a:p>
            <a:pPr>
              <a:buFont typeface="Wingdings" pitchFamily="2" charset="2"/>
              <a:buChar char="Ø"/>
            </a:pPr>
            <a:endParaRPr lang="en-US" dirty="0" smtClean="0"/>
          </a:p>
          <a:p>
            <a:pPr>
              <a:buFont typeface="Wingdings" pitchFamily="2" charset="2"/>
              <a:buChar char="Ø"/>
            </a:pPr>
            <a:r>
              <a:rPr lang="en-US" dirty="0" smtClean="0"/>
              <a:t>Should research on market price and competition before fixing the product price.</a:t>
            </a:r>
          </a:p>
          <a:p>
            <a:pPr>
              <a:buFont typeface="Wingdings" pitchFamily="2" charset="2"/>
              <a:buChar char="Ø"/>
            </a:pPr>
            <a:endParaRPr lang="en-US" dirty="0" smtClean="0"/>
          </a:p>
          <a:p>
            <a:pPr>
              <a:buFont typeface="Wingdings" pitchFamily="2" charset="2"/>
              <a:buChar char="Ø"/>
            </a:pPr>
            <a:r>
              <a:rPr lang="en-US" dirty="0" smtClean="0"/>
              <a:t>Should think in customer point of view. Whether the customer can afford the product or not.</a:t>
            </a:r>
          </a:p>
          <a:p>
            <a:pPr>
              <a:buFont typeface="Wingdings" pitchFamily="2" charset="2"/>
              <a:buChar char="Ø"/>
            </a:pPr>
            <a:endParaRPr lang="en-US" dirty="0" smtClean="0"/>
          </a:p>
          <a:p>
            <a:pPr>
              <a:buFont typeface="Wingdings" pitchFamily="2" charset="2"/>
              <a:buChar char="Ø"/>
            </a:pPr>
            <a:r>
              <a:rPr lang="en-US" dirty="0" smtClean="0"/>
              <a:t>Innovative Marketing and sales strategies to target the right customers.</a:t>
            </a:r>
          </a:p>
          <a:p>
            <a:pPr>
              <a:buFont typeface="Wingdings" pitchFamily="2" charset="2"/>
              <a:buChar char="Ø"/>
            </a:pPr>
            <a:endParaRPr lang="en-US" dirty="0" smtClean="0"/>
          </a:p>
          <a:p>
            <a:pPr>
              <a:buFont typeface="Wingdings" pitchFamily="2" charset="2"/>
              <a:buChar char="Ø"/>
            </a:pPr>
            <a:r>
              <a:rPr lang="en-US" dirty="0" smtClean="0"/>
              <a:t>Understanding the early warnings and resolving them at the earliest.</a:t>
            </a:r>
          </a:p>
          <a:p>
            <a:pPr>
              <a:buFont typeface="Wingdings" pitchFamily="2" charset="2"/>
              <a:buChar char="Ø"/>
            </a:pPr>
            <a:endParaRPr lang="en-US" dirty="0" smtClean="0"/>
          </a:p>
          <a:p>
            <a:pPr>
              <a:buFont typeface="Wingdings" pitchFamily="2" charset="2"/>
              <a:buChar char="Ø"/>
            </a:pPr>
            <a:r>
              <a:rPr lang="en-US" dirty="0" smtClean="0"/>
              <a:t>Should focus on new lead generations and timely conversions without losing the existing customers.</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r>
              <a:rPr lang="en-US" sz="4000" b="1" dirty="0"/>
              <a:t/>
            </a:r>
            <a:br>
              <a:rPr lang="en-US" sz="4000" b="1" dirty="0"/>
            </a:br>
            <a:r>
              <a:rPr lang="en-US" sz="3400" u="sng" dirty="0">
                <a:solidFill>
                  <a:srgbClr val="5A5A5A"/>
                </a:solidFill>
              </a:rPr>
              <a:t>Name:</a:t>
            </a:r>
            <a:r>
              <a:rPr lang="en-US" sz="3400" dirty="0">
                <a:solidFill>
                  <a:srgbClr val="5A5A5A"/>
                </a:solidFill>
              </a:rPr>
              <a:t> </a:t>
            </a:r>
            <a:r>
              <a:rPr lang="en-US" sz="3400" dirty="0" smtClean="0">
                <a:solidFill>
                  <a:srgbClr val="5A5A5A"/>
                </a:solidFill>
              </a:rPr>
              <a:t> Dr. V. </a:t>
            </a:r>
            <a:r>
              <a:rPr lang="en-US" sz="3400" dirty="0" err="1" smtClean="0">
                <a:solidFill>
                  <a:srgbClr val="5A5A5A"/>
                </a:solidFill>
              </a:rPr>
              <a:t>Swaroopa</a:t>
            </a:r>
            <a:r>
              <a:rPr lang="en-US" sz="3400" dirty="0" smtClean="0">
                <a:solidFill>
                  <a:srgbClr val="5A5A5A"/>
                </a:solidFill>
              </a:rPr>
              <a:t> </a:t>
            </a:r>
            <a:r>
              <a:rPr lang="en-US" sz="3400" dirty="0" err="1" smtClean="0">
                <a:solidFill>
                  <a:srgbClr val="5A5A5A"/>
                </a:solidFill>
              </a:rPr>
              <a:t>Rani</a:t>
            </a:r>
            <a:endParaRPr>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a:solidFill>
                  <a:srgbClr val="EF413D"/>
                </a:solidFill>
              </a:rPr>
              <a:t>Problem Statement</a:t>
            </a:r>
            <a:r>
              <a:rPr lang="en-US"/>
              <a:t/>
            </a:r>
            <a:br>
              <a:rPr lang="en-US"/>
            </a:br>
            <a:r>
              <a:rPr lang="en-US" sz="1400"/>
              <a:t> </a:t>
            </a:r>
            <a:r>
              <a:rPr lang="en-US"/>
              <a:t/>
            </a:r>
            <a:br>
              <a:rPr lang="en-US"/>
            </a:br>
            <a:r>
              <a:rPr lang="en-US" sz="2000">
                <a:solidFill>
                  <a:srgbClr val="5A5A5A"/>
                </a:solidFill>
              </a:rPr>
              <a:t>The sales pipeline conversion percentage at TechnoServe (a tech SaaS startup) has dropped from 35% at the end of last fiscal (FY 2017-18) to 25% at present.</a:t>
            </a:r>
            <a:endParaRPr sz="2000">
              <a:solidFill>
                <a:srgbClr val="5A5A5A"/>
              </a:solidFill>
            </a:endParaRPr>
          </a:p>
          <a:p>
            <a:pPr marL="50800" lvl="0" indent="0" algn="l" rtl="0">
              <a:lnSpc>
                <a:spcPct val="90000"/>
              </a:lnSpc>
              <a:spcBef>
                <a:spcPts val="1000"/>
              </a:spcBef>
              <a:spcAft>
                <a:spcPts val="0"/>
              </a:spcAft>
              <a:buSzPts val="2800"/>
              <a:buNone/>
            </a:pPr>
            <a:endParaRPr sz="2000">
              <a:solidFill>
                <a:srgbClr val="5A5A5A"/>
              </a:solidFill>
            </a:endParaRPr>
          </a:p>
          <a:p>
            <a:pPr marL="50800" marR="0" lvl="0" indent="0" algn="l" rtl="0">
              <a:lnSpc>
                <a:spcPct val="90000"/>
              </a:lnSpc>
              <a:spcBef>
                <a:spcPts val="0"/>
              </a:spcBef>
              <a:spcAft>
                <a:spcPts val="0"/>
              </a:spcAft>
              <a:buSzPts val="2800"/>
              <a:buNone/>
            </a:pPr>
            <a:r>
              <a:rPr lang="en-US" sz="2400">
                <a:solidFill>
                  <a:srgbClr val="EF413D"/>
                </a:solidFill>
              </a:rPr>
              <a:t>Assignment Objective</a:t>
            </a:r>
            <a:endParaRPr sz="2400">
              <a:solidFill>
                <a:srgbClr val="EF413D"/>
              </a:solidFill>
            </a:endParaRPr>
          </a:p>
          <a:p>
            <a:pPr marL="50800" lvl="0" indent="0" algn="l" rtl="0">
              <a:spcBef>
                <a:spcPts val="0"/>
              </a:spcBef>
              <a:spcAft>
                <a:spcPts val="0"/>
              </a:spcAft>
              <a:buClr>
                <a:schemeClr val="dk1"/>
              </a:buClr>
              <a:buSzPts val="2800"/>
              <a:buFont typeface="Arial"/>
              <a:buNone/>
            </a:pPr>
            <a:r>
              <a:rPr lang="en-US" sz="1400"/>
              <a:t> </a:t>
            </a:r>
            <a:endParaRPr sz="2400">
              <a:solidFill>
                <a:srgbClr val="EF413D"/>
              </a:solidFill>
            </a:endParaRPr>
          </a:p>
          <a:p>
            <a:pPr marL="50800" marR="0" lvl="0" indent="0" algn="l" rtl="0">
              <a:lnSpc>
                <a:spcPct val="90000"/>
              </a:lnSpc>
              <a:spcBef>
                <a:spcPts val="0"/>
              </a:spcBef>
              <a:spcAft>
                <a:spcPts val="0"/>
              </a:spcAft>
              <a:buSzPts val="2800"/>
              <a:buNone/>
            </a:pPr>
            <a:r>
              <a:rPr lang="en-US" sz="2000">
                <a:solidFill>
                  <a:srgbClr val="5A5A5A"/>
                </a:solidFill>
              </a:rPr>
              <a:t>Understand the problem, come up with a hypothesis for low conversions faced by TechnoServe, and analyse the dataset provided to arrive at possible solutions to increase it.</a:t>
            </a:r>
            <a:endParaRPr sz="2000">
              <a:solidFill>
                <a:srgbClr val="5A5A5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1. Understanding the Problem</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00" name="Google Shape;100;p14"/>
          <p:cNvGrpSpPr/>
          <p:nvPr/>
        </p:nvGrpSpPr>
        <p:grpSpPr>
          <a:xfrm>
            <a:off x="1595406" y="2285992"/>
            <a:ext cx="9787007" cy="4429156"/>
            <a:chOff x="309522" y="4713862"/>
            <a:chExt cx="11328141" cy="751191"/>
          </a:xfrm>
        </p:grpSpPr>
        <p:sp>
          <p:nvSpPr>
            <p:cNvPr id="101" name="Google Shape;101;p14"/>
            <p:cNvSpPr txBox="1"/>
            <p:nvPr/>
          </p:nvSpPr>
          <p:spPr>
            <a:xfrm>
              <a:off x="309522" y="4713862"/>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err="1" smtClean="0">
                  <a:solidFill>
                    <a:srgbClr val="000000"/>
                  </a:solidFill>
                  <a:latin typeface="Lato"/>
                  <a:ea typeface="Lato"/>
                  <a:cs typeface="Lato"/>
                  <a:sym typeface="Lato"/>
                </a:rPr>
                <a:t>Technoserve</a:t>
              </a:r>
              <a:r>
                <a:rPr lang="en-US" sz="1400" b="0" i="0" u="none" strike="noStrike" cap="none" dirty="0" smtClean="0">
                  <a:solidFill>
                    <a:srgbClr val="000000"/>
                  </a:solidFill>
                  <a:latin typeface="Lato"/>
                  <a:ea typeface="Lato"/>
                  <a:cs typeface="Lato"/>
                  <a:sym typeface="Lato"/>
                </a:rPr>
                <a:t>, is the company, which provides </a:t>
              </a:r>
              <a:r>
                <a:rPr lang="en-US" sz="1400" b="0" i="0" u="none" strike="noStrike" cap="none" dirty="0" err="1" smtClean="0">
                  <a:solidFill>
                    <a:srgbClr val="000000"/>
                  </a:solidFill>
                  <a:latin typeface="Lato"/>
                  <a:ea typeface="Lato"/>
                  <a:cs typeface="Lato"/>
                  <a:sym typeface="Lato"/>
                </a:rPr>
                <a:t>Saas</a:t>
              </a:r>
              <a:r>
                <a:rPr lang="en-US" sz="1400" b="0" i="0" u="none" strike="noStrike" cap="none" dirty="0" smtClean="0">
                  <a:solidFill>
                    <a:srgbClr val="000000"/>
                  </a:solidFill>
                  <a:latin typeface="Lato"/>
                  <a:ea typeface="Lato"/>
                  <a:cs typeface="Lato"/>
                  <a:sym typeface="Lato"/>
                </a:rPr>
                <a:t> to the customers.</a:t>
              </a:r>
              <a:endParaRPr sz="1400" b="0" i="0" u="none" strike="noStrike" cap="none">
                <a:solidFill>
                  <a:srgbClr val="000000"/>
                </a:solidFill>
                <a:latin typeface="Lato"/>
                <a:ea typeface="Lato"/>
                <a:cs typeface="Lato"/>
                <a:sym typeface="Lato"/>
              </a:endParaRPr>
            </a:p>
          </p:txBody>
        </p:sp>
        <p:sp>
          <p:nvSpPr>
            <p:cNvPr id="102" name="Google Shape;102;p14"/>
            <p:cNvSpPr txBox="1"/>
            <p:nvPr/>
          </p:nvSpPr>
          <p:spPr>
            <a:xfrm>
              <a:off x="2381224" y="4713863"/>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What problem they ar</a:t>
              </a:r>
              <a:r>
                <a:rPr lang="en-US" dirty="0" smtClean="0">
                  <a:latin typeface="Lato"/>
                  <a:ea typeface="Lato"/>
                  <a:cs typeface="Lato"/>
                  <a:sym typeface="Lato"/>
                </a:rPr>
                <a:t>e facing in terms of business?</a:t>
              </a:r>
            </a:p>
            <a:p>
              <a:pPr marL="0" marR="0" lvl="0" indent="0" algn="l" rtl="0">
                <a:lnSpc>
                  <a:spcPct val="100000"/>
                </a:lnSpc>
                <a:spcBef>
                  <a:spcPts val="0"/>
                </a:spcBef>
                <a:spcAft>
                  <a:spcPts val="0"/>
                </a:spcAft>
                <a:buNone/>
              </a:pPr>
              <a:r>
                <a:rPr lang="en-US" dirty="0" smtClean="0">
                  <a:latin typeface="Lato"/>
                  <a:sym typeface="Lato"/>
                </a:rPr>
                <a:t>- </a:t>
              </a:r>
              <a:r>
                <a:rPr lang="en-US" dirty="0" err="1" smtClean="0">
                  <a:latin typeface="Lato"/>
                  <a:sym typeface="Lato"/>
                </a:rPr>
                <a:t>Saas</a:t>
              </a:r>
              <a:r>
                <a:rPr lang="en-US" dirty="0" smtClean="0">
                  <a:latin typeface="Lato"/>
                  <a:sym typeface="Lato"/>
                </a:rPr>
                <a:t> pipeline Conversion has reduced to 25% in the FY2017-2018 compared to previous year which was 35%.</a:t>
              </a:r>
              <a:endParaRPr/>
            </a:p>
          </p:txBody>
        </p:sp>
        <p:sp>
          <p:nvSpPr>
            <p:cNvPr id="103" name="Google Shape;103;p14"/>
            <p:cNvSpPr txBox="1"/>
            <p:nvPr/>
          </p:nvSpPr>
          <p:spPr>
            <a:xfrm>
              <a:off x="4381488" y="4713863"/>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Since when, there is a decline in the conversion rate?</a:t>
              </a:r>
            </a:p>
            <a:p>
              <a:pPr marL="0" marR="0" lvl="0" indent="0" algn="l" rtl="0">
                <a:lnSpc>
                  <a:spcPct val="100000"/>
                </a:lnSpc>
                <a:spcBef>
                  <a:spcPts val="0"/>
                </a:spcBef>
                <a:spcAft>
                  <a:spcPts val="0"/>
                </a:spcAft>
                <a:buNone/>
              </a:pPr>
              <a:r>
                <a:rPr lang="en-US" dirty="0" smtClean="0">
                  <a:latin typeface="Lato"/>
                  <a:ea typeface="Lato"/>
                  <a:cs typeface="Lato"/>
                  <a:sym typeface="Lato"/>
                </a:rPr>
                <a:t>- 3 quarters</a:t>
              </a: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a:p>
          </p:txBody>
        </p:sp>
        <p:sp>
          <p:nvSpPr>
            <p:cNvPr id="104" name="Google Shape;104;p14"/>
            <p:cNvSpPr txBox="1"/>
            <p:nvPr/>
          </p:nvSpPr>
          <p:spPr>
            <a:xfrm>
              <a:off x="8578237" y="4713863"/>
              <a:ext cx="3059426"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smtClean="0">
                  <a:solidFill>
                    <a:srgbClr val="000000"/>
                  </a:solidFill>
                  <a:latin typeface="Lato"/>
                  <a:ea typeface="Lato"/>
                  <a:cs typeface="Lato"/>
                  <a:sym typeface="Lato"/>
                </a:rPr>
                <a:t>Why?  &amp; How</a:t>
              </a:r>
              <a:r>
                <a:rPr lang="en-US" sz="1800" b="1" i="0" u="none" strike="noStrike" cap="none" dirty="0">
                  <a:solidFill>
                    <a:srgbClr val="000000"/>
                  </a:solidFill>
                  <a:latin typeface="Lato"/>
                  <a:ea typeface="Lato"/>
                  <a:cs typeface="Lato"/>
                  <a:sym typeface="Lato"/>
                </a:rPr>
                <a:t>?</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Why the forecasting and prediction models failed?.</a:t>
              </a:r>
            </a:p>
            <a:p>
              <a:pPr marL="0" marR="0" lvl="0" indent="0" algn="l" rtl="0">
                <a:lnSpc>
                  <a:spcPct val="100000"/>
                </a:lnSpc>
                <a:spcBef>
                  <a:spcPts val="0"/>
                </a:spcBef>
                <a:spcAft>
                  <a:spcPts val="0"/>
                </a:spcAft>
                <a:buFontTx/>
                <a:buChar char="-"/>
              </a:pPr>
              <a:r>
                <a:rPr lang="en-US" dirty="0" smtClean="0">
                  <a:latin typeface="Lato"/>
                  <a:sym typeface="Lato"/>
                </a:rPr>
                <a:t>There was some bias in the model.</a:t>
              </a:r>
            </a:p>
            <a:p>
              <a:pPr marL="0" marR="0" lvl="0" indent="0" algn="l" rtl="0">
                <a:lnSpc>
                  <a:spcPct val="100000"/>
                </a:lnSpc>
                <a:spcBef>
                  <a:spcPts val="0"/>
                </a:spcBef>
                <a:spcAft>
                  <a:spcPts val="0"/>
                </a:spcAft>
                <a:buFontTx/>
                <a:buChar char="-"/>
              </a:pPr>
              <a:r>
                <a:rPr lang="en-US" dirty="0" smtClean="0">
                  <a:latin typeface="Lato"/>
                  <a:sym typeface="Lato"/>
                </a:rPr>
                <a:t>How  to resolve this issue?</a:t>
              </a:r>
            </a:p>
            <a:p>
              <a:pPr marL="0" marR="0" lvl="0" indent="0" algn="l" rtl="0">
                <a:lnSpc>
                  <a:spcPct val="100000"/>
                </a:lnSpc>
                <a:spcBef>
                  <a:spcPts val="0"/>
                </a:spcBef>
                <a:spcAft>
                  <a:spcPts val="0"/>
                </a:spcAft>
                <a:buFontTx/>
                <a:buChar char="-"/>
              </a:pPr>
              <a:r>
                <a:rPr lang="en-US" dirty="0" smtClean="0">
                  <a:latin typeface="Lato"/>
                  <a:sym typeface="Lato"/>
                </a:rPr>
                <a:t>By resolving marketing-sales related issues. </a:t>
              </a:r>
            </a:p>
            <a:p>
              <a:pPr marL="0" marR="0" lvl="0" indent="0" algn="l" rtl="0">
                <a:lnSpc>
                  <a:spcPct val="100000"/>
                </a:lnSpc>
                <a:spcBef>
                  <a:spcPts val="0"/>
                </a:spcBef>
                <a:spcAft>
                  <a:spcPts val="0"/>
                </a:spcAft>
                <a:buFontTx/>
                <a:buChar char="-"/>
              </a:pPr>
              <a:r>
                <a:rPr lang="en-US" dirty="0" smtClean="0">
                  <a:latin typeface="Lato"/>
                  <a:sym typeface="Lato"/>
                </a:rPr>
                <a:t>Employing right candidates who have domain expertise and also technical knowledge.</a:t>
              </a:r>
            </a:p>
            <a:p>
              <a:pPr lvl="0">
                <a:buFontTx/>
                <a:buChar char="-"/>
              </a:pPr>
              <a:r>
                <a:rPr lang="en-US" dirty="0" smtClean="0">
                  <a:latin typeface="Lato"/>
                  <a:sym typeface="Lato"/>
                </a:rPr>
                <a:t>Updating the technology and innovation. </a:t>
              </a:r>
              <a:endParaRPr/>
            </a:p>
          </p:txBody>
        </p:sp>
        <p:sp>
          <p:nvSpPr>
            <p:cNvPr id="105" name="Google Shape;105;p14"/>
            <p:cNvSpPr txBox="1"/>
            <p:nvPr/>
          </p:nvSpPr>
          <p:spPr>
            <a:xfrm>
              <a:off x="6453190" y="4713863"/>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sym typeface="Lato"/>
                </a:rPr>
                <a:t>Where the Business plan has failed?</a:t>
              </a:r>
            </a:p>
            <a:p>
              <a:pPr marL="0" marR="0" lvl="0" indent="0" algn="l" rtl="0">
                <a:lnSpc>
                  <a:spcPct val="100000"/>
                </a:lnSpc>
                <a:spcBef>
                  <a:spcPts val="0"/>
                </a:spcBef>
                <a:spcAft>
                  <a:spcPts val="0"/>
                </a:spcAft>
                <a:buNone/>
              </a:pPr>
              <a:r>
                <a:rPr lang="en-US" dirty="0" smtClean="0">
                  <a:latin typeface="Lato"/>
                  <a:sym typeface="Lato"/>
                </a:rPr>
                <a:t>-In the conversion of prospective clients from </a:t>
              </a:r>
              <a:r>
                <a:rPr lang="en-US" dirty="0" err="1" smtClean="0">
                  <a:latin typeface="Lato"/>
                  <a:sym typeface="Lato"/>
                </a:rPr>
                <a:t>Pune</a:t>
              </a:r>
              <a:r>
                <a:rPr lang="en-US" dirty="0" smtClean="0">
                  <a:latin typeface="Lato"/>
                  <a:sym typeface="Lato"/>
                </a:rPr>
                <a:t> and other cities.</a:t>
              </a:r>
            </a:p>
            <a:p>
              <a:pPr marL="0" marR="0" lvl="0" indent="0" algn="l" rtl="0">
                <a:lnSpc>
                  <a:spcPct val="100000"/>
                </a:lnSpc>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smtClean="0">
                  <a:solidFill>
                    <a:srgbClr val="000000"/>
                  </a:solidFill>
                  <a:latin typeface="Lato"/>
                  <a:ea typeface="Lato"/>
                  <a:cs typeface="Lato"/>
                  <a:sym typeface="Lato"/>
                </a:rPr>
                <a:t>Situation</a:t>
              </a: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FontTx/>
                <a:buChar char="-"/>
              </a:pPr>
              <a:r>
                <a:rPr lang="en-US" sz="1200" dirty="0" smtClean="0">
                  <a:latin typeface="Lato"/>
                  <a:ea typeface="Lato"/>
                  <a:cs typeface="Lato"/>
                  <a:sym typeface="Lato"/>
                </a:rPr>
                <a:t>-Need to focus on lead generation by identifying lead generation territories.</a:t>
              </a:r>
            </a:p>
            <a:p>
              <a:pPr marL="0" marR="0" lvl="0" indent="0" algn="l" rtl="0">
                <a:lnSpc>
                  <a:spcPct val="100000"/>
                </a:lnSpc>
                <a:spcBef>
                  <a:spcPts val="0"/>
                </a:spcBef>
                <a:spcAft>
                  <a:spcPts val="0"/>
                </a:spcAft>
              </a:pPr>
              <a:endParaRPr lang="en-US" sz="1200" dirty="0" smtClean="0">
                <a:latin typeface="Lato"/>
                <a:ea typeface="Lato"/>
                <a:cs typeface="Lato"/>
                <a:sym typeface="Lato"/>
              </a:endParaRPr>
            </a:p>
            <a:p>
              <a:pPr marL="0" marR="0" lvl="0" indent="0" algn="l" rtl="0">
                <a:lnSpc>
                  <a:spcPct val="100000"/>
                </a:lnSpc>
                <a:spcBef>
                  <a:spcPts val="0"/>
                </a:spcBef>
                <a:spcAft>
                  <a:spcPts val="0"/>
                </a:spcAft>
                <a:buFontTx/>
                <a:buChar char="-"/>
              </a:pPr>
              <a:r>
                <a:rPr lang="en-US" sz="1200" dirty="0" smtClean="0">
                  <a:latin typeface="Lato"/>
                  <a:ea typeface="Lato"/>
                  <a:cs typeface="Lato"/>
                  <a:sym typeface="Lato"/>
                </a:rPr>
                <a:t>- Strategies to focus on marketing-sales tools to attract the leads. </a:t>
              </a:r>
            </a:p>
            <a:p>
              <a:pPr marL="0" marR="0" lvl="0" indent="0" algn="l" rtl="0">
                <a:lnSpc>
                  <a:spcPct val="100000"/>
                </a:lnSpc>
                <a:spcBef>
                  <a:spcPts val="0"/>
                </a:spcBef>
                <a:spcAft>
                  <a:spcPts val="0"/>
                </a:spcAft>
              </a:pPr>
              <a:endParaRPr lang="en-US" sz="1200" dirty="0" smtClean="0">
                <a:latin typeface="Lato"/>
                <a:ea typeface="Lato"/>
                <a:cs typeface="Lato"/>
                <a:sym typeface="Lato"/>
              </a:endParaRPr>
            </a:p>
            <a:p>
              <a:pPr marL="0" marR="0" lvl="0" indent="0" algn="l" rtl="0">
                <a:lnSpc>
                  <a:spcPct val="100000"/>
                </a:lnSpc>
                <a:spcBef>
                  <a:spcPts val="0"/>
                </a:spcBef>
                <a:spcAft>
                  <a:spcPts val="0"/>
                </a:spcAft>
                <a:buFontTx/>
                <a:buChar char="-"/>
              </a:pPr>
              <a:r>
                <a:rPr lang="en-US" sz="1200" dirty="0" smtClean="0">
                  <a:latin typeface="Lato"/>
                  <a:ea typeface="Lato"/>
                  <a:cs typeface="Lato"/>
                  <a:sym typeface="Lato"/>
                </a:rPr>
                <a:t>- observing sales and conversion trends and immediately rectifying the issue by discussing the situation with peers and team.</a:t>
              </a:r>
            </a:p>
            <a:p>
              <a:pPr marL="0" marR="0" lvl="0" indent="0" algn="l" rtl="0">
                <a:lnSpc>
                  <a:spcPct val="100000"/>
                </a:lnSpc>
                <a:spcBef>
                  <a:spcPts val="0"/>
                </a:spcBef>
                <a:spcAft>
                  <a:spcPts val="0"/>
                </a:spcAft>
                <a:buFontTx/>
                <a:buChar char="-"/>
              </a:pPr>
              <a:endParaRPr lang="en-US" sz="1200" dirty="0" smtClean="0">
                <a:latin typeface="Lato"/>
                <a:ea typeface="Lato"/>
                <a:cs typeface="Lato"/>
                <a:sym typeface="Lato"/>
              </a:endParaRPr>
            </a:p>
            <a:p>
              <a:pPr marL="0" marR="0" lvl="0" indent="0" algn="l" rtl="0">
                <a:lnSpc>
                  <a:spcPct val="100000"/>
                </a:lnSpc>
                <a:spcBef>
                  <a:spcPts val="0"/>
                </a:spcBef>
                <a:spcAft>
                  <a:spcPts val="0"/>
                </a:spcAft>
                <a:buFontTx/>
                <a:buChar char="-"/>
              </a:pPr>
              <a:r>
                <a:rPr lang="en-US" sz="1200" dirty="0" smtClean="0">
                  <a:latin typeface="Lato"/>
                  <a:ea typeface="Lato"/>
                  <a:cs typeface="Lato"/>
                  <a:sym typeface="Lato"/>
                </a:rPr>
                <a:t>- proper budget allocation strategies.</a:t>
              </a:r>
            </a:p>
            <a:p>
              <a:pPr marL="0" marR="0" lvl="0" indent="0" algn="l" rtl="0">
                <a:lnSpc>
                  <a:spcPct val="100000"/>
                </a:lnSpc>
                <a:spcBef>
                  <a:spcPts val="0"/>
                </a:spcBef>
                <a:spcAft>
                  <a:spcPts val="0"/>
                </a:spcAft>
                <a:buFontTx/>
                <a:buChar char="-"/>
              </a:pPr>
              <a:endParaRPr lang="en-US" sz="1200" dirty="0" smtClean="0">
                <a:latin typeface="Lato"/>
                <a:ea typeface="Lato"/>
                <a:cs typeface="Lato"/>
                <a:sym typeface="Lato"/>
              </a:endParaRPr>
            </a:p>
            <a:p>
              <a:pPr marL="0" marR="0" lvl="0" indent="0" algn="l" rtl="0">
                <a:lnSpc>
                  <a:spcPct val="100000"/>
                </a:lnSpc>
                <a:spcBef>
                  <a:spcPts val="0"/>
                </a:spcBef>
                <a:spcAft>
                  <a:spcPts val="0"/>
                </a:spcAft>
                <a:buFontTx/>
                <a:buChar char="-"/>
              </a:pPr>
              <a:r>
                <a:rPr lang="en-US" sz="1200" dirty="0" smtClean="0">
                  <a:latin typeface="Lato"/>
                  <a:ea typeface="Lato"/>
                  <a:cs typeface="Lato"/>
                  <a:sym typeface="Lato"/>
                </a:rPr>
                <a:t>- Technology innovation and  updating.</a:t>
              </a:r>
            </a:p>
            <a:p>
              <a:pPr marL="0" marR="0" lvl="0" indent="0" algn="l" rtl="0">
                <a:lnSpc>
                  <a:spcPct val="100000"/>
                </a:lnSpc>
                <a:spcBef>
                  <a:spcPts val="0"/>
                </a:spcBef>
                <a:spcAft>
                  <a:spcPts val="0"/>
                </a:spcAft>
              </a:pPr>
              <a:endParaRPr lang="en-US" sz="1200" dirty="0" smtClean="0">
                <a:latin typeface="Lato"/>
                <a:ea typeface="Lato"/>
                <a:cs typeface="Lato"/>
                <a:sym typeface="Lato"/>
              </a:endParaRPr>
            </a:p>
            <a:p>
              <a:pPr marL="0" marR="0" lvl="0" indent="0" algn="l" rtl="0">
                <a:lnSpc>
                  <a:spcPct val="100000"/>
                </a:lnSpc>
                <a:spcBef>
                  <a:spcPts val="0"/>
                </a:spcBef>
                <a:spcAft>
                  <a:spcPts val="0"/>
                </a:spcAft>
                <a:buFontTx/>
                <a:buChar char="-"/>
              </a:pPr>
              <a:r>
                <a:rPr lang="en-US" sz="1200" dirty="0" smtClean="0">
                  <a:latin typeface="Lato"/>
                  <a:ea typeface="Lato"/>
                  <a:cs typeface="Lato"/>
                  <a:sym typeface="Lato"/>
                </a:rPr>
                <a:t>- last but not the least--- keep in mind the situations and why the strategies and business plans did not work in the past. </a:t>
              </a: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a:t>
              </a:r>
              <a:r>
                <a:rPr lang="en-US" sz="1200" b="0" i="0" u="none" strike="noStrike" cap="none" dirty="0" smtClean="0">
                  <a:solidFill>
                    <a:srgbClr val="000000"/>
                  </a:solidFill>
                  <a:latin typeface="Lato"/>
                  <a:ea typeface="Lato"/>
                  <a:cs typeface="Lato"/>
                  <a:sym typeface="Lato"/>
                </a:rPr>
                <a:t>Recruiting skilled and experienced employees to handle Marketing- Sales, technology, service to the customer.</a:t>
              </a:r>
            </a:p>
            <a:p>
              <a:pPr marL="0" marR="0" lvl="0" indent="0" algn="l" rtl="0">
                <a:lnSpc>
                  <a:spcPct val="100000"/>
                </a:lnSpc>
                <a:spcBef>
                  <a:spcPts val="0"/>
                </a:spcBef>
                <a:spcAft>
                  <a:spcPts val="0"/>
                </a:spcAft>
                <a:buNone/>
              </a:pPr>
              <a:endParaRPr lang="en-US" sz="12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FontTx/>
                <a:buChar char="-"/>
              </a:pPr>
              <a:r>
                <a:rPr lang="en-US" sz="1200" dirty="0" smtClean="0">
                  <a:latin typeface="Lato"/>
                  <a:sym typeface="Lato"/>
                </a:rPr>
                <a:t>Sharing information with the peers and team if any decline in the trend observed focus on early patterns.</a:t>
              </a:r>
            </a:p>
            <a:p>
              <a:pPr marL="0" marR="0" lvl="0" indent="0" algn="l" rtl="0">
                <a:lnSpc>
                  <a:spcPct val="100000"/>
                </a:lnSpc>
                <a:spcBef>
                  <a:spcPts val="0"/>
                </a:spcBef>
                <a:spcAft>
                  <a:spcPts val="0"/>
                </a:spcAft>
              </a:pPr>
              <a:endParaRPr lang="en-US" sz="1200" dirty="0" smtClean="0">
                <a:latin typeface="Lato"/>
                <a:sym typeface="Lato"/>
              </a:endParaRPr>
            </a:p>
            <a:p>
              <a:pPr marL="0" marR="0" lvl="0" indent="0" algn="l" rtl="0">
                <a:lnSpc>
                  <a:spcPct val="100000"/>
                </a:lnSpc>
                <a:spcBef>
                  <a:spcPts val="0"/>
                </a:spcBef>
                <a:spcAft>
                  <a:spcPts val="0"/>
                </a:spcAft>
                <a:buFontTx/>
                <a:buChar char="-"/>
              </a:pPr>
              <a:r>
                <a:rPr lang="en-US" sz="1200" dirty="0" smtClean="0">
                  <a:latin typeface="Lato"/>
                  <a:sym typeface="Lato"/>
                </a:rPr>
                <a:t>Is the decline found in few cities or across all the cities?</a:t>
              </a:r>
            </a:p>
            <a:p>
              <a:pPr marL="0" marR="0" lvl="0" indent="0" algn="l" rtl="0">
                <a:lnSpc>
                  <a:spcPct val="100000"/>
                </a:lnSpc>
                <a:spcBef>
                  <a:spcPts val="0"/>
                </a:spcBef>
                <a:spcAft>
                  <a:spcPts val="0"/>
                </a:spcAft>
              </a:pPr>
              <a:endParaRPr lang="en-US" sz="1200" dirty="0" smtClean="0">
                <a:latin typeface="Lato"/>
                <a:sym typeface="Lato"/>
              </a:endParaRPr>
            </a:p>
            <a:p>
              <a:pPr marL="0" marR="0" lvl="0" indent="0" algn="l" rtl="0">
                <a:lnSpc>
                  <a:spcPct val="100000"/>
                </a:lnSpc>
                <a:spcBef>
                  <a:spcPts val="0"/>
                </a:spcBef>
                <a:spcAft>
                  <a:spcPts val="0"/>
                </a:spcAft>
                <a:buFontTx/>
                <a:buChar char="-"/>
              </a:pPr>
              <a:r>
                <a:rPr lang="en-US" sz="1200" dirty="0" smtClean="0">
                  <a:latin typeface="Lato"/>
                  <a:sym typeface="Lato"/>
                </a:rPr>
                <a:t>Scope of improvement in the technology.</a:t>
              </a:r>
            </a:p>
            <a:p>
              <a:pPr marL="0" marR="0" lvl="0" indent="0" algn="l" rtl="0">
                <a:lnSpc>
                  <a:spcPct val="100000"/>
                </a:lnSpc>
                <a:spcBef>
                  <a:spcPts val="0"/>
                </a:spcBef>
                <a:spcAft>
                  <a:spcPts val="0"/>
                </a:spcAft>
              </a:pPr>
              <a:endParaRPr lang="en-US" dirty="0" smtClean="0">
                <a:latin typeface="Lato"/>
                <a:sym typeface="Lato"/>
              </a:endParaRPr>
            </a:p>
            <a:p>
              <a:pPr marL="0" marR="0" lvl="0" indent="0" algn="l" rtl="0">
                <a:lnSpc>
                  <a:spcPct val="100000"/>
                </a:lnSpc>
                <a:spcBef>
                  <a:spcPts val="0"/>
                </a:spcBef>
                <a:spcAft>
                  <a:spcPts val="0"/>
                </a:spcAft>
                <a:buFontTx/>
                <a:buChar char="-"/>
              </a:pPr>
              <a:endParaRPr/>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Implication</a:t>
              </a:r>
              <a:endParaRPr/>
            </a:p>
            <a:p>
              <a:pPr marL="0" marR="0" lvl="0" indent="0" algn="l" rtl="0">
                <a:lnSpc>
                  <a:spcPct val="100000"/>
                </a:lnSpc>
                <a:spcBef>
                  <a:spcPts val="0"/>
                </a:spcBef>
                <a:spcAft>
                  <a:spcPts val="0"/>
                </a:spcAft>
                <a:buNone/>
              </a:pPr>
              <a:endParaRPr sz="12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200" b="0" i="0" u="none" strike="noStrike" cap="none" dirty="0" smtClean="0">
                  <a:solidFill>
                    <a:srgbClr val="000000"/>
                  </a:solidFill>
                  <a:latin typeface="Lato"/>
                  <a:ea typeface="Lato"/>
                  <a:cs typeface="Lato"/>
                  <a:sym typeface="Lato"/>
                </a:rPr>
                <a:t>If the company doesn’t observe and resolve the early signs of decline in the conversion, if doesn’t innovate/upgrade the technology,  ignoring to resolve/ address the issues like low </a:t>
              </a:r>
              <a:r>
                <a:rPr lang="en-US" sz="1200" b="0" i="0" u="none" strike="noStrike" cap="none" dirty="0" err="1" smtClean="0">
                  <a:solidFill>
                    <a:srgbClr val="000000"/>
                  </a:solidFill>
                  <a:latin typeface="Lato"/>
                  <a:ea typeface="Lato"/>
                  <a:cs typeface="Lato"/>
                  <a:sym typeface="Lato"/>
                </a:rPr>
                <a:t>saas</a:t>
              </a:r>
              <a:r>
                <a:rPr lang="en-US" sz="1200" b="0" i="0" u="none" strike="noStrike" cap="none" dirty="0" smtClean="0">
                  <a:solidFill>
                    <a:srgbClr val="000000"/>
                  </a:solidFill>
                  <a:latin typeface="Lato"/>
                  <a:ea typeface="Lato"/>
                  <a:cs typeface="Lato"/>
                  <a:sym typeface="Lato"/>
                </a:rPr>
                <a:t> conversion rates and the cities, not proper budget allocation done, etc., they </a:t>
              </a:r>
              <a:r>
                <a:rPr lang="en-US" sz="1200" b="0" i="0" u="none" strike="noStrike" cap="none" dirty="0" err="1" smtClean="0">
                  <a:solidFill>
                    <a:srgbClr val="000000"/>
                  </a:solidFill>
                  <a:latin typeface="Lato"/>
                  <a:ea typeface="Lato"/>
                  <a:cs typeface="Lato"/>
                  <a:sym typeface="Lato"/>
                </a:rPr>
                <a:t>ll</a:t>
              </a:r>
              <a:r>
                <a:rPr lang="en-US" sz="1200" b="0" i="0" u="none" strike="noStrike" cap="none" dirty="0" smtClean="0">
                  <a:solidFill>
                    <a:srgbClr val="000000"/>
                  </a:solidFill>
                  <a:latin typeface="Lato"/>
                  <a:ea typeface="Lato"/>
                  <a:cs typeface="Lato"/>
                  <a:sym typeface="Lato"/>
                </a:rPr>
                <a:t> see further decline in the </a:t>
              </a:r>
              <a:r>
                <a:rPr lang="en-US" sz="1200" b="0" i="0" u="none" strike="noStrike" cap="none" dirty="0" err="1" smtClean="0">
                  <a:solidFill>
                    <a:srgbClr val="000000"/>
                  </a:solidFill>
                  <a:latin typeface="Lato"/>
                  <a:ea typeface="Lato"/>
                  <a:cs typeface="Lato"/>
                  <a:sym typeface="Lato"/>
                </a:rPr>
                <a:t>saas</a:t>
              </a:r>
              <a:r>
                <a:rPr lang="en-US" sz="1200" b="0" i="0" u="none" strike="noStrike" cap="none" dirty="0" smtClean="0">
                  <a:solidFill>
                    <a:srgbClr val="000000"/>
                  </a:solidFill>
                  <a:latin typeface="Lato"/>
                  <a:ea typeface="Lato"/>
                  <a:cs typeface="Lato"/>
                  <a:sym typeface="Lato"/>
                </a:rPr>
                <a:t> conversion in future also.</a:t>
              </a:r>
            </a:p>
            <a:p>
              <a:pPr marL="0" marR="0" lvl="0" indent="0" algn="l" rtl="0">
                <a:lnSpc>
                  <a:spcPct val="100000"/>
                </a:lnSpc>
                <a:spcBef>
                  <a:spcPts val="0"/>
                </a:spcBef>
                <a:spcAft>
                  <a:spcPts val="0"/>
                </a:spcAft>
                <a:buNone/>
              </a:pPr>
              <a:endParaRPr lang="en-US" sz="12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200" b="0" i="0" u="none" strike="noStrike" cap="none" dirty="0" smtClean="0">
                  <a:solidFill>
                    <a:srgbClr val="000000"/>
                  </a:solidFill>
                  <a:latin typeface="Lato"/>
                  <a:ea typeface="Lato"/>
                  <a:cs typeface="Lato"/>
                  <a:sym typeface="Lato"/>
                </a:rPr>
                <a:t>-It can impact Revenue generation, profits, market share, sales budget and also other units. </a:t>
              </a:r>
              <a:endParaRPr sz="1200"/>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a:p>
            <a:p>
              <a:pPr marL="0" marR="0" lvl="0" indent="0" algn="l" rtl="0">
                <a:lnSpc>
                  <a:spcPct val="100000"/>
                </a:lnSpc>
                <a:spcBef>
                  <a:spcPts val="0"/>
                </a:spcBef>
                <a:spcAft>
                  <a:spcPts val="0"/>
                </a:spcAft>
                <a:buNone/>
              </a:pPr>
              <a:endParaRPr sz="1200" b="0" i="0" u="none" strike="noStrike" cap="none">
                <a:solidFill>
                  <a:srgbClr val="000000"/>
                </a:solidFill>
                <a:latin typeface="Lato" charset="0"/>
                <a:ea typeface="Lato"/>
                <a:cs typeface="Lato"/>
                <a:sym typeface="Lato"/>
              </a:endParaRPr>
            </a:p>
            <a:p>
              <a:pPr marL="0" marR="0" lvl="0" indent="0" algn="l" rtl="0">
                <a:lnSpc>
                  <a:spcPct val="100000"/>
                </a:lnSpc>
                <a:spcBef>
                  <a:spcPts val="0"/>
                </a:spcBef>
                <a:spcAft>
                  <a:spcPts val="0"/>
                </a:spcAft>
                <a:buNone/>
              </a:pPr>
              <a:r>
                <a:rPr lang="en-US" sz="1200" b="0" i="0" u="none" strike="noStrike" cap="none" dirty="0" smtClean="0">
                  <a:solidFill>
                    <a:srgbClr val="000000"/>
                  </a:solidFill>
                  <a:latin typeface="Lato" charset="0"/>
                  <a:ea typeface="Lato"/>
                  <a:cs typeface="Lato"/>
                  <a:sym typeface="Lato"/>
                </a:rPr>
                <a:t>To innovate technology, upgrading existing technology.</a:t>
              </a:r>
            </a:p>
            <a:p>
              <a:pPr marL="0" marR="0" lvl="0" indent="0" algn="l" rtl="0">
                <a:lnSpc>
                  <a:spcPct val="100000"/>
                </a:lnSpc>
                <a:spcBef>
                  <a:spcPts val="0"/>
                </a:spcBef>
                <a:spcAft>
                  <a:spcPts val="0"/>
                </a:spcAft>
                <a:buNone/>
              </a:pPr>
              <a:endParaRPr lang="en-US" sz="1200" b="0" i="0" u="none" strike="noStrike" cap="none" dirty="0" smtClean="0">
                <a:solidFill>
                  <a:srgbClr val="000000"/>
                </a:solidFill>
                <a:latin typeface="Lato" charset="0"/>
                <a:ea typeface="Lato"/>
                <a:cs typeface="Lato"/>
                <a:sym typeface="Lato"/>
              </a:endParaRPr>
            </a:p>
            <a:p>
              <a:pPr marL="0" marR="0" lvl="0" indent="0" algn="l" rtl="0">
                <a:lnSpc>
                  <a:spcPct val="100000"/>
                </a:lnSpc>
                <a:spcBef>
                  <a:spcPts val="0"/>
                </a:spcBef>
                <a:spcAft>
                  <a:spcPts val="0"/>
                </a:spcAft>
                <a:buFontTx/>
                <a:buChar char="-"/>
              </a:pPr>
              <a:r>
                <a:rPr lang="en-US" sz="1200" dirty="0" smtClean="0">
                  <a:latin typeface="Lato" charset="0"/>
                  <a:sym typeface="Lato"/>
                </a:rPr>
                <a:t>Timely service to the customers. Convincing them by explaining the advantages.</a:t>
              </a:r>
            </a:p>
            <a:p>
              <a:pPr marL="0" marR="0" lvl="0" indent="0" algn="l" rtl="0">
                <a:lnSpc>
                  <a:spcPct val="100000"/>
                </a:lnSpc>
                <a:spcBef>
                  <a:spcPts val="0"/>
                </a:spcBef>
                <a:spcAft>
                  <a:spcPts val="0"/>
                </a:spcAft>
                <a:buFontTx/>
                <a:buChar char="-"/>
              </a:pPr>
              <a:endParaRPr lang="en-US" sz="1200" dirty="0" smtClean="0">
                <a:latin typeface="Lato" charset="0"/>
                <a:sym typeface="Lato"/>
              </a:endParaRPr>
            </a:p>
            <a:p>
              <a:pPr marL="0" marR="0" lvl="0" indent="0" algn="l" rtl="0">
                <a:lnSpc>
                  <a:spcPct val="100000"/>
                </a:lnSpc>
                <a:spcBef>
                  <a:spcPts val="0"/>
                </a:spcBef>
                <a:spcAft>
                  <a:spcPts val="0"/>
                </a:spcAft>
                <a:buFontTx/>
                <a:buChar char="-"/>
              </a:pPr>
              <a:r>
                <a:rPr lang="en-US" sz="1200" dirty="0" smtClean="0">
                  <a:latin typeface="Lato" charset="0"/>
                  <a:sym typeface="Lato"/>
                </a:rPr>
                <a:t>Developing proper forecasting and prediction models without any bias. </a:t>
              </a:r>
            </a:p>
            <a:p>
              <a:pPr marL="0" marR="0" lvl="0" indent="0" algn="l" rtl="0">
                <a:lnSpc>
                  <a:spcPct val="100000"/>
                </a:lnSpc>
                <a:spcBef>
                  <a:spcPts val="0"/>
                </a:spcBef>
                <a:spcAft>
                  <a:spcPts val="0"/>
                </a:spcAft>
                <a:buFontTx/>
                <a:buChar char="-"/>
              </a:pPr>
              <a:endParaRPr lang="en-US" sz="1200" dirty="0" smtClean="0">
                <a:latin typeface="Lato" charset="0"/>
                <a:sym typeface="Lato"/>
              </a:endParaRPr>
            </a:p>
            <a:p>
              <a:pPr lvl="0">
                <a:buFontTx/>
                <a:buChar char="-"/>
              </a:pPr>
              <a:r>
                <a:rPr lang="en-US" sz="1200" dirty="0" smtClean="0">
                  <a:latin typeface="Lato" charset="0"/>
                  <a:sym typeface="Lato"/>
                </a:rPr>
                <a:t>Need to question the outcomes before implementing the strategy and working on pros and cons together as a team </a:t>
              </a:r>
              <a:r>
                <a:rPr lang="en-US" sz="1200" dirty="0" err="1" smtClean="0">
                  <a:latin typeface="Lato" charset="0"/>
                  <a:sym typeface="Lato"/>
                </a:rPr>
                <a:t>imporve</a:t>
              </a:r>
              <a:r>
                <a:rPr lang="en-US" sz="1200" dirty="0" smtClean="0">
                  <a:latin typeface="Lato" charset="0"/>
                  <a:sym typeface="Lato"/>
                </a:rPr>
                <a:t> </a:t>
              </a:r>
              <a:r>
                <a:rPr lang="en-US" sz="1200" dirty="0" err="1" smtClean="0">
                  <a:latin typeface="Lato" charset="0"/>
                  <a:sym typeface="Lato"/>
                </a:rPr>
                <a:t>saas</a:t>
              </a:r>
              <a:r>
                <a:rPr lang="en-US" sz="1200" dirty="0" smtClean="0">
                  <a:latin typeface="Lato" charset="0"/>
                  <a:sym typeface="Lato"/>
                </a:rPr>
                <a:t> conversion. </a:t>
              </a:r>
            </a:p>
            <a:p>
              <a:pPr lvl="0">
                <a:buFontTx/>
                <a:buChar char="-"/>
              </a:pPr>
              <a:endParaRPr lang="en-US" sz="1200" dirty="0" smtClean="0">
                <a:latin typeface="Lato" charset="0"/>
                <a:sym typeface="Lato"/>
              </a:endParaRPr>
            </a:p>
            <a:p>
              <a:pPr lvl="0">
                <a:buFontTx/>
                <a:buChar char="-"/>
              </a:pPr>
              <a:r>
                <a:rPr lang="en-US" sz="1200" dirty="0" smtClean="0">
                  <a:latin typeface="Lato" charset="0"/>
                  <a:sym typeface="Lato"/>
                </a:rPr>
                <a:t>Last but not the least should closely follow the competitors. </a:t>
              </a:r>
            </a:p>
            <a:p>
              <a:pPr marL="0" marR="0" lvl="0" indent="0" algn="l" rtl="0">
                <a:lnSpc>
                  <a:spcPct val="100000"/>
                </a:lnSpc>
                <a:spcBef>
                  <a:spcPts val="0"/>
                </a:spcBef>
                <a:spcAft>
                  <a:spcPts val="0"/>
                </a:spcAft>
                <a:buFontTx/>
                <a:buChar char="-"/>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r>
              <a:rPr lang="en-US" b="1" dirty="0"/>
              <a:t/>
            </a:r>
            <a:br>
              <a:rPr lang="en-US" b="1" dirty="0"/>
            </a:br>
            <a:r>
              <a:rPr lang="en-US" sz="3000" dirty="0">
                <a:solidFill>
                  <a:srgbClr val="5A5A5A"/>
                </a:solidFill>
              </a:rPr>
              <a:t>Sales Pipeline Conversion at a </a:t>
            </a:r>
            <a:r>
              <a:rPr lang="en-US" sz="3000" dirty="0" err="1">
                <a:solidFill>
                  <a:srgbClr val="5A5A5A"/>
                </a:solidFill>
              </a:rPr>
              <a:t>SaaS</a:t>
            </a:r>
            <a:r>
              <a:rPr lang="en-US" sz="3000" dirty="0">
                <a:solidFill>
                  <a:srgbClr val="5A5A5A"/>
                </a:solidFill>
              </a:rPr>
              <a:t> Startup</a:t>
            </a:r>
            <a:endParaRPr sz="300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1. BANT ( Budget, Authority, Needs and Timeline)</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Our objective is to increase </a:t>
            </a:r>
            <a:r>
              <a:rPr lang="en-US" sz="1400" b="0" i="0" u="none" strike="noStrike" cap="none" dirty="0" err="1" smtClean="0">
                <a:solidFill>
                  <a:srgbClr val="000000"/>
                </a:solidFill>
                <a:latin typeface="Lato"/>
                <a:ea typeface="Lato"/>
                <a:cs typeface="Lato"/>
                <a:sym typeface="Lato"/>
              </a:rPr>
              <a:t>Saas</a:t>
            </a:r>
            <a:r>
              <a:rPr lang="en-US" sz="1400" b="0" i="0" u="none" strike="noStrike" cap="none" dirty="0" smtClean="0">
                <a:solidFill>
                  <a:srgbClr val="000000"/>
                </a:solidFill>
                <a:latin typeface="Lato"/>
                <a:ea typeface="Lato"/>
                <a:cs typeface="Lato"/>
                <a:sym typeface="Lato"/>
              </a:rPr>
              <a:t> conversions and this includes proper understanding about marketing- sales strategies, forming</a:t>
            </a:r>
            <a:r>
              <a:rPr lang="en-US" dirty="0" smtClean="0">
                <a:latin typeface="Lato"/>
                <a:ea typeface="Lato"/>
                <a:cs typeface="Lato"/>
                <a:sym typeface="Lato"/>
              </a:rPr>
              <a:t> skilled and experienced team, </a:t>
            </a:r>
            <a:r>
              <a:rPr lang="en-US" sz="1400" b="0" i="0" u="none" strike="noStrike" cap="none" dirty="0" smtClean="0">
                <a:solidFill>
                  <a:srgbClr val="000000"/>
                </a:solidFill>
                <a:latin typeface="Lato"/>
                <a:ea typeface="Lato"/>
                <a:cs typeface="Lato"/>
                <a:sym typeface="Lato"/>
              </a:rPr>
              <a:t>proper budget allocations, to understand customer needs, and to set timelines to meet the objective. This helps in understanding the sales prospects and conversion.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a:t>
            </a:r>
            <a:r>
              <a:rPr lang="en-US" sz="1800" b="1" i="0" u="none" strike="noStrike" cap="none" dirty="0" smtClean="0">
                <a:solidFill>
                  <a:srgbClr val="000000"/>
                </a:solidFill>
                <a:latin typeface="Lato"/>
                <a:ea typeface="Lato"/>
                <a:cs typeface="Lato"/>
                <a:sym typeface="Lato"/>
              </a:rPr>
              <a:t>here</a:t>
            </a:r>
          </a:p>
          <a:p>
            <a:pPr marL="0" marR="0" lvl="0" indent="0" algn="l" rtl="0">
              <a:lnSpc>
                <a:spcPct val="100000"/>
              </a:lnSpc>
              <a:spcBef>
                <a:spcPts val="0"/>
              </a:spcBef>
              <a:spcAft>
                <a:spcPts val="0"/>
              </a:spcAft>
              <a:buNone/>
            </a:pPr>
            <a:r>
              <a:rPr lang="en-US" sz="1200" dirty="0" smtClean="0">
                <a:latin typeface="Lato"/>
                <a:sym typeface="Lato"/>
              </a:rPr>
              <a:t>I have used this framework to understand the gaps in marketing-sales strategies. Through this framework I can develop strategies to identify and  generate the potential leads for conversion. This framework helps in identifying the measures to be implemented by formulating a hypotheses to resolve the issue, </a:t>
            </a:r>
            <a:r>
              <a:rPr lang="en-US" sz="1200" dirty="0" err="1" smtClean="0">
                <a:latin typeface="Lato"/>
                <a:sym typeface="Lato"/>
              </a:rPr>
              <a:t>Technoserve</a:t>
            </a:r>
            <a:r>
              <a:rPr lang="en-US" sz="1200" dirty="0" smtClean="0">
                <a:latin typeface="Lato"/>
                <a:sym typeface="Lato"/>
              </a:rPr>
              <a:t> company is facing right now. </a:t>
            </a:r>
            <a:endParaRPr sz="1200"/>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30" name="Google Shape;130;p17"/>
          <p:cNvSpPr txBox="1"/>
          <p:nvPr/>
        </p:nvSpPr>
        <p:spPr>
          <a:xfrm>
            <a:off x="666712" y="1571612"/>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Provide the structure of the framework </a:t>
            </a:r>
            <a:r>
              <a:rPr lang="en-US" sz="1400" b="0" i="0" u="none" strike="noStrike" cap="none" dirty="0" smtClean="0">
                <a:solidFill>
                  <a:srgbClr val="000000"/>
                </a:solidFill>
                <a:latin typeface="Lato"/>
                <a:ea typeface="Lato"/>
                <a:cs typeface="Lato"/>
                <a:sym typeface="Lato"/>
              </a:rPr>
              <a:t>here</a:t>
            </a:r>
          </a:p>
          <a:p>
            <a:pPr marL="0" marR="0" lvl="0" indent="0" algn="ctr" rtl="0">
              <a:lnSpc>
                <a:spcPct val="100000"/>
              </a:lnSpc>
              <a:spcBef>
                <a:spcPts val="0"/>
              </a:spcBef>
              <a:spcAft>
                <a:spcPts val="0"/>
              </a:spcAft>
              <a:buNone/>
            </a:pPr>
            <a:endParaRPr lang="en-US" dirty="0" smtClean="0">
              <a:latin typeface="Lato"/>
              <a:sym typeface="Lato"/>
            </a:endParaRPr>
          </a:p>
          <a:p>
            <a:pPr marL="0" marR="0" lvl="0" indent="0" algn="ctr" rtl="0">
              <a:lnSpc>
                <a:spcPct val="100000"/>
              </a:lnSpc>
              <a:spcBef>
                <a:spcPts val="0"/>
              </a:spcBef>
              <a:spcAft>
                <a:spcPts val="0"/>
              </a:spcAft>
              <a:buNone/>
            </a:pPr>
            <a:endParaRPr lang="en-US" dirty="0" smtClean="0">
              <a:latin typeface="Lato"/>
              <a:sym typeface="Lato"/>
            </a:endParaRPr>
          </a:p>
          <a:p>
            <a:pPr marL="0" marR="0" lvl="0" indent="0" algn="ctr" rtl="0">
              <a:lnSpc>
                <a:spcPct val="100000"/>
              </a:lnSpc>
              <a:spcBef>
                <a:spcPts val="0"/>
              </a:spcBef>
              <a:spcAft>
                <a:spcPts val="0"/>
              </a:spcAft>
              <a:buNone/>
            </a:pPr>
            <a:endParaRPr lang="en-US" dirty="0" smtClean="0">
              <a:latin typeface="Lato"/>
              <a:sym typeface="Lato"/>
            </a:endParaRPr>
          </a:p>
          <a:p>
            <a:pPr marL="0" marR="0" lvl="0" indent="0" algn="ctr" rtl="0">
              <a:lnSpc>
                <a:spcPct val="100000"/>
              </a:lnSpc>
              <a:spcBef>
                <a:spcPts val="0"/>
              </a:spcBef>
              <a:spcAft>
                <a:spcPts val="0"/>
              </a:spcAft>
              <a:buNone/>
            </a:pPr>
            <a:endParaRPr lang="en-US" dirty="0" smtClean="0">
              <a:latin typeface="Lato"/>
              <a:sym typeface="Lato"/>
            </a:endParaRPr>
          </a:p>
          <a:p>
            <a:pPr marL="0" marR="0" lvl="0" indent="0" algn="ctr" rtl="0">
              <a:lnSpc>
                <a:spcPct val="100000"/>
              </a:lnSpc>
              <a:spcBef>
                <a:spcPts val="0"/>
              </a:spcBef>
              <a:spcAft>
                <a:spcPts val="0"/>
              </a:spcAft>
              <a:buNone/>
            </a:pPr>
            <a:endParaRPr lang="en-US" dirty="0" smtClean="0">
              <a:latin typeface="Lato"/>
              <a:sym typeface="Lato"/>
            </a:endParaRPr>
          </a:p>
          <a:p>
            <a:pPr marL="0" marR="0" lvl="0" indent="0" algn="ctr" rtl="0">
              <a:lnSpc>
                <a:spcPct val="100000"/>
              </a:lnSpc>
              <a:spcBef>
                <a:spcPts val="0"/>
              </a:spcBef>
              <a:spcAft>
                <a:spcPts val="0"/>
              </a:spcAft>
              <a:buNone/>
            </a:pPr>
            <a:endParaRPr lang="en-US" dirty="0" smtClean="0">
              <a:latin typeface="Lato"/>
              <a:sym typeface="Lato"/>
            </a:endParaRPr>
          </a:p>
          <a:p>
            <a:pPr marL="0" marR="0" lvl="0" indent="0" algn="ctr" rtl="0">
              <a:lnSpc>
                <a:spcPct val="100000"/>
              </a:lnSpc>
              <a:spcBef>
                <a:spcPts val="0"/>
              </a:spcBef>
              <a:spcAft>
                <a:spcPts val="0"/>
              </a:spcAft>
              <a:buNone/>
            </a:pPr>
            <a:endParaRPr/>
          </a:p>
          <a:p>
            <a:pPr marL="0" marR="0" lvl="0" indent="0" algn="ctr"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(You can attach the screenshot or multiple screenshots depending on the clarity of the image)</a:t>
            </a:r>
            <a:endParaRPr/>
          </a:p>
        </p:txBody>
      </p:sp>
      <p:pic>
        <p:nvPicPr>
          <p:cNvPr id="32769" name="Picture 1"/>
          <p:cNvPicPr>
            <a:picLocks noChangeAspect="1" noChangeArrowheads="1"/>
          </p:cNvPicPr>
          <p:nvPr/>
        </p:nvPicPr>
        <p:blipFill>
          <a:blip r:embed="rId3"/>
          <a:srcRect/>
          <a:stretch>
            <a:fillRect/>
          </a:stretch>
        </p:blipFill>
        <p:spPr bwMode="auto">
          <a:xfrm>
            <a:off x="95208" y="1857364"/>
            <a:ext cx="11953875" cy="49101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2009465"/>
            <a:ext cx="11162675" cy="4593842"/>
            <a:chOff x="589265" y="4632481"/>
            <a:chExt cx="2041200" cy="229238"/>
          </a:xfrm>
        </p:grpSpPr>
        <p:sp>
          <p:nvSpPr>
            <p:cNvPr id="138" name="Google Shape;138;p18"/>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a:t>
              </a:r>
              <a:r>
                <a:rPr lang="en-US" sz="1800" b="1" dirty="0" smtClean="0">
                  <a:solidFill>
                    <a:schemeClr val="dk1"/>
                  </a:solidFill>
                  <a:latin typeface="Lato"/>
                  <a:ea typeface="Lato"/>
                  <a:cs typeface="Lato"/>
                  <a:sym typeface="Lato"/>
                </a:rPr>
                <a:t>1 (Marketing) :  Hypotheses</a:t>
              </a:r>
            </a:p>
            <a:p>
              <a:pPr marL="0" lvl="0" indent="0" algn="l" rtl="0">
                <a:spcBef>
                  <a:spcPts val="0"/>
                </a:spcBef>
                <a:spcAft>
                  <a:spcPts val="0"/>
                </a:spcAft>
                <a:buClr>
                  <a:schemeClr val="dk1"/>
                </a:buClr>
                <a:buFont typeface="Arial"/>
                <a:buNone/>
              </a:pPr>
              <a:r>
                <a:rPr lang="en-US" sz="1800" b="1" dirty="0" smtClean="0">
                  <a:solidFill>
                    <a:schemeClr val="dk1"/>
                  </a:solidFill>
                  <a:latin typeface="Lato"/>
                  <a:ea typeface="Lato"/>
                  <a:cs typeface="Lato"/>
                  <a:sym typeface="Lato"/>
                </a:rPr>
                <a:t>	</a:t>
              </a:r>
              <a:r>
                <a:rPr lang="en-US" sz="1200" dirty="0" smtClean="0">
                  <a:solidFill>
                    <a:schemeClr val="dk1"/>
                  </a:solidFill>
                  <a:latin typeface="Lato"/>
                  <a:ea typeface="Lato"/>
                  <a:cs typeface="Lato"/>
                  <a:sym typeface="Lato"/>
                </a:rPr>
                <a:t>Sub-branch1(Management): Targeting right customers and targeting right product by the segmentation of  market.	</a:t>
              </a:r>
            </a:p>
            <a:p>
              <a:pPr marL="0" lvl="0" indent="0" algn="l" rtl="0">
                <a:spcBef>
                  <a:spcPts val="0"/>
                </a:spcBef>
                <a:spcAft>
                  <a:spcPts val="0"/>
                </a:spcAft>
                <a:buClr>
                  <a:schemeClr val="dk1"/>
                </a:buClr>
                <a:buFont typeface="Arial"/>
                <a:buNone/>
              </a:pPr>
              <a:r>
                <a:rPr lang="en-US" sz="1200" dirty="0" smtClean="0">
                  <a:solidFill>
                    <a:schemeClr val="dk1"/>
                  </a:solidFill>
                  <a:latin typeface="Lato"/>
                  <a:ea typeface="Lato"/>
                  <a:cs typeface="Lato"/>
                  <a:sym typeface="Lato"/>
                </a:rPr>
                <a:t>	Sub-branch2(Product): </a:t>
              </a:r>
              <a:r>
                <a:rPr lang="en-US" sz="1200" dirty="0" smtClean="0">
                  <a:solidFill>
                    <a:schemeClr val="dk1"/>
                  </a:solidFill>
                  <a:latin typeface="Lato"/>
                  <a:sym typeface="Lato"/>
                </a:rPr>
                <a:t>Proper Product pricing by considering customers and market competition.</a:t>
              </a:r>
            </a:p>
            <a:p>
              <a:pPr marL="0" lvl="0" indent="0" algn="l" rtl="0">
                <a:spcBef>
                  <a:spcPts val="0"/>
                </a:spcBef>
                <a:spcAft>
                  <a:spcPts val="0"/>
                </a:spcAft>
                <a:buClr>
                  <a:schemeClr val="dk1"/>
                </a:buClr>
                <a:buFont typeface="Arial"/>
                <a:buNone/>
              </a:pPr>
              <a:r>
                <a:rPr lang="en-US" sz="1200" dirty="0" smtClean="0">
                  <a:solidFill>
                    <a:schemeClr val="dk1"/>
                  </a:solidFill>
                  <a:latin typeface="Lato"/>
                  <a:sym typeface="Lato"/>
                </a:rPr>
                <a:t>                                                                                  Does the service provided by us is useful to the customer ? </a:t>
              </a:r>
            </a:p>
            <a:p>
              <a:pPr marL="0" lvl="0" indent="0" algn="l" rtl="0">
                <a:spcBef>
                  <a:spcPts val="0"/>
                </a:spcBef>
                <a:spcAft>
                  <a:spcPts val="0"/>
                </a:spcAft>
                <a:buClr>
                  <a:schemeClr val="dk1"/>
                </a:buClr>
                <a:buFont typeface="Arial"/>
                <a:buNone/>
              </a:pPr>
              <a:r>
                <a:rPr lang="en-US" sz="1200" dirty="0" smtClean="0">
                  <a:solidFill>
                    <a:schemeClr val="dk1"/>
                  </a:solidFill>
                  <a:latin typeface="Lato"/>
                  <a:sym typeface="Lato"/>
                </a:rPr>
                <a:t>                               Sub-branch3(Strategies): Innovative marketing </a:t>
              </a:r>
              <a:r>
                <a:rPr lang="en-US" sz="1200" dirty="0" err="1" smtClean="0">
                  <a:solidFill>
                    <a:schemeClr val="dk1"/>
                  </a:solidFill>
                  <a:latin typeface="Lato"/>
                  <a:sym typeface="Lato"/>
                </a:rPr>
                <a:t>stratagies</a:t>
              </a:r>
              <a:r>
                <a:rPr lang="en-US" sz="1200" dirty="0" smtClean="0">
                  <a:solidFill>
                    <a:schemeClr val="dk1"/>
                  </a:solidFill>
                  <a:latin typeface="Lato"/>
                  <a:sym typeface="Lato"/>
                </a:rPr>
                <a:t> for lead generation and conversion.</a:t>
              </a:r>
              <a:endParaRPr sz="1200">
                <a:solidFill>
                  <a:schemeClr val="dk1"/>
                </a:solidFill>
              </a:endParaRPr>
            </a:p>
            <a:p>
              <a:pPr marL="0" lvl="0" indent="0" algn="l" rtl="0">
                <a:spcBef>
                  <a:spcPts val="0"/>
                </a:spcBef>
                <a:spcAft>
                  <a:spcPts val="0"/>
                </a:spcAft>
                <a:buClr>
                  <a:schemeClr val="dk1"/>
                </a:buClr>
                <a:buFont typeface="Arial"/>
                <a:buNone/>
              </a:pPr>
              <a:endParaRPr sz="1800" b="1">
                <a:solidFill>
                  <a:schemeClr val="dk1"/>
                </a:solidFill>
                <a:latin typeface="Lato"/>
                <a:ea typeface="Lato"/>
                <a:cs typeface="Lato"/>
                <a:sym typeface="Lato"/>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i="0" u="none" strike="noStrike" cap="none" dirty="0">
                  <a:solidFill>
                    <a:srgbClr val="000000"/>
                  </a:solidFill>
                  <a:latin typeface="Lato"/>
                  <a:ea typeface="Lato"/>
                  <a:cs typeface="Lato"/>
                  <a:sym typeface="Lato"/>
                </a:rPr>
                <a:t>Branch </a:t>
              </a:r>
              <a:r>
                <a:rPr lang="en-US" sz="1800" b="1" i="0" u="none" strike="noStrike" cap="none" dirty="0" smtClean="0">
                  <a:solidFill>
                    <a:srgbClr val="000000"/>
                  </a:solidFill>
                  <a:latin typeface="Lato"/>
                  <a:ea typeface="Lato"/>
                  <a:cs typeface="Lato"/>
                  <a:sym typeface="Lato"/>
                </a:rPr>
                <a:t>2(Sales) </a:t>
              </a:r>
              <a:r>
                <a:rPr lang="en-US" sz="1800" b="1" dirty="0" smtClean="0">
                  <a:solidFill>
                    <a:schemeClr val="dk1"/>
                  </a:solidFill>
                  <a:latin typeface="Lato"/>
                  <a:ea typeface="Lato"/>
                  <a:cs typeface="Lato"/>
                  <a:sym typeface="Lato"/>
                </a:rPr>
                <a:t>Hypotheses</a:t>
              </a:r>
              <a:endParaRPr lang="en-US" sz="1800" b="1"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dirty="0" smtClean="0">
                  <a:latin typeface="Lato"/>
                  <a:sym typeface="Lato"/>
                </a:rPr>
                <a:t>	</a:t>
              </a:r>
              <a:r>
                <a:rPr lang="en-US" sz="1200" dirty="0" smtClean="0">
                  <a:latin typeface="Lato"/>
                  <a:sym typeface="Lato"/>
                </a:rPr>
                <a:t>Sub-branch1 (Sales Team): Are our employees skilled enough to explain our product to the customers and generate new leads and conversions?</a:t>
              </a:r>
            </a:p>
            <a:p>
              <a:pPr lvl="0"/>
              <a:r>
                <a:rPr lang="en-US" sz="1200" dirty="0" smtClean="0">
                  <a:latin typeface="Lato"/>
                  <a:sym typeface="Lato"/>
                </a:rPr>
                <a:t>	Sub-branch2(Sales Strategies): Sales Strategies to convert the prospective customers.</a:t>
              </a:r>
            </a:p>
            <a:p>
              <a:pPr marL="0" marR="0" lvl="0" indent="0" algn="l" rtl="0">
                <a:lnSpc>
                  <a:spcPct val="100000"/>
                </a:lnSpc>
                <a:spcBef>
                  <a:spcPts val="0"/>
                </a:spcBef>
                <a:spcAft>
                  <a:spcPts val="0"/>
                </a:spcAft>
                <a:buNone/>
              </a:pPr>
              <a:r>
                <a:rPr lang="en-US" sz="1200" dirty="0" smtClean="0">
                  <a:latin typeface="Lato"/>
                  <a:sym typeface="Lato"/>
                </a:rPr>
                <a:t>	Sub-branch3(Sales Targets): Setting up realistic targets and to make the valued customer understand the benefits of using our product. </a:t>
              </a:r>
            </a:p>
            <a:p>
              <a:pPr lvl="0"/>
              <a:r>
                <a:rPr lang="en-US" sz="1200" dirty="0" smtClean="0">
                  <a:latin typeface="Lato"/>
                  <a:sym typeface="Lato"/>
                </a:rPr>
                <a:t>	Sub-branch4(Sales Velocity): No, of days spent by sales team in the process of conversion.</a:t>
              </a:r>
            </a:p>
            <a:p>
              <a:pPr marL="0" marR="0" lvl="0" indent="0" algn="l" rtl="0">
                <a:lnSpc>
                  <a:spcPct val="100000"/>
                </a:lnSpc>
                <a:spcBef>
                  <a:spcPts val="0"/>
                </a:spcBef>
                <a:spcAft>
                  <a:spcPts val="0"/>
                </a:spcAft>
                <a:buNone/>
              </a:pPr>
              <a:r>
                <a:rPr lang="en-US" sz="1200" dirty="0" smtClean="0">
                  <a:latin typeface="Lato"/>
                  <a:sym typeface="Lato"/>
                </a:rPr>
                <a:t> </a:t>
              </a:r>
              <a:endParaRPr sz="1200"/>
            </a:p>
            <a:p>
              <a:pPr marL="0" marR="0" lvl="0" indent="0" algn="l" rtl="0">
                <a:lnSpc>
                  <a:spcPct val="100000"/>
                </a:lnSpc>
                <a:spcBef>
                  <a:spcPts val="0"/>
                </a:spcBef>
                <a:spcAft>
                  <a:spcPts val="0"/>
                </a:spcAft>
                <a:buNone/>
              </a:pPr>
              <a:endParaRPr sz="1200" i="0" u="none" strike="noStrike" cap="none">
                <a:solidFill>
                  <a:srgbClr val="000000"/>
                </a:solidFill>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r>
              <a:rPr lang="en-US" b="1" dirty="0"/>
              <a:t/>
            </a:r>
            <a:br>
              <a:rPr lang="en-US" b="1" dirty="0"/>
            </a:br>
            <a:r>
              <a:rPr lang="en-US" sz="3000" dirty="0">
                <a:solidFill>
                  <a:srgbClr val="5A5A5A"/>
                </a:solidFill>
              </a:rPr>
              <a:t>Sales Pipeline Conversion at a </a:t>
            </a:r>
            <a:r>
              <a:rPr lang="en-US" sz="3000" dirty="0" err="1">
                <a:solidFill>
                  <a:srgbClr val="5A5A5A"/>
                </a:solidFill>
              </a:rPr>
              <a:t>SaaS</a:t>
            </a:r>
            <a:r>
              <a:rPr lang="en-US" sz="3000" dirty="0">
                <a:solidFill>
                  <a:srgbClr val="5A5A5A"/>
                </a:solidFill>
              </a:rPr>
              <a:t> Startup</a:t>
            </a:r>
            <a:endParaRPr sz="3000"/>
          </a:p>
        </p:txBody>
      </p:sp>
      <p:grpSp>
        <p:nvGrpSpPr>
          <p:cNvPr id="146" name="Google Shape;146;p19"/>
          <p:cNvGrpSpPr/>
          <p:nvPr/>
        </p:nvGrpSpPr>
        <p:grpSpPr>
          <a:xfrm>
            <a:off x="595274" y="2000240"/>
            <a:ext cx="11162675" cy="4593842"/>
            <a:chOff x="589265" y="4632481"/>
            <a:chExt cx="2041200" cy="229238"/>
          </a:xfrm>
        </p:grpSpPr>
        <p:sp>
          <p:nvSpPr>
            <p:cNvPr id="147" name="Google Shape;147;p19"/>
            <p:cNvSpPr txBox="1"/>
            <p:nvPr/>
          </p:nvSpPr>
          <p:spPr>
            <a:xfrm>
              <a:off x="589265" y="4632481"/>
              <a:ext cx="2041200" cy="494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i="0" u="none" strike="noStrike" cap="none" dirty="0">
                  <a:solidFill>
                    <a:srgbClr val="000000"/>
                  </a:solidFill>
                  <a:latin typeface="Lato"/>
                  <a:ea typeface="Lato"/>
                  <a:cs typeface="Lato"/>
                  <a:sym typeface="Lato"/>
                </a:rPr>
                <a:t>Branch </a:t>
              </a:r>
              <a:r>
                <a:rPr lang="en-US" sz="1800" b="1" i="0" u="none" strike="noStrike" cap="none" dirty="0" smtClean="0">
                  <a:solidFill>
                    <a:srgbClr val="000000"/>
                  </a:solidFill>
                  <a:latin typeface="Lato"/>
                  <a:ea typeface="Lato"/>
                  <a:cs typeface="Lato"/>
                  <a:sym typeface="Lato"/>
                </a:rPr>
                <a:t>3 (Channels</a:t>
              </a:r>
              <a:r>
                <a:rPr lang="en-US" sz="1800" b="1" dirty="0" smtClean="0">
                  <a:latin typeface="Lato"/>
                  <a:ea typeface="Lato"/>
                  <a:cs typeface="Lato"/>
                  <a:sym typeface="Lato"/>
                </a:rPr>
                <a:t>): </a:t>
              </a:r>
              <a:r>
                <a:rPr lang="en-US" b="1" dirty="0" smtClean="0">
                  <a:solidFill>
                    <a:schemeClr val="dk1"/>
                  </a:solidFill>
                  <a:latin typeface="Lato"/>
                  <a:ea typeface="Lato"/>
                  <a:cs typeface="Lato"/>
                  <a:sym typeface="Lato"/>
                </a:rPr>
                <a:t>Hypotheses</a:t>
              </a:r>
              <a:r>
                <a:rPr lang="en-US" sz="1200" b="1" dirty="0" smtClean="0">
                  <a:solidFill>
                    <a:schemeClr val="dk1"/>
                  </a:solidFill>
                  <a:latin typeface="Lato"/>
                  <a:ea typeface="Lato"/>
                  <a:cs typeface="Lato"/>
                  <a:sym typeface="Lato"/>
                </a:rPr>
                <a:t> : </a:t>
              </a:r>
              <a:r>
                <a:rPr lang="en-US" sz="1200" dirty="0" smtClean="0">
                  <a:latin typeface="Lato"/>
                  <a:ea typeface="Lato"/>
                  <a:cs typeface="Lato"/>
                  <a:sym typeface="Lato"/>
                </a:rPr>
                <a:t>Are we using right channels for the timely conversions.</a:t>
              </a:r>
              <a:endParaRPr sz="1200"/>
            </a:p>
            <a:p>
              <a:pPr marL="0" marR="0" lvl="0" indent="0" algn="l" rtl="0">
                <a:lnSpc>
                  <a:spcPct val="100000"/>
                </a:lnSpc>
                <a:spcBef>
                  <a:spcPts val="0"/>
                </a:spcBef>
                <a:spcAft>
                  <a:spcPts val="0"/>
                </a:spcAft>
                <a:buNone/>
              </a:pPr>
              <a:endParaRPr sz="1200" i="0" u="none" strike="noStrike" cap="none">
                <a:solidFill>
                  <a:srgbClr val="000000"/>
                </a:solidFill>
                <a:latin typeface="Lato"/>
                <a:ea typeface="Lato"/>
                <a:cs typeface="Lato"/>
                <a:sym typeface="Lato"/>
              </a:endParaRPr>
            </a:p>
          </p:txBody>
        </p:sp>
        <p:sp>
          <p:nvSpPr>
            <p:cNvPr id="148" name="Google Shape;148;p19"/>
            <p:cNvSpPr txBox="1"/>
            <p:nvPr/>
          </p:nvSpPr>
          <p:spPr>
            <a:xfrm>
              <a:off x="589265" y="4718037"/>
              <a:ext cx="2041200" cy="143682"/>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i="0" u="none" strike="noStrike" cap="none" dirty="0">
                  <a:solidFill>
                    <a:srgbClr val="000000"/>
                  </a:solidFill>
                  <a:latin typeface="Lato"/>
                  <a:ea typeface="Lato"/>
                  <a:cs typeface="Lato"/>
                  <a:sym typeface="Lato"/>
                </a:rPr>
                <a:t>Branch </a:t>
              </a:r>
              <a:r>
                <a:rPr lang="en-US" sz="1800" b="1" i="0" u="none" strike="noStrike" cap="none" dirty="0" smtClean="0">
                  <a:solidFill>
                    <a:srgbClr val="000000"/>
                  </a:solidFill>
                  <a:latin typeface="Lato"/>
                  <a:ea typeface="Lato"/>
                  <a:cs typeface="Lato"/>
                  <a:sym typeface="Lato"/>
                </a:rPr>
                <a:t>4 (BANT): </a:t>
              </a:r>
              <a:r>
                <a:rPr lang="en-US" b="1" dirty="0" smtClean="0">
                  <a:solidFill>
                    <a:schemeClr val="dk1"/>
                  </a:solidFill>
                  <a:latin typeface="Lato"/>
                  <a:ea typeface="Lato"/>
                  <a:cs typeface="Lato"/>
                  <a:sym typeface="Lato"/>
                </a:rPr>
                <a:t>Hypotheses</a:t>
              </a:r>
            </a:p>
            <a:p>
              <a:pPr lvl="0"/>
              <a:endParaRPr lang="en-US" sz="120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200" dirty="0" smtClean="0">
                  <a:latin typeface="Lato"/>
                  <a:sym typeface="Lato"/>
                </a:rPr>
                <a:t> 	</a:t>
              </a:r>
              <a:r>
                <a:rPr lang="en-US" b="1" dirty="0" smtClean="0">
                  <a:latin typeface="Lato"/>
                  <a:sym typeface="Lato"/>
                </a:rPr>
                <a:t>Sub-branch1(Budget):</a:t>
              </a:r>
            </a:p>
            <a:p>
              <a:pPr marL="0" marR="0" lvl="0" indent="0" algn="l" rtl="0">
                <a:lnSpc>
                  <a:spcPct val="100000"/>
                </a:lnSpc>
                <a:spcBef>
                  <a:spcPts val="0"/>
                </a:spcBef>
                <a:spcAft>
                  <a:spcPts val="0"/>
                </a:spcAft>
                <a:buNone/>
              </a:pPr>
              <a:endParaRPr lang="en-US" b="1" dirty="0" smtClean="0">
                <a:latin typeface="Lato"/>
                <a:sym typeface="Lato"/>
              </a:endParaRPr>
            </a:p>
            <a:p>
              <a:pPr marL="0" marR="0" lvl="0" indent="0" algn="l" rtl="0">
                <a:lnSpc>
                  <a:spcPct val="100000"/>
                </a:lnSpc>
                <a:spcBef>
                  <a:spcPts val="0"/>
                </a:spcBef>
                <a:spcAft>
                  <a:spcPts val="0"/>
                </a:spcAft>
                <a:buNone/>
              </a:pPr>
              <a:r>
                <a:rPr lang="en-US" sz="1200" dirty="0" smtClean="0">
                  <a:latin typeface="Lato"/>
                  <a:sym typeface="Lato"/>
                </a:rPr>
                <a:t>	Product Affordability: If the product is in available range then why the conversion rate is low.</a:t>
              </a:r>
            </a:p>
            <a:p>
              <a:pPr marL="0" marR="0" lvl="0" indent="0" algn="l" rtl="0">
                <a:lnSpc>
                  <a:spcPct val="100000"/>
                </a:lnSpc>
                <a:spcBef>
                  <a:spcPts val="0"/>
                </a:spcBef>
                <a:spcAft>
                  <a:spcPts val="0"/>
                </a:spcAft>
                <a:buNone/>
              </a:pPr>
              <a:r>
                <a:rPr lang="en-US" sz="1200" dirty="0" smtClean="0">
                  <a:latin typeface="Lato"/>
                  <a:sym typeface="Lato"/>
                </a:rPr>
                <a:t>		                   If the product is not in adorable range and if the customers is not willing to buy. What solution does the company has to resolve 			                   this issue?</a:t>
              </a:r>
            </a:p>
            <a:p>
              <a:pPr marL="0" marR="0" lvl="0" indent="0" algn="l" rtl="0">
                <a:lnSpc>
                  <a:spcPct val="100000"/>
                </a:lnSpc>
                <a:spcBef>
                  <a:spcPts val="0"/>
                </a:spcBef>
                <a:spcAft>
                  <a:spcPts val="0"/>
                </a:spcAft>
                <a:buNone/>
              </a:pPr>
              <a:endParaRPr lang="en-US" sz="1200" dirty="0" smtClean="0">
                <a:latin typeface="Lato"/>
                <a:sym typeface="Lato"/>
              </a:endParaRPr>
            </a:p>
            <a:p>
              <a:pPr marL="0" marR="0" lvl="0" indent="0" algn="l" rtl="0">
                <a:lnSpc>
                  <a:spcPct val="100000"/>
                </a:lnSpc>
                <a:spcBef>
                  <a:spcPts val="0"/>
                </a:spcBef>
                <a:spcAft>
                  <a:spcPts val="0"/>
                </a:spcAft>
                <a:buNone/>
              </a:pPr>
              <a:r>
                <a:rPr lang="en-US" sz="1200" dirty="0" smtClean="0">
                  <a:latin typeface="Lato"/>
                  <a:sym typeface="Lato"/>
                </a:rPr>
                <a:t>	Budget Allocation: Strategies taken in budget allocation.</a:t>
              </a:r>
            </a:p>
            <a:p>
              <a:pPr marL="0" marR="0" lvl="0" indent="0" algn="l" rtl="0">
                <a:lnSpc>
                  <a:spcPct val="100000"/>
                </a:lnSpc>
                <a:spcBef>
                  <a:spcPts val="0"/>
                </a:spcBef>
                <a:spcAft>
                  <a:spcPts val="0"/>
                </a:spcAft>
                <a:buNone/>
              </a:pPr>
              <a:r>
                <a:rPr lang="en-US" sz="1200" dirty="0" smtClean="0">
                  <a:latin typeface="Lato"/>
                  <a:sym typeface="Lato"/>
                </a:rPr>
                <a:t>		           Have we allocated budget for technology innovation and upgrading the product.</a:t>
              </a:r>
            </a:p>
            <a:p>
              <a:pPr marL="0" marR="0" lvl="0" indent="0" algn="l" rtl="0">
                <a:lnSpc>
                  <a:spcPct val="100000"/>
                </a:lnSpc>
                <a:spcBef>
                  <a:spcPts val="0"/>
                </a:spcBef>
                <a:spcAft>
                  <a:spcPts val="0"/>
                </a:spcAft>
                <a:buNone/>
              </a:pPr>
              <a:r>
                <a:rPr lang="en-US" sz="1200" dirty="0" smtClean="0">
                  <a:latin typeface="Lato"/>
                  <a:sym typeface="Lato"/>
                </a:rPr>
                <a:t>	 </a:t>
              </a:r>
              <a:endParaRPr/>
            </a:p>
            <a:p>
              <a:pPr marL="0" marR="0" lvl="0" indent="0" algn="l" rtl="0">
                <a:lnSpc>
                  <a:spcPct val="100000"/>
                </a:lnSpc>
                <a:spcBef>
                  <a:spcPts val="0"/>
                </a:spcBef>
                <a:spcAft>
                  <a:spcPts val="0"/>
                </a:spcAft>
                <a:buNone/>
              </a:pPr>
              <a:endParaRPr sz="1800" b="1" i="0" u="none" strike="noStrike" cap="none">
                <a:solidFill>
                  <a:srgbClr val="000000"/>
                </a:solidFill>
                <a:latin typeface="Lato"/>
                <a:ea typeface="Lato"/>
                <a:cs typeface="Lato"/>
                <a:sym typeface="La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i="0" u="none" strike="noStrike" cap="none" dirty="0">
                  <a:solidFill>
                    <a:srgbClr val="000000"/>
                  </a:solidFill>
                  <a:latin typeface="Lato"/>
                  <a:ea typeface="Lato"/>
                  <a:cs typeface="Lato"/>
                  <a:sym typeface="Lato"/>
                </a:rPr>
                <a:t>Branch </a:t>
              </a:r>
              <a:r>
                <a:rPr lang="en-US" sz="1800" b="1" i="0" u="none" strike="noStrike" cap="none" dirty="0" smtClean="0">
                  <a:solidFill>
                    <a:srgbClr val="000000"/>
                  </a:solidFill>
                  <a:latin typeface="Lato"/>
                  <a:ea typeface="Lato"/>
                  <a:cs typeface="Lato"/>
                  <a:sym typeface="Lato"/>
                </a:rPr>
                <a:t>4 </a:t>
              </a:r>
              <a:r>
                <a:rPr lang="en-US" sz="1800" b="1" dirty="0" smtClean="0">
                  <a:latin typeface="Lato"/>
                  <a:ea typeface="Lato"/>
                  <a:cs typeface="Lato"/>
                  <a:sym typeface="Lato"/>
                </a:rPr>
                <a:t>(BANT)</a:t>
              </a:r>
              <a:r>
                <a:rPr lang="en-US" sz="1800" b="1" i="0" u="none" strike="noStrike" cap="none" dirty="0" smtClean="0">
                  <a:solidFill>
                    <a:srgbClr val="000000"/>
                  </a:solidFill>
                  <a:latin typeface="Lato"/>
                  <a:ea typeface="Lato"/>
                  <a:cs typeface="Lato"/>
                  <a:sym typeface="Lato"/>
                </a:rPr>
                <a:t> </a:t>
              </a:r>
              <a:r>
                <a:rPr lang="en-US" sz="1800" b="1" dirty="0" smtClean="0">
                  <a:solidFill>
                    <a:schemeClr val="dk1"/>
                  </a:solidFill>
                  <a:latin typeface="Lato"/>
                  <a:ea typeface="Lato"/>
                  <a:cs typeface="Lato"/>
                  <a:sym typeface="Lato"/>
                </a:rPr>
                <a:t>Hypotheses</a:t>
              </a:r>
              <a:endParaRPr lang="en-US" sz="1800" b="1" i="0" u="none" strike="noStrike" cap="none" dirty="0" smtClean="0">
                <a:solidFill>
                  <a:srgbClr val="000000"/>
                </a:solidFill>
                <a:latin typeface="Lato"/>
                <a:ea typeface="Lato"/>
                <a:cs typeface="Lato"/>
                <a:sym typeface="Lato"/>
              </a:endParaRPr>
            </a:p>
            <a:p>
              <a:pPr lvl="0"/>
              <a:r>
                <a:rPr lang="en-US" sz="1800" b="1" i="0" u="none" strike="noStrike" cap="none" dirty="0" smtClean="0">
                  <a:solidFill>
                    <a:srgbClr val="000000"/>
                  </a:solidFill>
                  <a:latin typeface="Lato"/>
                  <a:ea typeface="Lato"/>
                  <a:cs typeface="Lato"/>
                  <a:sym typeface="Lato"/>
                </a:rPr>
                <a:t>	</a:t>
              </a:r>
              <a:r>
                <a:rPr lang="en-US" b="1" i="0" u="none" strike="noStrike" cap="none" dirty="0" smtClean="0">
                  <a:solidFill>
                    <a:srgbClr val="000000"/>
                  </a:solidFill>
                  <a:latin typeface="Lato"/>
                  <a:ea typeface="Lato"/>
                  <a:cs typeface="Lato"/>
                  <a:sym typeface="Lato"/>
                </a:rPr>
                <a:t>Sub-branch </a:t>
              </a:r>
              <a:r>
                <a:rPr lang="en-US" b="1" dirty="0" smtClean="0">
                  <a:latin typeface="Lato"/>
                  <a:ea typeface="Lato"/>
                  <a:cs typeface="Lato"/>
                  <a:sym typeface="Lato"/>
                </a:rPr>
                <a:t>2(Authority): </a:t>
              </a:r>
            </a:p>
            <a:p>
              <a:pPr lvl="0"/>
              <a:r>
                <a:rPr lang="en-US" sz="1200" b="1" dirty="0" smtClean="0">
                  <a:latin typeface="Lato"/>
                  <a:ea typeface="Lato"/>
                  <a:cs typeface="Lato"/>
                  <a:sym typeface="Lato"/>
                </a:rPr>
                <a:t>		</a:t>
              </a:r>
              <a:r>
                <a:rPr lang="en-US" sz="1200" dirty="0" smtClean="0">
                  <a:latin typeface="Lato"/>
                  <a:ea typeface="Lato"/>
                  <a:cs typeface="Lato"/>
                  <a:sym typeface="Lato"/>
                </a:rPr>
                <a:t>Proper product promotion strategies by the Marketing Team.</a:t>
              </a:r>
            </a:p>
            <a:p>
              <a:pPr lvl="0"/>
              <a:r>
                <a:rPr lang="en-US" sz="1200" dirty="0" smtClean="0">
                  <a:latin typeface="Lato"/>
                  <a:ea typeface="Lato"/>
                  <a:cs typeface="Lato"/>
                  <a:sym typeface="Lato"/>
                </a:rPr>
                <a:t>		Does the management should consider Sales Team and customer feedback?</a:t>
              </a:r>
            </a:p>
            <a:p>
              <a:pPr lvl="0"/>
              <a:endParaRPr lang="en-US" sz="1200" dirty="0" smtClean="0">
                <a:latin typeface="Lato"/>
                <a:ea typeface="Lato"/>
                <a:cs typeface="Lato"/>
                <a:sym typeface="Lato"/>
              </a:endParaRPr>
            </a:p>
            <a:p>
              <a:pPr lvl="0"/>
              <a:r>
                <a:rPr lang="en-US" sz="1200" dirty="0" smtClean="0">
                  <a:latin typeface="Lato"/>
                  <a:ea typeface="Lato"/>
                  <a:cs typeface="Lato"/>
                  <a:sym typeface="Lato"/>
                </a:rPr>
                <a:t>		It is very important for the management to listen and work on  the valid suggestions and valid feedbacks </a:t>
              </a:r>
            </a:p>
            <a:p>
              <a:pPr lvl="0"/>
              <a:r>
                <a:rPr lang="en-US" sz="1200" dirty="0" smtClean="0">
                  <a:latin typeface="Lato"/>
                  <a:ea typeface="Lato"/>
                  <a:cs typeface="Lato"/>
                  <a:sym typeface="Lato"/>
                </a:rPr>
                <a:t>		given by their employees and customers.</a:t>
              </a:r>
            </a:p>
            <a:p>
              <a:pPr lvl="0"/>
              <a:endParaRPr lang="en-US" sz="1200" dirty="0" smtClean="0">
                <a:latin typeface="Lato"/>
                <a:ea typeface="Lato"/>
                <a:cs typeface="Lato"/>
                <a:sym typeface="Lato"/>
              </a:endParaRPr>
            </a:p>
            <a:p>
              <a:pPr lvl="0"/>
              <a:r>
                <a:rPr lang="en-US" sz="1200" dirty="0" smtClean="0">
                  <a:latin typeface="Lato"/>
                  <a:sym typeface="Lato"/>
                </a:rPr>
                <a:t>		 Proper product promotion strategies by the Marketing Team.</a:t>
              </a:r>
              <a:endParaRPr sz="1200"/>
            </a:p>
            <a:p>
              <a:pPr marL="0" marR="0" lvl="0" indent="0" algn="l" rtl="0">
                <a:lnSpc>
                  <a:spcPct val="100000"/>
                </a:lnSpc>
                <a:spcBef>
                  <a:spcPts val="0"/>
                </a:spcBef>
                <a:spcAft>
                  <a:spcPts val="0"/>
                </a:spcAft>
                <a:buNone/>
              </a:pPr>
              <a:endParaRPr sz="1800" b="1" i="0" u="none" strike="noStrike" cap="none">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dirty="0" smtClean="0">
                  <a:latin typeface="Lato"/>
                  <a:ea typeface="Lato"/>
                  <a:cs typeface="Lato"/>
                  <a:sym typeface="Lato"/>
                </a:rPr>
                <a:t>Branch 4 (BANT) </a:t>
              </a:r>
              <a:r>
                <a:rPr lang="en-US" sz="1800" b="1" dirty="0" smtClean="0">
                  <a:solidFill>
                    <a:schemeClr val="dk1"/>
                  </a:solidFill>
                  <a:latin typeface="Lato"/>
                  <a:ea typeface="Lato"/>
                  <a:cs typeface="Lato"/>
                  <a:sym typeface="Lato"/>
                </a:rPr>
                <a:t>Hypotheses</a:t>
              </a:r>
              <a:endParaRPr lang="en-US" sz="1800" b="1" dirty="0" smtClean="0">
                <a:latin typeface="Lato"/>
                <a:ea typeface="Lato"/>
                <a:cs typeface="Lato"/>
                <a:sym typeface="Lato"/>
              </a:endParaRPr>
            </a:p>
            <a:p>
              <a:pPr lvl="0"/>
              <a:r>
                <a:rPr lang="en-US" sz="1800" b="1" dirty="0" smtClean="0">
                  <a:latin typeface="Lato"/>
                  <a:ea typeface="Lato"/>
                  <a:cs typeface="Lato"/>
                  <a:sym typeface="Lato"/>
                </a:rPr>
                <a:t>	</a:t>
              </a:r>
              <a:r>
                <a:rPr lang="en-US" b="1" dirty="0" smtClean="0">
                  <a:latin typeface="Lato"/>
                  <a:ea typeface="Lato"/>
                  <a:cs typeface="Lato"/>
                  <a:sym typeface="Lato"/>
                </a:rPr>
                <a:t>Sub-branch 3 (Need):</a:t>
              </a:r>
            </a:p>
            <a:p>
              <a:pPr lvl="0"/>
              <a:r>
                <a:rPr lang="en-US" b="1" dirty="0" smtClean="0">
                  <a:latin typeface="Lato"/>
                  <a:ea typeface="Lato"/>
                  <a:cs typeface="Lato"/>
                  <a:sym typeface="Lato"/>
                </a:rPr>
                <a:t>		 </a:t>
              </a:r>
              <a:r>
                <a:rPr lang="en-US" sz="1200" dirty="0" smtClean="0">
                  <a:latin typeface="Lato"/>
                  <a:ea typeface="Lato"/>
                  <a:cs typeface="Lato"/>
                  <a:sym typeface="Lato"/>
                </a:rPr>
                <a:t>Prioritizing customer needs in the product.</a:t>
              </a:r>
            </a:p>
            <a:p>
              <a:pPr lvl="0"/>
              <a:r>
                <a:rPr lang="en-US" sz="1200" dirty="0" smtClean="0">
                  <a:latin typeface="Lato"/>
                  <a:ea typeface="Lato"/>
                  <a:cs typeface="Lato"/>
                  <a:sym typeface="Lato"/>
                </a:rPr>
                <a:t>		 New Innovative Technology and upgrading the existing one as per </a:t>
              </a:r>
              <a:r>
                <a:rPr lang="en-US" sz="1200" dirty="0" err="1" smtClean="0">
                  <a:latin typeface="Lato"/>
                  <a:ea typeface="Lato"/>
                  <a:cs typeface="Lato"/>
                  <a:sym typeface="Lato"/>
                </a:rPr>
                <a:t>cutomer</a:t>
              </a:r>
              <a:r>
                <a:rPr lang="en-US" sz="1200" dirty="0" smtClean="0">
                  <a:latin typeface="Lato"/>
                  <a:ea typeface="Lato"/>
                  <a:cs typeface="Lato"/>
                  <a:sym typeface="Lato"/>
                </a:rPr>
                <a:t> needs. </a:t>
              </a:r>
            </a:p>
            <a:p>
              <a:pPr lvl="0"/>
              <a:endParaRPr lang="en-US" sz="1200" dirty="0" smtClean="0"/>
            </a:p>
            <a:p>
              <a:pPr marL="0" marR="0" lvl="0" indent="0" algn="l" rtl="0">
                <a:lnSpc>
                  <a:spcPct val="100000"/>
                </a:lnSpc>
                <a:spcBef>
                  <a:spcPts val="0"/>
                </a:spcBef>
                <a:spcAft>
                  <a:spcPts val="0"/>
                </a:spcAft>
                <a:buNone/>
              </a:pPr>
              <a:endParaRPr sz="1200" i="0" u="none" strike="noStrike" cap="none">
                <a:solidFill>
                  <a:srgbClr val="000000"/>
                </a:solidFill>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1798</Words>
  <PresentationFormat>Custom</PresentationFormat>
  <Paragraphs>414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Lato</vt:lpstr>
      <vt:lpstr>Wingdings</vt:lpstr>
      <vt:lpstr>Calibri</vt:lpstr>
      <vt:lpstr>Office Theme</vt:lpstr>
      <vt:lpstr>ASSIGNMENT GUIDELINES</vt:lpstr>
      <vt:lpstr>ASSIGNMENT   Name:  Dr. V. Swaroopa Rani</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lpstr>PART III B : Presenting Recommendations   Sales Pipeline Conversion at a SaaS Startup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Swaraj Akhil</dc:creator>
  <cp:lastModifiedBy>Swaraj Akhil</cp:lastModifiedBy>
  <cp:revision>85</cp:revision>
  <dcterms:modified xsi:type="dcterms:W3CDTF">2023-02-01T12:08:58Z</dcterms:modified>
</cp:coreProperties>
</file>