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867"/>
    <a:srgbClr val="FD5167"/>
    <a:srgbClr val="FB4567"/>
    <a:srgbClr val="F8216E"/>
    <a:srgbClr val="FF5D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D364-3EB5-DB07-3164-7AFD6F6D4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E539A1-5732-16FE-6BE9-3D5486A45E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58B780-CAF1-231D-B549-9630F35BF17D}"/>
              </a:ext>
            </a:extLst>
          </p:cNvPr>
          <p:cNvSpPr>
            <a:spLocks noGrp="1"/>
          </p:cNvSpPr>
          <p:nvPr>
            <p:ph type="dt" sz="half" idx="10"/>
          </p:nvPr>
        </p:nvSpPr>
        <p:spPr/>
        <p:txBody>
          <a:bodyPr/>
          <a:lstStyle/>
          <a:p>
            <a:fld id="{C75AE77F-8D7C-4025-91F9-3B0E00127B65}" type="datetimeFigureOut">
              <a:rPr lang="en-IN" smtClean="0"/>
              <a:t>10-04-2023</a:t>
            </a:fld>
            <a:endParaRPr lang="en-IN"/>
          </a:p>
        </p:txBody>
      </p:sp>
      <p:sp>
        <p:nvSpPr>
          <p:cNvPr id="5" name="Footer Placeholder 4">
            <a:extLst>
              <a:ext uri="{FF2B5EF4-FFF2-40B4-BE49-F238E27FC236}">
                <a16:creationId xmlns:a16="http://schemas.microsoft.com/office/drawing/2014/main" id="{CEE1199B-F4C9-581A-89CE-16FD66F37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34BA9-DBD6-DFD8-00C3-14AEF3B872D2}"/>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93583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0EAA1-A3D5-2EA7-6F33-3E18371C22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8F42AF-461D-C01F-0553-E07719E997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CA81FB-0EB1-9D41-60AC-35D02CA18004}"/>
              </a:ext>
            </a:extLst>
          </p:cNvPr>
          <p:cNvSpPr>
            <a:spLocks noGrp="1"/>
          </p:cNvSpPr>
          <p:nvPr>
            <p:ph type="dt" sz="half" idx="10"/>
          </p:nvPr>
        </p:nvSpPr>
        <p:spPr/>
        <p:txBody>
          <a:bodyPr/>
          <a:lstStyle/>
          <a:p>
            <a:fld id="{C75AE77F-8D7C-4025-91F9-3B0E00127B65}" type="datetimeFigureOut">
              <a:rPr lang="en-IN" smtClean="0"/>
              <a:t>10-04-2023</a:t>
            </a:fld>
            <a:endParaRPr lang="en-IN"/>
          </a:p>
        </p:txBody>
      </p:sp>
      <p:sp>
        <p:nvSpPr>
          <p:cNvPr id="5" name="Footer Placeholder 4">
            <a:extLst>
              <a:ext uri="{FF2B5EF4-FFF2-40B4-BE49-F238E27FC236}">
                <a16:creationId xmlns:a16="http://schemas.microsoft.com/office/drawing/2014/main" id="{60FC8CB1-3067-7B2A-7C63-3B851BF18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C7E09-69BA-A25D-7327-A1C38B5B6E56}"/>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289338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0C6E80-B6AC-6037-2DAB-1E71BF25CF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E46A9F-F523-75E9-F4E2-FD25D7ADC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C21CD-204C-BDF7-DC63-17B25324FF8F}"/>
              </a:ext>
            </a:extLst>
          </p:cNvPr>
          <p:cNvSpPr>
            <a:spLocks noGrp="1"/>
          </p:cNvSpPr>
          <p:nvPr>
            <p:ph type="dt" sz="half" idx="10"/>
          </p:nvPr>
        </p:nvSpPr>
        <p:spPr/>
        <p:txBody>
          <a:bodyPr/>
          <a:lstStyle/>
          <a:p>
            <a:fld id="{C75AE77F-8D7C-4025-91F9-3B0E00127B65}" type="datetimeFigureOut">
              <a:rPr lang="en-IN" smtClean="0"/>
              <a:t>10-04-2023</a:t>
            </a:fld>
            <a:endParaRPr lang="en-IN"/>
          </a:p>
        </p:txBody>
      </p:sp>
      <p:sp>
        <p:nvSpPr>
          <p:cNvPr id="5" name="Footer Placeholder 4">
            <a:extLst>
              <a:ext uri="{FF2B5EF4-FFF2-40B4-BE49-F238E27FC236}">
                <a16:creationId xmlns:a16="http://schemas.microsoft.com/office/drawing/2014/main" id="{054E4A1C-47E6-0926-AF19-453E7D81A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792BA-F6A0-65DD-6BA5-B93BDF97B737}"/>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96613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E286-7686-D66A-3602-47E6E13AE3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FE0E60-2570-366D-4EA9-8DCB5D0A52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AE986-3535-1516-9367-B0926B8341FB}"/>
              </a:ext>
            </a:extLst>
          </p:cNvPr>
          <p:cNvSpPr>
            <a:spLocks noGrp="1"/>
          </p:cNvSpPr>
          <p:nvPr>
            <p:ph type="dt" sz="half" idx="10"/>
          </p:nvPr>
        </p:nvSpPr>
        <p:spPr/>
        <p:txBody>
          <a:bodyPr/>
          <a:lstStyle/>
          <a:p>
            <a:fld id="{C75AE77F-8D7C-4025-91F9-3B0E00127B65}" type="datetimeFigureOut">
              <a:rPr lang="en-IN" smtClean="0"/>
              <a:t>10-04-2023</a:t>
            </a:fld>
            <a:endParaRPr lang="en-IN"/>
          </a:p>
        </p:txBody>
      </p:sp>
      <p:sp>
        <p:nvSpPr>
          <p:cNvPr id="5" name="Footer Placeholder 4">
            <a:extLst>
              <a:ext uri="{FF2B5EF4-FFF2-40B4-BE49-F238E27FC236}">
                <a16:creationId xmlns:a16="http://schemas.microsoft.com/office/drawing/2014/main" id="{3B76FC6E-2D88-1012-FE90-9827C341BA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0F76E5-E209-E1D6-AC6A-AC0D06750E1D}"/>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85795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92628-2653-EE18-F680-8D8457468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036793-68A3-7E75-C310-C794FC196F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DD038C-4BFF-7AA4-4C7C-EB6253DE9A71}"/>
              </a:ext>
            </a:extLst>
          </p:cNvPr>
          <p:cNvSpPr>
            <a:spLocks noGrp="1"/>
          </p:cNvSpPr>
          <p:nvPr>
            <p:ph type="dt" sz="half" idx="10"/>
          </p:nvPr>
        </p:nvSpPr>
        <p:spPr/>
        <p:txBody>
          <a:bodyPr/>
          <a:lstStyle/>
          <a:p>
            <a:fld id="{C75AE77F-8D7C-4025-91F9-3B0E00127B65}" type="datetimeFigureOut">
              <a:rPr lang="en-IN" smtClean="0"/>
              <a:t>10-04-2023</a:t>
            </a:fld>
            <a:endParaRPr lang="en-IN"/>
          </a:p>
        </p:txBody>
      </p:sp>
      <p:sp>
        <p:nvSpPr>
          <p:cNvPr id="5" name="Footer Placeholder 4">
            <a:extLst>
              <a:ext uri="{FF2B5EF4-FFF2-40B4-BE49-F238E27FC236}">
                <a16:creationId xmlns:a16="http://schemas.microsoft.com/office/drawing/2014/main" id="{0838D14C-1F40-38D5-3941-94F8D69412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24D33-C3ED-11A9-81DE-9A519188D1C8}"/>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2467345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3BA9-05AF-42D7-4890-2A2338FA30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5574FE-CA96-30B4-3CE5-9B8A304E53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CB732C-AFE6-34AD-1243-2589CF3623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F7266A-72F2-E4F8-52B5-547BFB312309}"/>
              </a:ext>
            </a:extLst>
          </p:cNvPr>
          <p:cNvSpPr>
            <a:spLocks noGrp="1"/>
          </p:cNvSpPr>
          <p:nvPr>
            <p:ph type="dt" sz="half" idx="10"/>
          </p:nvPr>
        </p:nvSpPr>
        <p:spPr/>
        <p:txBody>
          <a:bodyPr/>
          <a:lstStyle/>
          <a:p>
            <a:fld id="{C75AE77F-8D7C-4025-91F9-3B0E00127B65}" type="datetimeFigureOut">
              <a:rPr lang="en-IN" smtClean="0"/>
              <a:t>10-04-2023</a:t>
            </a:fld>
            <a:endParaRPr lang="en-IN"/>
          </a:p>
        </p:txBody>
      </p:sp>
      <p:sp>
        <p:nvSpPr>
          <p:cNvPr id="6" name="Footer Placeholder 5">
            <a:extLst>
              <a:ext uri="{FF2B5EF4-FFF2-40B4-BE49-F238E27FC236}">
                <a16:creationId xmlns:a16="http://schemas.microsoft.com/office/drawing/2014/main" id="{A9D6316A-1929-D06C-C608-4A9F8F4273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5306A1-B928-1BD6-2A26-41C3CBF63872}"/>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3225634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2F36-8D70-22C6-9047-C2BE0E35EF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3F279D-981D-8DB8-7534-0BD4A99F21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3063B-92F2-F4CC-3F99-D1F3ACE24B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749C88-985C-EF83-CFE9-A8E5656D4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31EDAD-5A54-27AA-A690-78E992AD49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3F879C-3E9B-48F4-38E7-46E916D3F178}"/>
              </a:ext>
            </a:extLst>
          </p:cNvPr>
          <p:cNvSpPr>
            <a:spLocks noGrp="1"/>
          </p:cNvSpPr>
          <p:nvPr>
            <p:ph type="dt" sz="half" idx="10"/>
          </p:nvPr>
        </p:nvSpPr>
        <p:spPr/>
        <p:txBody>
          <a:bodyPr/>
          <a:lstStyle/>
          <a:p>
            <a:fld id="{C75AE77F-8D7C-4025-91F9-3B0E00127B65}" type="datetimeFigureOut">
              <a:rPr lang="en-IN" smtClean="0"/>
              <a:t>10-04-2023</a:t>
            </a:fld>
            <a:endParaRPr lang="en-IN"/>
          </a:p>
        </p:txBody>
      </p:sp>
      <p:sp>
        <p:nvSpPr>
          <p:cNvPr id="8" name="Footer Placeholder 7">
            <a:extLst>
              <a:ext uri="{FF2B5EF4-FFF2-40B4-BE49-F238E27FC236}">
                <a16:creationId xmlns:a16="http://schemas.microsoft.com/office/drawing/2014/main" id="{0B24E854-35C6-D9CC-1A5A-BB28F3E30E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0DB92A-222A-2510-9AB7-200B90C3F379}"/>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164139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0ECE-9132-1FD3-47E8-5C617CA71F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49A1AA-EB75-977C-8D30-F7C475AC04CA}"/>
              </a:ext>
            </a:extLst>
          </p:cNvPr>
          <p:cNvSpPr>
            <a:spLocks noGrp="1"/>
          </p:cNvSpPr>
          <p:nvPr>
            <p:ph type="dt" sz="half" idx="10"/>
          </p:nvPr>
        </p:nvSpPr>
        <p:spPr/>
        <p:txBody>
          <a:bodyPr/>
          <a:lstStyle/>
          <a:p>
            <a:fld id="{C75AE77F-8D7C-4025-91F9-3B0E00127B65}" type="datetimeFigureOut">
              <a:rPr lang="en-IN" smtClean="0"/>
              <a:t>10-04-2023</a:t>
            </a:fld>
            <a:endParaRPr lang="en-IN"/>
          </a:p>
        </p:txBody>
      </p:sp>
      <p:sp>
        <p:nvSpPr>
          <p:cNvPr id="4" name="Footer Placeholder 3">
            <a:extLst>
              <a:ext uri="{FF2B5EF4-FFF2-40B4-BE49-F238E27FC236}">
                <a16:creationId xmlns:a16="http://schemas.microsoft.com/office/drawing/2014/main" id="{B0B7059D-4A69-A168-BF8A-21C62EDB25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02E340-DE14-4F01-26CD-08A159297F7E}"/>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197731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7862-9223-25FE-F31E-E4586942D0A7}"/>
              </a:ext>
            </a:extLst>
          </p:cNvPr>
          <p:cNvSpPr>
            <a:spLocks noGrp="1"/>
          </p:cNvSpPr>
          <p:nvPr>
            <p:ph type="dt" sz="half" idx="10"/>
          </p:nvPr>
        </p:nvSpPr>
        <p:spPr/>
        <p:txBody>
          <a:bodyPr/>
          <a:lstStyle/>
          <a:p>
            <a:fld id="{C75AE77F-8D7C-4025-91F9-3B0E00127B65}" type="datetimeFigureOut">
              <a:rPr lang="en-IN" smtClean="0"/>
              <a:t>10-04-2023</a:t>
            </a:fld>
            <a:endParaRPr lang="en-IN"/>
          </a:p>
        </p:txBody>
      </p:sp>
      <p:sp>
        <p:nvSpPr>
          <p:cNvPr id="3" name="Footer Placeholder 2">
            <a:extLst>
              <a:ext uri="{FF2B5EF4-FFF2-40B4-BE49-F238E27FC236}">
                <a16:creationId xmlns:a16="http://schemas.microsoft.com/office/drawing/2014/main" id="{3C1DA4B6-5FC4-D7BB-02E5-B5E3AC7AF9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EA9B0F-9DD7-AEC2-51DD-759E8F33AE13}"/>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316600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7A24-C848-C364-4489-0F104CFA8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67B536-2F0F-2724-BCCE-3A130F82E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220C7D-D301-1BEA-8E42-1B381D98E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735E6-DE19-EE1B-09EE-6560CBC2FAD9}"/>
              </a:ext>
            </a:extLst>
          </p:cNvPr>
          <p:cNvSpPr>
            <a:spLocks noGrp="1"/>
          </p:cNvSpPr>
          <p:nvPr>
            <p:ph type="dt" sz="half" idx="10"/>
          </p:nvPr>
        </p:nvSpPr>
        <p:spPr/>
        <p:txBody>
          <a:bodyPr/>
          <a:lstStyle/>
          <a:p>
            <a:fld id="{C75AE77F-8D7C-4025-91F9-3B0E00127B65}" type="datetimeFigureOut">
              <a:rPr lang="en-IN" smtClean="0"/>
              <a:t>10-04-2023</a:t>
            </a:fld>
            <a:endParaRPr lang="en-IN"/>
          </a:p>
        </p:txBody>
      </p:sp>
      <p:sp>
        <p:nvSpPr>
          <p:cNvPr id="6" name="Footer Placeholder 5">
            <a:extLst>
              <a:ext uri="{FF2B5EF4-FFF2-40B4-BE49-F238E27FC236}">
                <a16:creationId xmlns:a16="http://schemas.microsoft.com/office/drawing/2014/main" id="{99C2C04B-1373-D2E8-5824-9C5CD1D62B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0FA23-3686-ACCA-09B5-97D092E1E694}"/>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276521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90D12-8E71-7D53-3A02-7A2594393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098F4E-8060-C174-B024-AED29D41D0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057666-FED9-7F76-B77A-5358E808D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19C6A-35BD-0B0C-8667-FA97AD33D357}"/>
              </a:ext>
            </a:extLst>
          </p:cNvPr>
          <p:cNvSpPr>
            <a:spLocks noGrp="1"/>
          </p:cNvSpPr>
          <p:nvPr>
            <p:ph type="dt" sz="half" idx="10"/>
          </p:nvPr>
        </p:nvSpPr>
        <p:spPr/>
        <p:txBody>
          <a:bodyPr/>
          <a:lstStyle/>
          <a:p>
            <a:fld id="{C75AE77F-8D7C-4025-91F9-3B0E00127B65}" type="datetimeFigureOut">
              <a:rPr lang="en-IN" smtClean="0"/>
              <a:t>10-04-2023</a:t>
            </a:fld>
            <a:endParaRPr lang="en-IN"/>
          </a:p>
        </p:txBody>
      </p:sp>
      <p:sp>
        <p:nvSpPr>
          <p:cNvPr id="6" name="Footer Placeholder 5">
            <a:extLst>
              <a:ext uri="{FF2B5EF4-FFF2-40B4-BE49-F238E27FC236}">
                <a16:creationId xmlns:a16="http://schemas.microsoft.com/office/drawing/2014/main" id="{F07A000C-0C22-20B4-0E26-E92B783C1D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1E8654-50CB-8DED-A483-DB825073E00D}"/>
              </a:ext>
            </a:extLst>
          </p:cNvPr>
          <p:cNvSpPr>
            <a:spLocks noGrp="1"/>
          </p:cNvSpPr>
          <p:nvPr>
            <p:ph type="sldNum" sz="quarter" idx="12"/>
          </p:nvPr>
        </p:nvSpPr>
        <p:spPr/>
        <p:txBody>
          <a:bodyPr/>
          <a:lstStyle/>
          <a:p>
            <a:fld id="{457A17E5-B0FB-4225-A645-BE68FAFC4C06}" type="slidenum">
              <a:rPr lang="en-IN" smtClean="0"/>
              <a:t>‹#›</a:t>
            </a:fld>
            <a:endParaRPr lang="en-IN"/>
          </a:p>
        </p:txBody>
      </p:sp>
    </p:spTree>
    <p:extLst>
      <p:ext uri="{BB962C8B-B14F-4D97-AF65-F5344CB8AC3E}">
        <p14:creationId xmlns:p14="http://schemas.microsoft.com/office/powerpoint/2010/main" val="2163291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C6D202-F85A-6F84-7C8A-8EFC38818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BD4D07-17BE-A854-8FFF-DA09EBC4E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9F9CE1-77CD-3C2F-25A2-83D060A221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AE77F-8D7C-4025-91F9-3B0E00127B65}" type="datetimeFigureOut">
              <a:rPr lang="en-IN" smtClean="0"/>
              <a:t>10-04-2023</a:t>
            </a:fld>
            <a:endParaRPr lang="en-IN"/>
          </a:p>
        </p:txBody>
      </p:sp>
      <p:sp>
        <p:nvSpPr>
          <p:cNvPr id="5" name="Footer Placeholder 4">
            <a:extLst>
              <a:ext uri="{FF2B5EF4-FFF2-40B4-BE49-F238E27FC236}">
                <a16:creationId xmlns:a16="http://schemas.microsoft.com/office/drawing/2014/main" id="{A269C6CD-D8A9-623F-8B17-3E5703453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2FCE30-C073-BE07-B25C-D2CBDC9634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A17E5-B0FB-4225-A645-BE68FAFC4C06}" type="slidenum">
              <a:rPr lang="en-IN" smtClean="0"/>
              <a:t>‹#›</a:t>
            </a:fld>
            <a:endParaRPr lang="en-IN"/>
          </a:p>
        </p:txBody>
      </p:sp>
    </p:spTree>
    <p:extLst>
      <p:ext uri="{BB962C8B-B14F-4D97-AF65-F5344CB8AC3E}">
        <p14:creationId xmlns:p14="http://schemas.microsoft.com/office/powerpoint/2010/main" val="218363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488FC1-F497-5E90-AC85-71EC51B56B5F}"/>
              </a:ext>
            </a:extLst>
          </p:cNvPr>
          <p:cNvSpPr txBox="1"/>
          <p:nvPr/>
        </p:nvSpPr>
        <p:spPr>
          <a:xfrm>
            <a:off x="3048000" y="2446475"/>
            <a:ext cx="6633882" cy="1138773"/>
          </a:xfrm>
          <a:prstGeom prst="rect">
            <a:avLst/>
          </a:prstGeom>
          <a:noFill/>
        </p:spPr>
        <p:txBody>
          <a:bodyPr wrap="square">
            <a:spAutoFit/>
          </a:bodyPr>
          <a:lstStyle/>
          <a:p>
            <a:pPr algn="ctr"/>
            <a:r>
              <a:rPr lang="en-US" sz="3600" dirty="0">
                <a:latin typeface="Aharoni" panose="02010803020104030203" pitchFamily="2" charset="-79"/>
                <a:cs typeface="Aharoni" panose="02010803020104030203" pitchFamily="2" charset="-79"/>
              </a:rPr>
              <a:t>ATM Console-Based Interface </a:t>
            </a:r>
          </a:p>
          <a:p>
            <a:pPr algn="r"/>
            <a:r>
              <a:rPr lang="en-US" sz="3200" dirty="0">
                <a:latin typeface="Bahnschrift Condensed" panose="020B0502040204020203" pitchFamily="34" charset="0"/>
              </a:rPr>
              <a:t>for Your Banking Needs</a:t>
            </a:r>
            <a:endParaRPr lang="en-IN" sz="3200" dirty="0">
              <a:latin typeface="Bahnschrift Condensed" panose="020B0502040204020203" pitchFamily="34" charset="0"/>
            </a:endParaRPr>
          </a:p>
        </p:txBody>
      </p:sp>
      <p:sp>
        <p:nvSpPr>
          <p:cNvPr id="6" name="Rectangle 5">
            <a:extLst>
              <a:ext uri="{FF2B5EF4-FFF2-40B4-BE49-F238E27FC236}">
                <a16:creationId xmlns:a16="http://schemas.microsoft.com/office/drawing/2014/main" id="{B9234CC6-4327-E68B-2ACA-95C0A663CBD8}"/>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02DFD80-9593-D8D2-F4A4-D6171BB8FB97}"/>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4E8E496-9666-6BCE-6720-8145F68D5D64}"/>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6E844E3-3AFF-8474-179D-E18656C24BDB}"/>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3E87634A-1677-C106-FA2B-84EE9F5438D2}"/>
              </a:ext>
            </a:extLst>
          </p:cNvPr>
          <p:cNvSpPr txBox="1"/>
          <p:nvPr/>
        </p:nvSpPr>
        <p:spPr>
          <a:xfrm>
            <a:off x="10157013" y="6075080"/>
            <a:ext cx="2214282" cy="400110"/>
          </a:xfrm>
          <a:prstGeom prst="rect">
            <a:avLst/>
          </a:prstGeom>
          <a:noFill/>
        </p:spPr>
        <p:txBody>
          <a:bodyPr wrap="square" rtlCol="0">
            <a:spAutoFit/>
          </a:bodyPr>
          <a:lstStyle/>
          <a:p>
            <a:r>
              <a:rPr lang="en-US" sz="2000" dirty="0">
                <a:latin typeface="Aparajita" panose="02020603050405020304" pitchFamily="18" charset="0"/>
                <a:cs typeface="Aparajita" panose="02020603050405020304" pitchFamily="18" charset="0"/>
              </a:rPr>
              <a:t>By swaraj Jogi</a:t>
            </a:r>
            <a:endParaRPr lang="en-IN" sz="20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591940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C4031D-93CF-11C3-609B-E3BAD2E55CAF}"/>
              </a:ext>
            </a:extLst>
          </p:cNvPr>
          <p:cNvSpPr txBox="1"/>
          <p:nvPr/>
        </p:nvSpPr>
        <p:spPr>
          <a:xfrm>
            <a:off x="1147482" y="1905506"/>
            <a:ext cx="6096000" cy="3046988"/>
          </a:xfrm>
          <a:prstGeom prst="rect">
            <a:avLst/>
          </a:prstGeom>
          <a:noFill/>
        </p:spPr>
        <p:txBody>
          <a:bodyPr wrap="square">
            <a:spAutoFit/>
          </a:bodyPr>
          <a:lstStyle/>
          <a:p>
            <a:r>
              <a:rPr lang="en-US" sz="3200" b="1" dirty="0">
                <a:latin typeface="Aharoni" panose="02010803020104030203" pitchFamily="2" charset="-79"/>
                <a:cs typeface="Aharoni" panose="02010803020104030203" pitchFamily="2" charset="-79"/>
              </a:rPr>
              <a:t>Introduction</a:t>
            </a:r>
          </a:p>
          <a:p>
            <a:r>
              <a:rPr lang="en-US" sz="3200" b="1" dirty="0">
                <a:latin typeface="Aharoni" panose="02010803020104030203" pitchFamily="2" charset="-79"/>
                <a:cs typeface="Aharoni" panose="02010803020104030203" pitchFamily="2" charset="-79"/>
              </a:rPr>
              <a:t>Features and Functionality</a:t>
            </a:r>
          </a:p>
          <a:p>
            <a:r>
              <a:rPr lang="en-US" sz="3200" b="1" dirty="0">
                <a:latin typeface="Aharoni" panose="02010803020104030203" pitchFamily="2" charset="-79"/>
                <a:cs typeface="Aharoni" panose="02010803020104030203" pitchFamily="2" charset="-79"/>
              </a:rPr>
              <a:t>Security Measures</a:t>
            </a:r>
          </a:p>
          <a:p>
            <a:r>
              <a:rPr lang="en-US" sz="3200" b="1" dirty="0">
                <a:latin typeface="Aharoni" panose="02010803020104030203" pitchFamily="2" charset="-79"/>
                <a:cs typeface="Aharoni" panose="02010803020104030203" pitchFamily="2" charset="-79"/>
              </a:rPr>
              <a:t>Benefits</a:t>
            </a:r>
          </a:p>
          <a:p>
            <a:r>
              <a:rPr lang="en-US" sz="3200" b="1" dirty="0">
                <a:latin typeface="Aharoni" panose="02010803020104030203" pitchFamily="2" charset="-79"/>
                <a:cs typeface="Aharoni" panose="02010803020104030203" pitchFamily="2" charset="-79"/>
              </a:rPr>
              <a:t>Challenges and Limitations</a:t>
            </a:r>
          </a:p>
          <a:p>
            <a:r>
              <a:rPr lang="en-US" sz="3200" b="1" dirty="0">
                <a:latin typeface="Aharoni" panose="02010803020104030203" pitchFamily="2" charset="-79"/>
                <a:cs typeface="Aharoni" panose="02010803020104030203" pitchFamily="2" charset="-79"/>
              </a:rPr>
              <a:t>Conclusion</a:t>
            </a:r>
          </a:p>
        </p:txBody>
      </p:sp>
      <p:sp>
        <p:nvSpPr>
          <p:cNvPr id="6" name="Rectangle 5">
            <a:extLst>
              <a:ext uri="{FF2B5EF4-FFF2-40B4-BE49-F238E27FC236}">
                <a16:creationId xmlns:a16="http://schemas.microsoft.com/office/drawing/2014/main" id="{77AB01EB-FA82-E141-041C-975DC05303A1}"/>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8CC07E9-61FE-5BE8-0584-9E8D17F02C14}"/>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EFE87A4-1BA4-A239-1E09-5ED75EF0DD0F}"/>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FDC43331-857C-3A7D-8EF7-8094BBFE8F37}"/>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8752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B4C90-4271-EF05-3DD7-8D330EFD46E9}"/>
              </a:ext>
            </a:extLst>
          </p:cNvPr>
          <p:cNvSpPr txBox="1"/>
          <p:nvPr/>
        </p:nvSpPr>
        <p:spPr>
          <a:xfrm>
            <a:off x="851646" y="2274838"/>
            <a:ext cx="6096000" cy="2308324"/>
          </a:xfrm>
          <a:prstGeom prst="rect">
            <a:avLst/>
          </a:prstGeom>
          <a:noFill/>
        </p:spPr>
        <p:txBody>
          <a:bodyPr wrap="square">
            <a:spAutoFit/>
          </a:bodyPr>
          <a:lstStyle/>
          <a:p>
            <a:r>
              <a:rPr lang="en-US" dirty="0"/>
              <a:t>ATM interface console based application is a software that allows users to interact with automated teller machines (ATMs) The software provides a user-friendly experience for customers to perform various banking transactions such as withdrawing cash, checking account balance, and transferring funds.</a:t>
            </a:r>
          </a:p>
          <a:p>
            <a:r>
              <a:rPr lang="en-US" dirty="0"/>
              <a:t>The ATM interface console based application has revolutionized the way people bank by providing them with a convenient and secure way to access their accounts anytime, anywhere.</a:t>
            </a:r>
          </a:p>
        </p:txBody>
      </p:sp>
      <p:sp>
        <p:nvSpPr>
          <p:cNvPr id="4" name="TextBox 3">
            <a:extLst>
              <a:ext uri="{FF2B5EF4-FFF2-40B4-BE49-F238E27FC236}">
                <a16:creationId xmlns:a16="http://schemas.microsoft.com/office/drawing/2014/main" id="{C3355535-C906-B774-3C31-6BD9F5BA184F}"/>
              </a:ext>
            </a:extLst>
          </p:cNvPr>
          <p:cNvSpPr txBox="1"/>
          <p:nvPr/>
        </p:nvSpPr>
        <p:spPr>
          <a:xfrm>
            <a:off x="4433047" y="887506"/>
            <a:ext cx="3325906" cy="584775"/>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Introduction </a:t>
            </a:r>
            <a:endParaRPr lang="en-IN" sz="3200" dirty="0">
              <a:latin typeface="Aharoni" panose="02010803020104030203" pitchFamily="2" charset="-79"/>
              <a:cs typeface="Aharoni" panose="02010803020104030203" pitchFamily="2" charset="-79"/>
            </a:endParaRPr>
          </a:p>
        </p:txBody>
      </p:sp>
      <p:sp>
        <p:nvSpPr>
          <p:cNvPr id="5" name="Rectangle 4">
            <a:extLst>
              <a:ext uri="{FF2B5EF4-FFF2-40B4-BE49-F238E27FC236}">
                <a16:creationId xmlns:a16="http://schemas.microsoft.com/office/drawing/2014/main" id="{E6B53C41-CB04-8727-7425-DE8D64077622}"/>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F55F0C8-8350-DD6A-FEDE-542BDCC0E327}"/>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DB6F5C3-C091-D2B4-EDC7-44D028ED3FA5}"/>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D2F63B9-F8A6-9593-1F53-BCF8BD3114DB}"/>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D19688B9-246E-24A2-9C3A-87F298E35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379" y="1387332"/>
            <a:ext cx="4583162" cy="4583162"/>
          </a:xfrm>
          <a:prstGeom prst="rect">
            <a:avLst/>
          </a:prstGeom>
        </p:spPr>
      </p:pic>
    </p:spTree>
    <p:extLst>
      <p:ext uri="{BB962C8B-B14F-4D97-AF65-F5344CB8AC3E}">
        <p14:creationId xmlns:p14="http://schemas.microsoft.com/office/powerpoint/2010/main" val="349153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EE192-D3A6-A3D1-E5AC-AB0BDFA51619}"/>
              </a:ext>
            </a:extLst>
          </p:cNvPr>
          <p:cNvSpPr txBox="1"/>
          <p:nvPr/>
        </p:nvSpPr>
        <p:spPr>
          <a:xfrm>
            <a:off x="842683" y="1966916"/>
            <a:ext cx="6096000" cy="2862322"/>
          </a:xfrm>
          <a:prstGeom prst="rect">
            <a:avLst/>
          </a:prstGeom>
          <a:noFill/>
        </p:spPr>
        <p:txBody>
          <a:bodyPr wrap="square">
            <a:spAutoFit/>
          </a:bodyPr>
          <a:lstStyle/>
          <a:p>
            <a:r>
              <a:rPr lang="en-US" dirty="0"/>
              <a:t>The ATM interface console based application comes with a range of features and functionalities that make it easy for customers to use. The software has a simple and intuitive interface that allows customers to navigate through the different options easily.</a:t>
            </a:r>
          </a:p>
          <a:p>
            <a:r>
              <a:rPr lang="en-US" dirty="0"/>
              <a:t>Customers can perform various transactions using the application such as cash withdrawals, balance inquiries, and fund transfers. The software also allows customers to view their transaction history and print receipts for their transactions.</a:t>
            </a:r>
          </a:p>
        </p:txBody>
      </p:sp>
      <p:sp>
        <p:nvSpPr>
          <p:cNvPr id="4" name="TextBox 3">
            <a:extLst>
              <a:ext uri="{FF2B5EF4-FFF2-40B4-BE49-F238E27FC236}">
                <a16:creationId xmlns:a16="http://schemas.microsoft.com/office/drawing/2014/main" id="{72AA258B-6E8F-5730-BC2F-8A5EDCCAC5B0}"/>
              </a:ext>
            </a:extLst>
          </p:cNvPr>
          <p:cNvSpPr txBox="1"/>
          <p:nvPr/>
        </p:nvSpPr>
        <p:spPr>
          <a:xfrm>
            <a:off x="3639670" y="851648"/>
            <a:ext cx="5298141" cy="584775"/>
          </a:xfrm>
          <a:prstGeom prst="rect">
            <a:avLst/>
          </a:prstGeom>
          <a:noFill/>
        </p:spPr>
        <p:txBody>
          <a:bodyPr wrap="square" rtlCol="0">
            <a:spAutoFit/>
          </a:bodyPr>
          <a:lstStyle/>
          <a:p>
            <a:r>
              <a:rPr lang="en-US" sz="3200" b="1" dirty="0">
                <a:latin typeface="Aharoni" panose="02010803020104030203" pitchFamily="2" charset="-79"/>
                <a:cs typeface="Aharoni" panose="02010803020104030203" pitchFamily="2" charset="-79"/>
              </a:rPr>
              <a:t>Features and Functionality</a:t>
            </a:r>
          </a:p>
        </p:txBody>
      </p:sp>
      <p:sp>
        <p:nvSpPr>
          <p:cNvPr id="5" name="Rectangle 4">
            <a:extLst>
              <a:ext uri="{FF2B5EF4-FFF2-40B4-BE49-F238E27FC236}">
                <a16:creationId xmlns:a16="http://schemas.microsoft.com/office/drawing/2014/main" id="{F7204CB6-19DD-E4CE-9207-2449C2E02B86}"/>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D73802C-FA81-0EC2-AE1C-E7FD77B75575}"/>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CA87434-F861-025A-8F22-133D5AF9957A}"/>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AB79039B-4D19-A5FA-19B7-C60742F1FF0B}"/>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1431D31C-FC52-8A4D-E8AF-1E917CE7B19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422" b="89972" l="9983" r="89989">
                        <a14:foregroundMark x1="83781" y1="37040" x2="83781" y2="37040"/>
                        <a14:foregroundMark x1="83009" y1="32956" x2="80492" y2="40598"/>
                        <a14:foregroundMark x1="84783" y1="11282" x2="78747" y2="9664"/>
                        <a14:foregroundMark x1="85526" y1="11080" x2="71682" y2="9422"/>
                        <a14:foregroundMark x1="71682" y1="9422" x2="64273" y2="11969"/>
                        <a14:foregroundMark x1="61241" y1="30287" x2="60870" y2="74040"/>
                      </a14:backgroundRemoval>
                    </a14:imgEffect>
                  </a14:imgLayer>
                </a14:imgProps>
              </a:ext>
              <a:ext uri="{28A0092B-C50C-407E-A947-70E740481C1C}">
                <a14:useLocalDpi xmlns:a14="http://schemas.microsoft.com/office/drawing/2010/main" val="0"/>
              </a:ext>
            </a:extLst>
          </a:blip>
          <a:stretch>
            <a:fillRect/>
          </a:stretch>
        </p:blipFill>
        <p:spPr>
          <a:xfrm>
            <a:off x="4448104" y="1310546"/>
            <a:ext cx="7125333" cy="5039453"/>
          </a:xfrm>
          <a:prstGeom prst="rect">
            <a:avLst/>
          </a:prstGeom>
        </p:spPr>
      </p:pic>
    </p:spTree>
    <p:extLst>
      <p:ext uri="{BB962C8B-B14F-4D97-AF65-F5344CB8AC3E}">
        <p14:creationId xmlns:p14="http://schemas.microsoft.com/office/powerpoint/2010/main" val="163728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BCC3C-357D-F76E-DF33-54EBC109BA25}"/>
              </a:ext>
            </a:extLst>
          </p:cNvPr>
          <p:cNvSpPr txBox="1"/>
          <p:nvPr/>
        </p:nvSpPr>
        <p:spPr>
          <a:xfrm>
            <a:off x="811306" y="2136338"/>
            <a:ext cx="6096000" cy="2585323"/>
          </a:xfrm>
          <a:prstGeom prst="rect">
            <a:avLst/>
          </a:prstGeom>
          <a:noFill/>
        </p:spPr>
        <p:txBody>
          <a:bodyPr wrap="square">
            <a:spAutoFit/>
          </a:bodyPr>
          <a:lstStyle/>
          <a:p>
            <a:r>
              <a:rPr lang="en-US" dirty="0"/>
              <a:t>Security is a top priority when it comes to banking, and the ATM interface console based application ensures that customers' information and transactions are secure. The software uses encryption technology to protect customers' personal and financial information from unauthorized access.</a:t>
            </a:r>
          </a:p>
          <a:p>
            <a:r>
              <a:rPr lang="en-US" dirty="0"/>
              <a:t>In addition, the software has built-in security features such as PIN authentication and card verification to prevent fraud and ensure that only authorized individuals can access the ATM machine and perform transactions.</a:t>
            </a:r>
          </a:p>
        </p:txBody>
      </p:sp>
      <p:sp>
        <p:nvSpPr>
          <p:cNvPr id="5" name="TextBox 4">
            <a:extLst>
              <a:ext uri="{FF2B5EF4-FFF2-40B4-BE49-F238E27FC236}">
                <a16:creationId xmlns:a16="http://schemas.microsoft.com/office/drawing/2014/main" id="{6301768C-F3A1-00D4-DFDE-7630DCEEC11E}"/>
              </a:ext>
            </a:extLst>
          </p:cNvPr>
          <p:cNvSpPr txBox="1"/>
          <p:nvPr/>
        </p:nvSpPr>
        <p:spPr>
          <a:xfrm>
            <a:off x="3426759" y="788004"/>
            <a:ext cx="5338482" cy="584775"/>
          </a:xfrm>
          <a:prstGeom prst="rect">
            <a:avLst/>
          </a:prstGeom>
          <a:noFill/>
        </p:spPr>
        <p:txBody>
          <a:bodyPr wrap="square">
            <a:spAutoFit/>
          </a:bodyPr>
          <a:lstStyle/>
          <a:p>
            <a:pPr algn="ctr"/>
            <a:r>
              <a:rPr lang="en-US" sz="3200" b="1" dirty="0">
                <a:latin typeface="Aharoni" panose="02010803020104030203" pitchFamily="2" charset="-79"/>
                <a:cs typeface="Aharoni" panose="02010803020104030203" pitchFamily="2" charset="-79"/>
              </a:rPr>
              <a:t>Security Measures</a:t>
            </a:r>
          </a:p>
        </p:txBody>
      </p:sp>
      <p:sp>
        <p:nvSpPr>
          <p:cNvPr id="6" name="Rectangle 5">
            <a:extLst>
              <a:ext uri="{FF2B5EF4-FFF2-40B4-BE49-F238E27FC236}">
                <a16:creationId xmlns:a16="http://schemas.microsoft.com/office/drawing/2014/main" id="{EB5132C6-FD14-DDA9-6D19-25C17E5E1CA6}"/>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892C2ED5-A337-A527-5450-6C31D7A04B1B}"/>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665C268-6E5E-D5FA-6028-BA73C5C022FC}"/>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A359708-647E-7D26-5FFD-EF8F722C465F}"/>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Security Vectors &amp; Illustrations for Free Download | Freepik">
            <a:extLst>
              <a:ext uri="{FF2B5EF4-FFF2-40B4-BE49-F238E27FC236}">
                <a16:creationId xmlns:a16="http://schemas.microsoft.com/office/drawing/2014/main" id="{9E7D4529-070B-E837-32C0-29E87DEC504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971" y1="51678" x2="42971" y2="52796"/>
                        <a14:foregroundMark x1="45367" y1="44743" x2="39776" y2="55034"/>
                        <a14:foregroundMark x1="39776" y1="55034" x2="33227" y2="46085"/>
                        <a14:foregroundMark x1="33227" y1="46085" x2="34984" y2="46085"/>
                        <a14:foregroundMark x1="46645" y1="43400" x2="44569" y2="55481"/>
                        <a14:foregroundMark x1="47125" y1="45190" x2="45527" y2="62640"/>
                        <a14:foregroundMark x1="45527" y1="62640" x2="36422" y2="59284"/>
                        <a14:foregroundMark x1="36422" y1="59284" x2="34824" y2="46085"/>
                        <a14:foregroundMark x1="34824" y1="46085" x2="46006" y2="41163"/>
                        <a14:foregroundMark x1="50000" y1="48993" x2="46326" y2="55928"/>
                        <a14:foregroundMark x1="39137" y1="62640" x2="43291" y2="61298"/>
                        <a14:foregroundMark x1="59744" y1="55257" x2="59744" y2="58837"/>
                      </a14:backgroundRemoval>
                    </a14:imgEffect>
                  </a14:imgLayer>
                </a14:imgProps>
              </a:ext>
              <a:ext uri="{28A0092B-C50C-407E-A947-70E740481C1C}">
                <a14:useLocalDpi xmlns:a14="http://schemas.microsoft.com/office/drawing/2010/main" val="0"/>
              </a:ext>
            </a:extLst>
          </a:blip>
          <a:srcRect/>
          <a:stretch>
            <a:fillRect/>
          </a:stretch>
        </p:blipFill>
        <p:spPr bwMode="auto">
          <a:xfrm>
            <a:off x="6096000" y="1921709"/>
            <a:ext cx="5385533" cy="3845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5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E322BC-7E15-0896-268C-E858C535AF28}"/>
              </a:ext>
            </a:extLst>
          </p:cNvPr>
          <p:cNvSpPr txBox="1"/>
          <p:nvPr/>
        </p:nvSpPr>
        <p:spPr>
          <a:xfrm>
            <a:off x="869577" y="2266780"/>
            <a:ext cx="6096000" cy="2585323"/>
          </a:xfrm>
          <a:prstGeom prst="rect">
            <a:avLst/>
          </a:prstGeom>
          <a:noFill/>
        </p:spPr>
        <p:txBody>
          <a:bodyPr wrap="square">
            <a:spAutoFit/>
          </a:bodyPr>
          <a:lstStyle/>
          <a:p>
            <a:r>
              <a:rPr lang="en-US" dirty="0"/>
              <a:t>The ATM interface console based application offers several benefits to both customers and banks. For customers, the software provides a convenient and secure way to access their accounts and perform transactions without having to visit a physical bank branch.</a:t>
            </a:r>
          </a:p>
          <a:p>
            <a:r>
              <a:rPr lang="en-US" dirty="0"/>
              <a:t>For banks, the software reduces the need for physical branches and staff, resulting in cost savings. It also allows banks to provide round-the-clock services to customers, increasing customer satisfaction and loyalty.</a:t>
            </a:r>
          </a:p>
        </p:txBody>
      </p:sp>
      <p:sp>
        <p:nvSpPr>
          <p:cNvPr id="5" name="TextBox 4">
            <a:extLst>
              <a:ext uri="{FF2B5EF4-FFF2-40B4-BE49-F238E27FC236}">
                <a16:creationId xmlns:a16="http://schemas.microsoft.com/office/drawing/2014/main" id="{5A456019-CCF2-E140-B6D5-669316A0A8F4}"/>
              </a:ext>
            </a:extLst>
          </p:cNvPr>
          <p:cNvSpPr txBox="1"/>
          <p:nvPr/>
        </p:nvSpPr>
        <p:spPr>
          <a:xfrm>
            <a:off x="3048000" y="904546"/>
            <a:ext cx="6096000" cy="584775"/>
          </a:xfrm>
          <a:prstGeom prst="rect">
            <a:avLst/>
          </a:prstGeom>
          <a:noFill/>
        </p:spPr>
        <p:txBody>
          <a:bodyPr wrap="square">
            <a:spAutoFit/>
          </a:bodyPr>
          <a:lstStyle/>
          <a:p>
            <a:pPr algn="ctr"/>
            <a:r>
              <a:rPr lang="en-US" sz="3200" b="1" dirty="0">
                <a:latin typeface="Aharoni" panose="02010803020104030203" pitchFamily="2" charset="-79"/>
                <a:cs typeface="Aharoni" panose="02010803020104030203" pitchFamily="2" charset="-79"/>
              </a:rPr>
              <a:t>Benefits</a:t>
            </a:r>
          </a:p>
        </p:txBody>
      </p:sp>
      <p:sp>
        <p:nvSpPr>
          <p:cNvPr id="6" name="Rectangle 5">
            <a:extLst>
              <a:ext uri="{FF2B5EF4-FFF2-40B4-BE49-F238E27FC236}">
                <a16:creationId xmlns:a16="http://schemas.microsoft.com/office/drawing/2014/main" id="{62378918-E565-A367-6CEE-64B4792893F8}"/>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B0BBC08-2D5A-C027-3C30-9D1F7DE712E9}"/>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BB7F4EB-54AF-1768-035A-F4A87A38C7D2}"/>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9B6B302-9312-177D-54A7-2248BFD0C9E0}"/>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098" name="Picture 2" descr="reliability, consumer privacy and data protection concept illustration flat  design vector eps10 4896081 Vector Art at Vecteezy">
            <a:extLst>
              <a:ext uri="{FF2B5EF4-FFF2-40B4-BE49-F238E27FC236}">
                <a16:creationId xmlns:a16="http://schemas.microsoft.com/office/drawing/2014/main" id="{CB44A50E-5C13-D76E-E4A3-B2C9BFB99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460" y="1755588"/>
            <a:ext cx="4594411" cy="459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1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CC0A1-1B28-06EB-E9BF-22A15DAB5D60}"/>
              </a:ext>
            </a:extLst>
          </p:cNvPr>
          <p:cNvSpPr txBox="1"/>
          <p:nvPr/>
        </p:nvSpPr>
        <p:spPr>
          <a:xfrm>
            <a:off x="842683" y="2361364"/>
            <a:ext cx="6096000" cy="2862322"/>
          </a:xfrm>
          <a:prstGeom prst="rect">
            <a:avLst/>
          </a:prstGeom>
          <a:noFill/>
        </p:spPr>
        <p:txBody>
          <a:bodyPr wrap="square">
            <a:spAutoFit/>
          </a:bodyPr>
          <a:lstStyle/>
          <a:p>
            <a:r>
              <a:rPr lang="en-US" dirty="0"/>
              <a:t>While the ATM interface console based application offers many benefits, there are also some challenges and limitations associated with its use. One of the major challenges is ensuring that the software is compatible with different types of ATMs and operating systems.</a:t>
            </a:r>
          </a:p>
          <a:p>
            <a:r>
              <a:rPr lang="en-US" dirty="0"/>
              <a:t>Another limitation is the potential for technical glitches and downtime, which can cause inconvenience to customers and affect the reputation of the bank. Additionally, the software may not be accessible to customers who are not tech-savvy or have limited access to technology.</a:t>
            </a:r>
          </a:p>
        </p:txBody>
      </p:sp>
      <p:sp>
        <p:nvSpPr>
          <p:cNvPr id="5" name="TextBox 4">
            <a:extLst>
              <a:ext uri="{FF2B5EF4-FFF2-40B4-BE49-F238E27FC236}">
                <a16:creationId xmlns:a16="http://schemas.microsoft.com/office/drawing/2014/main" id="{866CE486-2E3C-A32B-111F-BEA46D357246}"/>
              </a:ext>
            </a:extLst>
          </p:cNvPr>
          <p:cNvSpPr txBox="1"/>
          <p:nvPr/>
        </p:nvSpPr>
        <p:spPr>
          <a:xfrm>
            <a:off x="2985247" y="788005"/>
            <a:ext cx="6096000" cy="584775"/>
          </a:xfrm>
          <a:prstGeom prst="rect">
            <a:avLst/>
          </a:prstGeom>
          <a:noFill/>
        </p:spPr>
        <p:txBody>
          <a:bodyPr wrap="square">
            <a:spAutoFit/>
          </a:bodyPr>
          <a:lstStyle/>
          <a:p>
            <a:pPr algn="ctr"/>
            <a:r>
              <a:rPr lang="en-US" sz="3200" b="1" dirty="0">
                <a:latin typeface="Aharoni" panose="02010803020104030203" pitchFamily="2" charset="-79"/>
                <a:cs typeface="Aharoni" panose="02010803020104030203" pitchFamily="2" charset="-79"/>
              </a:rPr>
              <a:t>Challenges and Limitations</a:t>
            </a:r>
          </a:p>
        </p:txBody>
      </p:sp>
      <p:sp>
        <p:nvSpPr>
          <p:cNvPr id="6" name="Rectangle 5">
            <a:extLst>
              <a:ext uri="{FF2B5EF4-FFF2-40B4-BE49-F238E27FC236}">
                <a16:creationId xmlns:a16="http://schemas.microsoft.com/office/drawing/2014/main" id="{B6F3078F-10D1-7468-B113-DF9C55B4E511}"/>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E5B3BB2-B137-D790-EF32-B39D11DB15F4}"/>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5A6C311-8242-F726-7E3C-16A435DAF6E9}"/>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581692B-B7A7-4F56-F756-111828EFCDD5}"/>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074" name="Picture 2" descr="18 Reliability Illustrations - Free in SVG, PNG, EPS - IconScout">
            <a:extLst>
              <a:ext uri="{FF2B5EF4-FFF2-40B4-BE49-F238E27FC236}">
                <a16:creationId xmlns:a16="http://schemas.microsoft.com/office/drawing/2014/main" id="{C574FAE8-FCC2-6199-1FCB-A3B34505A0F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444" l="5488" r="89431">
                        <a14:foregroundMark x1="17683" y1="66667" x2="23984" y2="62444"/>
                        <a14:foregroundMark x1="16667" y1="68000" x2="21545" y2="65778"/>
                        <a14:foregroundMark x1="9756" y1="74889" x2="11382" y2="70889"/>
                        <a14:foregroundMark x1="8740" y1="68667" x2="11789" y2="67111"/>
                        <a14:foregroundMark x1="5488" y1="68222" x2="5488" y2="68222"/>
                        <a14:foregroundMark x1="47764" y1="90444" x2="47764" y2="90444"/>
                        <a14:foregroundMark x1="75407" y1="58667" x2="75407" y2="58667"/>
                        <a14:foregroundMark x1="64431" y1="61333" x2="64431" y2="61333"/>
                        <a14:foregroundMark x1="61789" y1="48889" x2="61789" y2="48889"/>
                        <a14:foregroundMark x1="63821" y1="26000" x2="63821" y2="26000"/>
                        <a14:foregroundMark x1="34959" y1="28444" x2="34959" y2="28444"/>
                      </a14:backgroundRemoval>
                    </a14:imgEffect>
                  </a14:imgLayer>
                </a14:imgProps>
              </a:ext>
              <a:ext uri="{28A0092B-C50C-407E-A947-70E740481C1C}">
                <a14:useLocalDpi xmlns:a14="http://schemas.microsoft.com/office/drawing/2010/main" val="0"/>
              </a:ext>
            </a:extLst>
          </a:blip>
          <a:srcRect/>
          <a:stretch>
            <a:fillRect/>
          </a:stretch>
        </p:blipFill>
        <p:spPr bwMode="auto">
          <a:xfrm>
            <a:off x="7150474" y="1613937"/>
            <a:ext cx="46863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03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7E69D5-E37A-7926-AEED-73C5ABF28A77}"/>
              </a:ext>
            </a:extLst>
          </p:cNvPr>
          <p:cNvSpPr txBox="1"/>
          <p:nvPr/>
        </p:nvSpPr>
        <p:spPr>
          <a:xfrm>
            <a:off x="950258" y="2222863"/>
            <a:ext cx="6096000" cy="2585323"/>
          </a:xfrm>
          <a:prstGeom prst="rect">
            <a:avLst/>
          </a:prstGeom>
          <a:noFill/>
        </p:spPr>
        <p:txBody>
          <a:bodyPr wrap="square">
            <a:spAutoFit/>
          </a:bodyPr>
          <a:lstStyle/>
          <a:p>
            <a:r>
              <a:rPr lang="en-US" dirty="0"/>
              <a:t>The ATM interface console based application has transformed the way people bank by providing them with a convenient and secure way to access their accounts and perform transactions. The software offers several benefits to both customers and banks, including cost savings and increased customer satisfaction.</a:t>
            </a:r>
          </a:p>
          <a:p>
            <a:r>
              <a:rPr lang="en-US" dirty="0"/>
              <a:t>However, there are also challenges and limitations associated with its use, such as compatibility issues and technical glitches. </a:t>
            </a:r>
          </a:p>
          <a:p>
            <a:endParaRPr lang="en-US" dirty="0"/>
          </a:p>
        </p:txBody>
      </p:sp>
      <p:sp>
        <p:nvSpPr>
          <p:cNvPr id="5" name="TextBox 4">
            <a:extLst>
              <a:ext uri="{FF2B5EF4-FFF2-40B4-BE49-F238E27FC236}">
                <a16:creationId xmlns:a16="http://schemas.microsoft.com/office/drawing/2014/main" id="{3E76C07F-4132-F3E4-F28F-67337B2E6BB3}"/>
              </a:ext>
            </a:extLst>
          </p:cNvPr>
          <p:cNvSpPr txBox="1"/>
          <p:nvPr/>
        </p:nvSpPr>
        <p:spPr>
          <a:xfrm>
            <a:off x="3048000" y="832828"/>
            <a:ext cx="6096000" cy="584775"/>
          </a:xfrm>
          <a:prstGeom prst="rect">
            <a:avLst/>
          </a:prstGeom>
          <a:noFill/>
        </p:spPr>
        <p:txBody>
          <a:bodyPr wrap="square">
            <a:spAutoFit/>
          </a:bodyPr>
          <a:lstStyle/>
          <a:p>
            <a:pPr algn="ctr"/>
            <a:r>
              <a:rPr lang="en-US" sz="3200" b="1" dirty="0">
                <a:latin typeface="Aharoni" panose="02010803020104030203" pitchFamily="2" charset="-79"/>
                <a:cs typeface="Aharoni" panose="02010803020104030203" pitchFamily="2" charset="-79"/>
              </a:rPr>
              <a:t>Conclusion</a:t>
            </a:r>
          </a:p>
        </p:txBody>
      </p:sp>
      <p:sp>
        <p:nvSpPr>
          <p:cNvPr id="6" name="Rectangle 5">
            <a:extLst>
              <a:ext uri="{FF2B5EF4-FFF2-40B4-BE49-F238E27FC236}">
                <a16:creationId xmlns:a16="http://schemas.microsoft.com/office/drawing/2014/main" id="{97D9C4C1-4634-5048-5119-05B48DF3877C}"/>
              </a:ext>
            </a:extLst>
          </p:cNvPr>
          <p:cNvSpPr/>
          <p:nvPr/>
        </p:nvSpPr>
        <p:spPr>
          <a:xfrm>
            <a:off x="9045389" y="319740"/>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60B911E-36A0-C1CA-6DDC-0C82BDFE2378}"/>
              </a:ext>
            </a:extLst>
          </p:cNvPr>
          <p:cNvSpPr/>
          <p:nvPr/>
        </p:nvSpPr>
        <p:spPr>
          <a:xfrm>
            <a:off x="10085294" y="666373"/>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3FC2DBE-9A1F-5C61-FACB-F44F80725271}"/>
              </a:ext>
            </a:extLst>
          </p:cNvPr>
          <p:cNvSpPr/>
          <p:nvPr/>
        </p:nvSpPr>
        <p:spPr>
          <a:xfrm rot="10800000">
            <a:off x="0" y="6236445"/>
            <a:ext cx="3146612"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08AD181-E56D-F765-16F7-F7AD425162EB}"/>
              </a:ext>
            </a:extLst>
          </p:cNvPr>
          <p:cNvSpPr/>
          <p:nvPr/>
        </p:nvSpPr>
        <p:spPr>
          <a:xfrm rot="10800000">
            <a:off x="0" y="5847972"/>
            <a:ext cx="2106705" cy="227108"/>
          </a:xfrm>
          <a:prstGeom prst="rect">
            <a:avLst/>
          </a:prstGeom>
          <a:gradFill flip="none" rotWithShape="1">
            <a:gsLst>
              <a:gs pos="0">
                <a:srgbClr val="FD5167"/>
              </a:gs>
              <a:gs pos="50000">
                <a:srgbClr val="FB4567"/>
              </a:gs>
              <a:gs pos="100000">
                <a:srgbClr val="F8216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050" name="Picture 2" descr="Customer Satisfaction Images - Free Download on Freepik">
            <a:extLst>
              <a:ext uri="{FF2B5EF4-FFF2-40B4-BE49-F238E27FC236}">
                <a16:creationId xmlns:a16="http://schemas.microsoft.com/office/drawing/2014/main" id="{1B33F96C-F5DA-413D-D62A-967B4F409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659" y="1810871"/>
            <a:ext cx="4349999" cy="376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00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4B8970-F0EE-9D1D-5990-BEB6887DBC1A}"/>
              </a:ext>
            </a:extLst>
          </p:cNvPr>
          <p:cNvSpPr/>
          <p:nvPr/>
        </p:nvSpPr>
        <p:spPr>
          <a:xfrm>
            <a:off x="4957483" y="3101787"/>
            <a:ext cx="5853953" cy="1380565"/>
          </a:xfrm>
          <a:custGeom>
            <a:avLst/>
            <a:gdLst>
              <a:gd name="connsiteX0" fmla="*/ 0 w 7261412"/>
              <a:gd name="connsiteY0" fmla="*/ 0 h 1362635"/>
              <a:gd name="connsiteX1" fmla="*/ 7261412 w 7261412"/>
              <a:gd name="connsiteY1" fmla="*/ 0 h 1362635"/>
              <a:gd name="connsiteX2" fmla="*/ 7261412 w 7261412"/>
              <a:gd name="connsiteY2" fmla="*/ 1362635 h 1362635"/>
              <a:gd name="connsiteX3" fmla="*/ 0 w 7261412"/>
              <a:gd name="connsiteY3" fmla="*/ 1362635 h 1362635"/>
              <a:gd name="connsiteX4" fmla="*/ 0 w 7261412"/>
              <a:gd name="connsiteY4" fmla="*/ 0 h 1362635"/>
              <a:gd name="connsiteX0" fmla="*/ 2196352 w 7261412"/>
              <a:gd name="connsiteY0" fmla="*/ 0 h 1380565"/>
              <a:gd name="connsiteX1" fmla="*/ 7261412 w 7261412"/>
              <a:gd name="connsiteY1" fmla="*/ 17930 h 1380565"/>
              <a:gd name="connsiteX2" fmla="*/ 7261412 w 7261412"/>
              <a:gd name="connsiteY2" fmla="*/ 1380565 h 1380565"/>
              <a:gd name="connsiteX3" fmla="*/ 0 w 7261412"/>
              <a:gd name="connsiteY3" fmla="*/ 1380565 h 1380565"/>
              <a:gd name="connsiteX4" fmla="*/ 2196352 w 7261412"/>
              <a:gd name="connsiteY4" fmla="*/ 0 h 1380565"/>
              <a:gd name="connsiteX0" fmla="*/ 788893 w 5853953"/>
              <a:gd name="connsiteY0" fmla="*/ 0 h 1380565"/>
              <a:gd name="connsiteX1" fmla="*/ 5853953 w 5853953"/>
              <a:gd name="connsiteY1" fmla="*/ 17930 h 1380565"/>
              <a:gd name="connsiteX2" fmla="*/ 5853953 w 5853953"/>
              <a:gd name="connsiteY2" fmla="*/ 1380565 h 1380565"/>
              <a:gd name="connsiteX3" fmla="*/ 0 w 5853953"/>
              <a:gd name="connsiteY3" fmla="*/ 1371600 h 1380565"/>
              <a:gd name="connsiteX4" fmla="*/ 788893 w 5853953"/>
              <a:gd name="connsiteY4" fmla="*/ 0 h 1380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3953" h="1380565">
                <a:moveTo>
                  <a:pt x="788893" y="0"/>
                </a:moveTo>
                <a:lnTo>
                  <a:pt x="5853953" y="17930"/>
                </a:lnTo>
                <a:lnTo>
                  <a:pt x="5853953" y="1380565"/>
                </a:lnTo>
                <a:lnTo>
                  <a:pt x="0" y="1371600"/>
                </a:lnTo>
                <a:lnTo>
                  <a:pt x="788893" y="0"/>
                </a:lnTo>
                <a:close/>
              </a:path>
            </a:pathLst>
          </a:custGeom>
          <a:solidFill>
            <a:srgbClr val="FC4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3">
            <a:extLst>
              <a:ext uri="{FF2B5EF4-FFF2-40B4-BE49-F238E27FC236}">
                <a16:creationId xmlns:a16="http://schemas.microsoft.com/office/drawing/2014/main" id="{E429090E-02F2-6B13-016A-433D386BA1F2}"/>
              </a:ext>
            </a:extLst>
          </p:cNvPr>
          <p:cNvSpPr/>
          <p:nvPr/>
        </p:nvSpPr>
        <p:spPr>
          <a:xfrm rot="10800000">
            <a:off x="1900518" y="2048435"/>
            <a:ext cx="5853953" cy="1380565"/>
          </a:xfrm>
          <a:custGeom>
            <a:avLst/>
            <a:gdLst>
              <a:gd name="connsiteX0" fmla="*/ 0 w 7261412"/>
              <a:gd name="connsiteY0" fmla="*/ 0 h 1362635"/>
              <a:gd name="connsiteX1" fmla="*/ 7261412 w 7261412"/>
              <a:gd name="connsiteY1" fmla="*/ 0 h 1362635"/>
              <a:gd name="connsiteX2" fmla="*/ 7261412 w 7261412"/>
              <a:gd name="connsiteY2" fmla="*/ 1362635 h 1362635"/>
              <a:gd name="connsiteX3" fmla="*/ 0 w 7261412"/>
              <a:gd name="connsiteY3" fmla="*/ 1362635 h 1362635"/>
              <a:gd name="connsiteX4" fmla="*/ 0 w 7261412"/>
              <a:gd name="connsiteY4" fmla="*/ 0 h 1362635"/>
              <a:gd name="connsiteX0" fmla="*/ 2196352 w 7261412"/>
              <a:gd name="connsiteY0" fmla="*/ 0 h 1380565"/>
              <a:gd name="connsiteX1" fmla="*/ 7261412 w 7261412"/>
              <a:gd name="connsiteY1" fmla="*/ 17930 h 1380565"/>
              <a:gd name="connsiteX2" fmla="*/ 7261412 w 7261412"/>
              <a:gd name="connsiteY2" fmla="*/ 1380565 h 1380565"/>
              <a:gd name="connsiteX3" fmla="*/ 0 w 7261412"/>
              <a:gd name="connsiteY3" fmla="*/ 1380565 h 1380565"/>
              <a:gd name="connsiteX4" fmla="*/ 2196352 w 7261412"/>
              <a:gd name="connsiteY4" fmla="*/ 0 h 1380565"/>
              <a:gd name="connsiteX0" fmla="*/ 788893 w 5853953"/>
              <a:gd name="connsiteY0" fmla="*/ 0 h 1380565"/>
              <a:gd name="connsiteX1" fmla="*/ 5853953 w 5853953"/>
              <a:gd name="connsiteY1" fmla="*/ 17930 h 1380565"/>
              <a:gd name="connsiteX2" fmla="*/ 5853953 w 5853953"/>
              <a:gd name="connsiteY2" fmla="*/ 1380565 h 1380565"/>
              <a:gd name="connsiteX3" fmla="*/ 0 w 5853953"/>
              <a:gd name="connsiteY3" fmla="*/ 1371600 h 1380565"/>
              <a:gd name="connsiteX4" fmla="*/ 788893 w 5853953"/>
              <a:gd name="connsiteY4" fmla="*/ 0 h 1380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3953" h="1380565">
                <a:moveTo>
                  <a:pt x="788893" y="0"/>
                </a:moveTo>
                <a:lnTo>
                  <a:pt x="5853953" y="17930"/>
                </a:lnTo>
                <a:lnTo>
                  <a:pt x="5853953" y="1380565"/>
                </a:lnTo>
                <a:lnTo>
                  <a:pt x="0" y="1371600"/>
                </a:lnTo>
                <a:lnTo>
                  <a:pt x="788893" y="0"/>
                </a:lnTo>
                <a:close/>
              </a:path>
            </a:pathLst>
          </a:custGeom>
          <a:solidFill>
            <a:srgbClr val="FC4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3">
            <a:extLst>
              <a:ext uri="{FF2B5EF4-FFF2-40B4-BE49-F238E27FC236}">
                <a16:creationId xmlns:a16="http://schemas.microsoft.com/office/drawing/2014/main" id="{C37D807D-D973-34DF-6457-527055F74ED6}"/>
              </a:ext>
            </a:extLst>
          </p:cNvPr>
          <p:cNvSpPr/>
          <p:nvPr/>
        </p:nvSpPr>
        <p:spPr>
          <a:xfrm rot="10800000">
            <a:off x="-51614" y="2048435"/>
            <a:ext cx="5853953" cy="1380565"/>
          </a:xfrm>
          <a:custGeom>
            <a:avLst/>
            <a:gdLst>
              <a:gd name="connsiteX0" fmla="*/ 0 w 7261412"/>
              <a:gd name="connsiteY0" fmla="*/ 0 h 1362635"/>
              <a:gd name="connsiteX1" fmla="*/ 7261412 w 7261412"/>
              <a:gd name="connsiteY1" fmla="*/ 0 h 1362635"/>
              <a:gd name="connsiteX2" fmla="*/ 7261412 w 7261412"/>
              <a:gd name="connsiteY2" fmla="*/ 1362635 h 1362635"/>
              <a:gd name="connsiteX3" fmla="*/ 0 w 7261412"/>
              <a:gd name="connsiteY3" fmla="*/ 1362635 h 1362635"/>
              <a:gd name="connsiteX4" fmla="*/ 0 w 7261412"/>
              <a:gd name="connsiteY4" fmla="*/ 0 h 1362635"/>
              <a:gd name="connsiteX0" fmla="*/ 2196352 w 7261412"/>
              <a:gd name="connsiteY0" fmla="*/ 0 h 1380565"/>
              <a:gd name="connsiteX1" fmla="*/ 7261412 w 7261412"/>
              <a:gd name="connsiteY1" fmla="*/ 17930 h 1380565"/>
              <a:gd name="connsiteX2" fmla="*/ 7261412 w 7261412"/>
              <a:gd name="connsiteY2" fmla="*/ 1380565 h 1380565"/>
              <a:gd name="connsiteX3" fmla="*/ 0 w 7261412"/>
              <a:gd name="connsiteY3" fmla="*/ 1380565 h 1380565"/>
              <a:gd name="connsiteX4" fmla="*/ 2196352 w 7261412"/>
              <a:gd name="connsiteY4" fmla="*/ 0 h 1380565"/>
              <a:gd name="connsiteX0" fmla="*/ 788893 w 5853953"/>
              <a:gd name="connsiteY0" fmla="*/ 0 h 1380565"/>
              <a:gd name="connsiteX1" fmla="*/ 5853953 w 5853953"/>
              <a:gd name="connsiteY1" fmla="*/ 17930 h 1380565"/>
              <a:gd name="connsiteX2" fmla="*/ 5853953 w 5853953"/>
              <a:gd name="connsiteY2" fmla="*/ 1380565 h 1380565"/>
              <a:gd name="connsiteX3" fmla="*/ 0 w 5853953"/>
              <a:gd name="connsiteY3" fmla="*/ 1371600 h 1380565"/>
              <a:gd name="connsiteX4" fmla="*/ 788893 w 5853953"/>
              <a:gd name="connsiteY4" fmla="*/ 0 h 1380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3953" h="1380565">
                <a:moveTo>
                  <a:pt x="788893" y="0"/>
                </a:moveTo>
                <a:lnTo>
                  <a:pt x="5853953" y="17930"/>
                </a:lnTo>
                <a:lnTo>
                  <a:pt x="5853953" y="1380565"/>
                </a:lnTo>
                <a:lnTo>
                  <a:pt x="0" y="1371600"/>
                </a:lnTo>
                <a:lnTo>
                  <a:pt x="788893" y="0"/>
                </a:lnTo>
                <a:close/>
              </a:path>
            </a:pathLst>
          </a:custGeom>
          <a:solidFill>
            <a:srgbClr val="FC4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3">
            <a:extLst>
              <a:ext uri="{FF2B5EF4-FFF2-40B4-BE49-F238E27FC236}">
                <a16:creationId xmlns:a16="http://schemas.microsoft.com/office/drawing/2014/main" id="{9B60D1C0-A6B9-B062-322F-516A2B9A629A}"/>
              </a:ext>
            </a:extLst>
          </p:cNvPr>
          <p:cNvSpPr/>
          <p:nvPr/>
        </p:nvSpPr>
        <p:spPr>
          <a:xfrm>
            <a:off x="6338047" y="3101785"/>
            <a:ext cx="5853953" cy="1380565"/>
          </a:xfrm>
          <a:custGeom>
            <a:avLst/>
            <a:gdLst>
              <a:gd name="connsiteX0" fmla="*/ 0 w 7261412"/>
              <a:gd name="connsiteY0" fmla="*/ 0 h 1362635"/>
              <a:gd name="connsiteX1" fmla="*/ 7261412 w 7261412"/>
              <a:gd name="connsiteY1" fmla="*/ 0 h 1362635"/>
              <a:gd name="connsiteX2" fmla="*/ 7261412 w 7261412"/>
              <a:gd name="connsiteY2" fmla="*/ 1362635 h 1362635"/>
              <a:gd name="connsiteX3" fmla="*/ 0 w 7261412"/>
              <a:gd name="connsiteY3" fmla="*/ 1362635 h 1362635"/>
              <a:gd name="connsiteX4" fmla="*/ 0 w 7261412"/>
              <a:gd name="connsiteY4" fmla="*/ 0 h 1362635"/>
              <a:gd name="connsiteX0" fmla="*/ 2196352 w 7261412"/>
              <a:gd name="connsiteY0" fmla="*/ 0 h 1380565"/>
              <a:gd name="connsiteX1" fmla="*/ 7261412 w 7261412"/>
              <a:gd name="connsiteY1" fmla="*/ 17930 h 1380565"/>
              <a:gd name="connsiteX2" fmla="*/ 7261412 w 7261412"/>
              <a:gd name="connsiteY2" fmla="*/ 1380565 h 1380565"/>
              <a:gd name="connsiteX3" fmla="*/ 0 w 7261412"/>
              <a:gd name="connsiteY3" fmla="*/ 1380565 h 1380565"/>
              <a:gd name="connsiteX4" fmla="*/ 2196352 w 7261412"/>
              <a:gd name="connsiteY4" fmla="*/ 0 h 1380565"/>
              <a:gd name="connsiteX0" fmla="*/ 788893 w 5853953"/>
              <a:gd name="connsiteY0" fmla="*/ 0 h 1380565"/>
              <a:gd name="connsiteX1" fmla="*/ 5853953 w 5853953"/>
              <a:gd name="connsiteY1" fmla="*/ 17930 h 1380565"/>
              <a:gd name="connsiteX2" fmla="*/ 5853953 w 5853953"/>
              <a:gd name="connsiteY2" fmla="*/ 1380565 h 1380565"/>
              <a:gd name="connsiteX3" fmla="*/ 0 w 5853953"/>
              <a:gd name="connsiteY3" fmla="*/ 1371600 h 1380565"/>
              <a:gd name="connsiteX4" fmla="*/ 788893 w 5853953"/>
              <a:gd name="connsiteY4" fmla="*/ 0 h 1380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53953" h="1380565">
                <a:moveTo>
                  <a:pt x="788893" y="0"/>
                </a:moveTo>
                <a:lnTo>
                  <a:pt x="5853953" y="17930"/>
                </a:lnTo>
                <a:lnTo>
                  <a:pt x="5853953" y="1380565"/>
                </a:lnTo>
                <a:lnTo>
                  <a:pt x="0" y="1371600"/>
                </a:lnTo>
                <a:lnTo>
                  <a:pt x="788893" y="0"/>
                </a:lnTo>
                <a:close/>
              </a:path>
            </a:pathLst>
          </a:custGeom>
          <a:solidFill>
            <a:srgbClr val="FC4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DAFB5FFD-F10F-40DB-8CBD-BF053E33C7AD}"/>
              </a:ext>
            </a:extLst>
          </p:cNvPr>
          <p:cNvSpPr txBox="1"/>
          <p:nvPr/>
        </p:nvSpPr>
        <p:spPr>
          <a:xfrm>
            <a:off x="2464072" y="2293872"/>
            <a:ext cx="5006109" cy="1015663"/>
          </a:xfrm>
          <a:prstGeom prst="rect">
            <a:avLst/>
          </a:prstGeom>
          <a:noFill/>
        </p:spPr>
        <p:txBody>
          <a:bodyPr wrap="square" rtlCol="0">
            <a:spAutoFit/>
          </a:bodyPr>
          <a:lstStyle/>
          <a:p>
            <a:r>
              <a:rPr lang="en-US" sz="6000" dirty="0">
                <a:solidFill>
                  <a:schemeClr val="bg1"/>
                </a:solidFill>
                <a:latin typeface="Aharoni" panose="02010803020104030203" pitchFamily="2" charset="-79"/>
                <a:cs typeface="Aharoni" panose="02010803020104030203" pitchFamily="2" charset="-79"/>
              </a:rPr>
              <a:t>Thank</a:t>
            </a:r>
            <a:r>
              <a:rPr lang="en-US" sz="4800" dirty="0">
                <a:solidFill>
                  <a:schemeClr val="bg1"/>
                </a:solidFill>
                <a:latin typeface="Aharoni" panose="02010803020104030203" pitchFamily="2" charset="-79"/>
                <a:cs typeface="Aharoni" panose="02010803020104030203" pitchFamily="2" charset="-79"/>
              </a:rPr>
              <a:t> </a:t>
            </a:r>
            <a:endParaRPr lang="en-IN" sz="4800" dirty="0">
              <a:solidFill>
                <a:schemeClr val="bg1"/>
              </a:solidFill>
              <a:latin typeface="Aharoni" panose="02010803020104030203" pitchFamily="2" charset="-79"/>
              <a:cs typeface="Aharoni" panose="02010803020104030203" pitchFamily="2" charset="-79"/>
            </a:endParaRPr>
          </a:p>
        </p:txBody>
      </p:sp>
      <p:sp>
        <p:nvSpPr>
          <p:cNvPr id="12" name="TextBox 11">
            <a:extLst>
              <a:ext uri="{FF2B5EF4-FFF2-40B4-BE49-F238E27FC236}">
                <a16:creationId xmlns:a16="http://schemas.microsoft.com/office/drawing/2014/main" id="{271600CA-6C9F-3B70-64B8-699A10781412}"/>
              </a:ext>
            </a:extLst>
          </p:cNvPr>
          <p:cNvSpPr txBox="1"/>
          <p:nvPr/>
        </p:nvSpPr>
        <p:spPr>
          <a:xfrm>
            <a:off x="7297544" y="3309535"/>
            <a:ext cx="5006109" cy="1015663"/>
          </a:xfrm>
          <a:prstGeom prst="rect">
            <a:avLst/>
          </a:prstGeom>
          <a:noFill/>
        </p:spPr>
        <p:txBody>
          <a:bodyPr wrap="square" rtlCol="0">
            <a:spAutoFit/>
          </a:bodyPr>
          <a:lstStyle/>
          <a:p>
            <a:r>
              <a:rPr lang="en-US" sz="6000" dirty="0">
                <a:solidFill>
                  <a:schemeClr val="bg1"/>
                </a:solidFill>
                <a:latin typeface="Aharoni" panose="02010803020104030203" pitchFamily="2" charset="-79"/>
                <a:cs typeface="Aharoni" panose="02010803020104030203" pitchFamily="2" charset="-79"/>
              </a:rPr>
              <a:t>You</a:t>
            </a:r>
            <a:endParaRPr lang="en-IN" sz="6000" dirty="0">
              <a:solidFill>
                <a:schemeClr val="bg1"/>
              </a:solidFill>
              <a:latin typeface="Aharoni" panose="02010803020104030203" pitchFamily="2" charset="-79"/>
              <a:cs typeface="Aharoni" panose="02010803020104030203" pitchFamily="2" charset="-79"/>
            </a:endParaRPr>
          </a:p>
        </p:txBody>
      </p:sp>
      <p:sp>
        <p:nvSpPr>
          <p:cNvPr id="13" name="TextBox 12">
            <a:extLst>
              <a:ext uri="{FF2B5EF4-FFF2-40B4-BE49-F238E27FC236}">
                <a16:creationId xmlns:a16="http://schemas.microsoft.com/office/drawing/2014/main" id="{08A34FC0-C2B3-42E4-1121-B0CB04FFB4A7}"/>
              </a:ext>
            </a:extLst>
          </p:cNvPr>
          <p:cNvSpPr txBox="1"/>
          <p:nvPr/>
        </p:nvSpPr>
        <p:spPr>
          <a:xfrm>
            <a:off x="10173584" y="6363732"/>
            <a:ext cx="3556000" cy="369332"/>
          </a:xfrm>
          <a:prstGeom prst="rect">
            <a:avLst/>
          </a:prstGeom>
          <a:noFill/>
        </p:spPr>
        <p:txBody>
          <a:bodyPr wrap="square" rtlCol="0">
            <a:spAutoFit/>
          </a:bodyPr>
          <a:lstStyle/>
          <a:p>
            <a:r>
              <a:rPr lang="en-US" dirty="0"/>
              <a:t>PPT by swaraj jogi</a:t>
            </a:r>
            <a:endParaRPr lang="en-IN" dirty="0"/>
          </a:p>
        </p:txBody>
      </p:sp>
    </p:spTree>
    <p:extLst>
      <p:ext uri="{BB962C8B-B14F-4D97-AF65-F5344CB8AC3E}">
        <p14:creationId xmlns:p14="http://schemas.microsoft.com/office/powerpoint/2010/main" val="1251265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Aparajita</vt:lpstr>
      <vt:lpstr>Arial</vt:lpstr>
      <vt:lpstr>Bahnschrift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swaraj jogi</dc:creator>
  <cp:lastModifiedBy>swaraj jogi</cp:lastModifiedBy>
  <cp:revision>1</cp:revision>
  <dcterms:created xsi:type="dcterms:W3CDTF">2023-04-10T06:51:16Z</dcterms:created>
  <dcterms:modified xsi:type="dcterms:W3CDTF">2023-04-10T06:51:39Z</dcterms:modified>
</cp:coreProperties>
</file>