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71" r:id="rId3"/>
    <p:sldId id="272" r:id="rId4"/>
    <p:sldId id="273" r:id="rId5"/>
    <p:sldId id="290" r:id="rId6"/>
    <p:sldId id="261" r:id="rId7"/>
    <p:sldId id="262" r:id="rId8"/>
    <p:sldId id="274" r:id="rId9"/>
    <p:sldId id="275" r:id="rId10"/>
    <p:sldId id="278" r:id="rId11"/>
    <p:sldId id="276" r:id="rId12"/>
    <p:sldId id="282" r:id="rId13"/>
    <p:sldId id="277" r:id="rId14"/>
    <p:sldId id="279" r:id="rId15"/>
    <p:sldId id="280" r:id="rId16"/>
    <p:sldId id="281" r:id="rId17"/>
    <p:sldId id="283" r:id="rId18"/>
    <p:sldId id="285" r:id="rId19"/>
    <p:sldId id="298" r:id="rId20"/>
    <p:sldId id="299" r:id="rId21"/>
    <p:sldId id="291" r:id="rId22"/>
    <p:sldId id="292" r:id="rId23"/>
    <p:sldId id="293" r:id="rId24"/>
    <p:sldId id="294" r:id="rId25"/>
    <p:sldId id="295" r:id="rId26"/>
    <p:sldId id="296" r:id="rId27"/>
    <p:sldId id="297" r:id="rId28"/>
    <p:sldId id="289" r:id="rId29"/>
    <p:sldId id="2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8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D2C593-0ED3-444E-B757-C29C498F3210}" type="datetimeFigureOut">
              <a:rPr lang="en-US" smtClean="0"/>
              <a:t>5/29/2020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65000A-4720-4A3C-ADB5-43AB95862568}" type="slidenum">
              <a:rPr lang="en-US" smtClean="0"/>
              <a:t>‹#›</a:t>
            </a:fld>
            <a:endParaRPr lang="en-US"/>
          </a:p>
        </p:txBody>
      </p:sp>
    </p:spTree>
    <p:extLst>
      <p:ext uri="{BB962C8B-B14F-4D97-AF65-F5344CB8AC3E}">
        <p14:creationId xmlns:p14="http://schemas.microsoft.com/office/powerpoint/2010/main" val="4030410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65000A-4720-4A3C-ADB5-43AB95862568}" type="slidenum">
              <a:rPr lang="en-US" smtClean="0"/>
              <a:t>1</a:t>
            </a:fld>
            <a:endParaRPr lang="en-US"/>
          </a:p>
        </p:txBody>
      </p:sp>
    </p:spTree>
    <p:extLst>
      <p:ext uri="{BB962C8B-B14F-4D97-AF65-F5344CB8AC3E}">
        <p14:creationId xmlns:p14="http://schemas.microsoft.com/office/powerpoint/2010/main" val="1140416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99697"/>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5000"/>
              <a:lum bright="70000" contrast="-70000"/>
              <a:extLst>
                <a:ext uri="{BEBA8EAE-BF5A-486C-A8C5-ECC9F3942E4B}">
                  <a14:imgProps xmlns:a14="http://schemas.microsoft.com/office/drawing/2010/main">
                    <a14:imgLayer>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4068923"/>
            <a:ext cx="810678"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0000"/>
              </a:lnSpc>
              <a:defRPr sz="9600" cap="all" baseline="0">
                <a:blipFill dpi="0" rotWithShape="1">
                  <a:blip r:embed="rId3"/>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194550" y="4289334"/>
            <a:ext cx="895401" cy="640080"/>
          </a:xfrm>
        </p:spPr>
        <p:txBody>
          <a:bodyPr/>
          <a:lstStyle>
            <a:lvl1pPr>
              <a:defRPr sz="280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1624331" y="5020056"/>
            <a:ext cx="678942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p>
            <a:fld id="{1D8BD707-D9CF-40AE-B4C6-C98DA3205C09}" type="datetimeFigureOut">
              <a:rPr lang="en-US" smtClean="0"/>
              <a:pPr/>
              <a:t>5/29/2020</a:t>
            </a:fld>
            <a:endParaRPr lang="en-US"/>
          </a:p>
        </p:txBody>
      </p:sp>
      <p:sp>
        <p:nvSpPr>
          <p:cNvPr id="5" name="Footer Placeholder 4"/>
          <p:cNvSpPr>
            <a:spLocks noGrp="1"/>
          </p:cNvSpPr>
          <p:nvPr>
            <p:ph type="ftr" sz="quarter" idx="11"/>
          </p:nvPr>
        </p:nvSpPr>
        <p:spPr>
          <a:xfrm>
            <a:off x="1637031" y="6272785"/>
            <a:ext cx="4745736" cy="365125"/>
          </a:xfrm>
        </p:spPr>
        <p:txBody>
          <a:bodyPr/>
          <a:lstStyle/>
          <a:p>
            <a:endParaRPr lang="en-US"/>
          </a:p>
        </p:txBody>
      </p:sp>
      <p:grpSp>
        <p:nvGrpSpPr>
          <p:cNvPr id="8" name="Group 7"/>
          <p:cNvGrpSpPr/>
          <p:nvPr/>
        </p:nvGrpSpPr>
        <p:grpSpPr>
          <a:xfrm>
            <a:off x="673049" y="2325848"/>
            <a:ext cx="810678"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2506133"/>
            <a:ext cx="891224" cy="720332"/>
          </a:xfrm>
        </p:spPr>
        <p:txBody>
          <a:bodyPr/>
          <a:lstStyle>
            <a:lvl1pPr>
              <a:defRPr sz="2800"/>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2194560"/>
            <a:ext cx="356616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2194560"/>
            <a:ext cx="356616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2048256"/>
            <a:ext cx="356616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2386" y="2743200"/>
            <a:ext cx="356616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2048256"/>
            <a:ext cx="356616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3168" y="2743200"/>
            <a:ext cx="356616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8551294" y="6229681"/>
            <a:ext cx="3429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5/29/2020</a:t>
            </a:fld>
            <a:endParaRPr lang="en-US"/>
          </a:p>
        </p:txBody>
      </p:sp>
      <p:grpSp>
        <p:nvGrpSpPr>
          <p:cNvPr id="6" name="Group 7"/>
          <p:cNvGrpSpPr>
            <a:grpSpLocks noChangeAspect="1"/>
          </p:cNvGrpSpPr>
          <p:nvPr/>
        </p:nvGrpSpPr>
        <p:grpSpPr>
          <a:xfrm>
            <a:off x="8551294" y="6229681"/>
            <a:ext cx="3429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484632"/>
            <a:ext cx="75438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2121408"/>
            <a:ext cx="75438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6272785"/>
            <a:ext cx="2455164" cy="365125"/>
          </a:xfrm>
          <a:prstGeom prst="rect">
            <a:avLst/>
          </a:prstGeom>
        </p:spPr>
        <p:txBody>
          <a:bodyPr vert="horz" lIns="91440" tIns="45720" rIns="91440" bIns="45720" rtlCol="0" anchor="ctr"/>
          <a:lstStyle>
            <a:lvl1pPr algn="r">
              <a:defRPr sz="1100">
                <a:solidFill>
                  <a:schemeClr val="tx2"/>
                </a:solidFill>
              </a:defRPr>
            </a:lvl1pPr>
          </a:lstStyle>
          <a:p>
            <a:fld id="{1D8BD707-D9CF-40AE-B4C6-C98DA3205C09}" type="datetimeFigureOut">
              <a:rPr lang="en-US" smtClean="0"/>
              <a:pPr/>
              <a:t>5/29/2020</a:t>
            </a:fld>
            <a:endParaRPr lang="en-US"/>
          </a:p>
        </p:txBody>
      </p:sp>
      <p:sp>
        <p:nvSpPr>
          <p:cNvPr id="5" name="Footer Placeholder 4"/>
          <p:cNvSpPr>
            <a:spLocks noGrp="1"/>
          </p:cNvSpPr>
          <p:nvPr>
            <p:ph type="ftr" sz="quarter" idx="3"/>
          </p:nvPr>
        </p:nvSpPr>
        <p:spPr>
          <a:xfrm>
            <a:off x="816102" y="6272785"/>
            <a:ext cx="4745736"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8551294" y="6229681"/>
            <a:ext cx="3429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000px-ShoppingCart.svg.png"/>
          <p:cNvPicPr>
            <a:picLocks noChangeAspect="1"/>
          </p:cNvPicPr>
          <p:nvPr/>
        </p:nvPicPr>
        <p:blipFill>
          <a:blip r:embed="rId3" cstate="print"/>
          <a:stretch>
            <a:fillRect/>
          </a:stretch>
        </p:blipFill>
        <p:spPr>
          <a:xfrm>
            <a:off x="6477000" y="5105400"/>
            <a:ext cx="2208387" cy="1528572"/>
          </a:xfrm>
          <a:prstGeom prst="rect">
            <a:avLst/>
          </a:prstGeom>
        </p:spPr>
      </p:pic>
      <p:sp>
        <p:nvSpPr>
          <p:cNvPr id="2" name="Title 1"/>
          <p:cNvSpPr>
            <a:spLocks noGrp="1"/>
          </p:cNvSpPr>
          <p:nvPr>
            <p:ph type="ctrTitle"/>
          </p:nvPr>
        </p:nvSpPr>
        <p:spPr>
          <a:xfrm>
            <a:off x="788670" y="1432223"/>
            <a:ext cx="6907530" cy="2530177"/>
          </a:xfrm>
        </p:spPr>
        <p:txBody>
          <a:bodyPr/>
          <a:lstStyle/>
          <a:p>
            <a:r>
              <a:rPr lang="en-US" dirty="0"/>
              <a:t>SMART CART</a:t>
            </a:r>
          </a:p>
        </p:txBody>
      </p:sp>
      <p:sp>
        <p:nvSpPr>
          <p:cNvPr id="3" name="Subtitle 2"/>
          <p:cNvSpPr>
            <a:spLocks noGrp="1"/>
          </p:cNvSpPr>
          <p:nvPr>
            <p:ph type="subTitle" idx="1"/>
          </p:nvPr>
        </p:nvSpPr>
        <p:spPr>
          <a:xfrm flipV="1">
            <a:off x="6675120" y="4343401"/>
            <a:ext cx="45719" cy="45720"/>
          </a:xfrm>
        </p:spPr>
        <p:txBody>
          <a:bodyPr>
            <a:normAutofit fontScale="25000" lnSpcReduction="20000"/>
          </a:bodyPr>
          <a:lstStyle/>
          <a:p>
            <a:endParaRPr lang="en-US" dirty="0"/>
          </a:p>
        </p:txBody>
      </p:sp>
      <p:sp>
        <p:nvSpPr>
          <p:cNvPr id="6" name="TextBox 5"/>
          <p:cNvSpPr txBox="1"/>
          <p:nvPr/>
        </p:nvSpPr>
        <p:spPr>
          <a:xfrm>
            <a:off x="762000" y="4572000"/>
            <a:ext cx="3810000" cy="1477328"/>
          </a:xfrm>
          <a:prstGeom prst="rect">
            <a:avLst/>
          </a:prstGeom>
          <a:noFill/>
        </p:spPr>
        <p:txBody>
          <a:bodyPr wrap="square" rtlCol="0">
            <a:spAutoFit/>
          </a:bodyPr>
          <a:lstStyle/>
          <a:p>
            <a:r>
              <a:rPr lang="en-US" dirty="0"/>
              <a:t>16K41A05E7 - Swaraj</a:t>
            </a:r>
          </a:p>
          <a:p>
            <a:r>
              <a:rPr lang="en-US" dirty="0"/>
              <a:t>16K41A05F3 - </a:t>
            </a:r>
            <a:r>
              <a:rPr lang="en-US" dirty="0" err="1"/>
              <a:t>Fahad</a:t>
            </a:r>
            <a:endParaRPr lang="en-US" dirty="0"/>
          </a:p>
          <a:p>
            <a:r>
              <a:rPr lang="en-US" dirty="0"/>
              <a:t>16K41A0581 - </a:t>
            </a:r>
            <a:r>
              <a:rPr lang="en-US" dirty="0" err="1"/>
              <a:t>Rohit</a:t>
            </a:r>
            <a:r>
              <a:rPr lang="en-US" dirty="0"/>
              <a:t>  </a:t>
            </a:r>
          </a:p>
          <a:p>
            <a:r>
              <a:rPr lang="en-US" dirty="0"/>
              <a:t>16K41A05C1 - Abhishek</a:t>
            </a:r>
          </a:p>
          <a:p>
            <a:r>
              <a:rPr lang="en-US" dirty="0"/>
              <a:t>16K41A0504 - </a:t>
            </a:r>
            <a:r>
              <a:rPr lang="en-US" dirty="0" err="1"/>
              <a:t>Usha</a:t>
            </a:r>
            <a:endParaRPr lang="en-US" dirty="0"/>
          </a:p>
        </p:txBody>
      </p:sp>
      <p:sp>
        <p:nvSpPr>
          <p:cNvPr id="7" name="TextBox 6"/>
          <p:cNvSpPr txBox="1"/>
          <p:nvPr/>
        </p:nvSpPr>
        <p:spPr>
          <a:xfrm>
            <a:off x="3733800" y="5638800"/>
            <a:ext cx="2743200" cy="369332"/>
          </a:xfrm>
          <a:prstGeom prst="rect">
            <a:avLst/>
          </a:prstGeom>
          <a:noFill/>
        </p:spPr>
        <p:txBody>
          <a:bodyPr wrap="square" rtlCol="0">
            <a:spAutoFit/>
          </a:bodyPr>
          <a:lstStyle/>
          <a:p>
            <a:r>
              <a:rPr lang="en-US" dirty="0"/>
              <a:t>Project Guide: G. Sunil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1Cjc44BMuL._SL1024_.jpg"/>
          <p:cNvPicPr>
            <a:picLocks noChangeAspect="1"/>
          </p:cNvPicPr>
          <p:nvPr/>
        </p:nvPicPr>
        <p:blipFill>
          <a:blip r:embed="rId2"/>
          <a:stretch>
            <a:fillRect/>
          </a:stretch>
        </p:blipFill>
        <p:spPr>
          <a:xfrm>
            <a:off x="914400" y="228600"/>
            <a:ext cx="6096000" cy="6096000"/>
          </a:xfrm>
          <a:prstGeom prst="rect">
            <a:avLst/>
          </a:prstGeom>
        </p:spPr>
      </p:pic>
      <p:pic>
        <p:nvPicPr>
          <p:cNvPr id="5" name="Picture 4" descr="2000px-ShoppingCart.svg.png"/>
          <p:cNvPicPr>
            <a:picLocks noChangeAspect="1"/>
          </p:cNvPicPr>
          <p:nvPr/>
        </p:nvPicPr>
        <p:blipFill>
          <a:blip r:embed="rId3" cstate="print"/>
          <a:stretch>
            <a:fillRect/>
          </a:stretch>
        </p:blipFill>
        <p:spPr>
          <a:xfrm>
            <a:off x="6248400" y="5029200"/>
            <a:ext cx="2208387" cy="15285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09600"/>
            <a:ext cx="7543800" cy="5867400"/>
          </a:xfrm>
        </p:spPr>
        <p:txBody>
          <a:bodyPr>
            <a:normAutofit/>
          </a:bodyPr>
          <a:lstStyle/>
          <a:p>
            <a:r>
              <a:rPr lang="en-US" dirty="0"/>
              <a:t>Load Cell-</a:t>
            </a:r>
          </a:p>
          <a:p>
            <a:pPr lvl="1"/>
            <a:r>
              <a:rPr lang="en-US" dirty="0"/>
              <a:t>Single point shear beam load cell: spring element fixed at one end and loaded on the other.</a:t>
            </a:r>
          </a:p>
          <a:p>
            <a:pPr lvl="1"/>
            <a:endParaRPr lang="en-US" dirty="0"/>
          </a:p>
          <a:p>
            <a:endParaRPr lang="en-US" dirty="0"/>
          </a:p>
          <a:p>
            <a:endParaRPr lang="en-US" dirty="0"/>
          </a:p>
          <a:p>
            <a:endParaRPr lang="en-US" dirty="0"/>
          </a:p>
          <a:p>
            <a:endParaRPr lang="en-US" dirty="0"/>
          </a:p>
          <a:p>
            <a:pPr lvl="8">
              <a:buNone/>
            </a:pPr>
            <a:r>
              <a:rPr lang="en-US" sz="1400" dirty="0"/>
              <a:t>														</a:t>
            </a:r>
          </a:p>
          <a:p>
            <a:pPr lvl="8"/>
            <a:endParaRPr lang="en-US" sz="1400" dirty="0"/>
          </a:p>
          <a:p>
            <a:pPr lvl="8"/>
            <a:endParaRPr lang="en-US" sz="1400" dirty="0"/>
          </a:p>
          <a:p>
            <a:pPr lvl="8"/>
            <a:endParaRPr lang="en-US" sz="1400" dirty="0"/>
          </a:p>
          <a:p>
            <a:pPr lvl="8"/>
            <a:endParaRPr lang="en-US" sz="1400" dirty="0"/>
          </a:p>
        </p:txBody>
      </p:sp>
      <p:pic>
        <p:nvPicPr>
          <p:cNvPr id="4" name="Picture 3" descr="1920px-GCB3_load_cell.jpg"/>
          <p:cNvPicPr>
            <a:picLocks noChangeAspect="1"/>
          </p:cNvPicPr>
          <p:nvPr/>
        </p:nvPicPr>
        <p:blipFill>
          <a:blip r:embed="rId2" cstate="print"/>
          <a:stretch>
            <a:fillRect/>
          </a:stretch>
        </p:blipFill>
        <p:spPr>
          <a:xfrm>
            <a:off x="2286000" y="2016324"/>
            <a:ext cx="4038600" cy="2568296"/>
          </a:xfrm>
          <a:prstGeom prst="rect">
            <a:avLst/>
          </a:prstGeom>
        </p:spPr>
      </p:pic>
      <p:pic>
        <p:nvPicPr>
          <p:cNvPr id="5" name="Picture 4" descr="2000px-ShoppingCart.svg.png"/>
          <p:cNvPicPr>
            <a:picLocks noChangeAspect="1"/>
          </p:cNvPicPr>
          <p:nvPr/>
        </p:nvPicPr>
        <p:blipFill>
          <a:blip r:embed="rId3" cstate="print"/>
          <a:stretch>
            <a:fillRect/>
          </a:stretch>
        </p:blipFill>
        <p:spPr>
          <a:xfrm>
            <a:off x="6248400" y="5029200"/>
            <a:ext cx="2208387" cy="15285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57200"/>
            <a:ext cx="7543800" cy="4050792"/>
          </a:xfrm>
        </p:spPr>
        <p:txBody>
          <a:bodyPr/>
          <a:lstStyle/>
          <a:p>
            <a:pPr lvl="1"/>
            <a:r>
              <a:rPr lang="en-US" dirty="0"/>
              <a:t>HX-711</a:t>
            </a:r>
          </a:p>
          <a:p>
            <a:pPr lvl="2"/>
            <a:r>
              <a:rPr lang="en-US" dirty="0"/>
              <a:t>HX711 is a precision 24-bit analog to-digital converter (ADC) designed for weigh scales and industrial control applications to interface directly with a bridge sensor.</a:t>
            </a:r>
            <a:endParaRPr lang="en-US" sz="1400" dirty="0"/>
          </a:p>
          <a:p>
            <a:pPr>
              <a:buNone/>
            </a:pPr>
            <a:endParaRPr lang="en-US" dirty="0"/>
          </a:p>
        </p:txBody>
      </p:sp>
      <p:pic>
        <p:nvPicPr>
          <p:cNvPr id="4" name="Picture 3" descr="hx711-load-cell-amplifier-500x500.jpg"/>
          <p:cNvPicPr>
            <a:picLocks noChangeAspect="1"/>
          </p:cNvPicPr>
          <p:nvPr/>
        </p:nvPicPr>
        <p:blipFill>
          <a:blip r:embed="rId2"/>
          <a:stretch>
            <a:fillRect/>
          </a:stretch>
        </p:blipFill>
        <p:spPr>
          <a:xfrm>
            <a:off x="1447800" y="1600200"/>
            <a:ext cx="5105400" cy="5105400"/>
          </a:xfrm>
          <a:prstGeom prst="rect">
            <a:avLst/>
          </a:prstGeom>
        </p:spPr>
      </p:pic>
      <p:pic>
        <p:nvPicPr>
          <p:cNvPr id="5" name="Picture 4" descr="2000px-ShoppingCart.svg.png"/>
          <p:cNvPicPr>
            <a:picLocks noChangeAspect="1"/>
          </p:cNvPicPr>
          <p:nvPr/>
        </p:nvPicPr>
        <p:blipFill>
          <a:blip r:embed="rId3" cstate="print"/>
          <a:stretch>
            <a:fillRect/>
          </a:stretch>
        </p:blipFill>
        <p:spPr>
          <a:xfrm>
            <a:off x="6248400" y="5029200"/>
            <a:ext cx="2208387" cy="15285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09600"/>
            <a:ext cx="7543800" cy="4050792"/>
          </a:xfrm>
        </p:spPr>
        <p:txBody>
          <a:bodyPr/>
          <a:lstStyle/>
          <a:p>
            <a:r>
              <a:rPr lang="en-US" dirty="0" err="1"/>
              <a:t>UltraSonic</a:t>
            </a:r>
            <a:r>
              <a:rPr lang="en-US" dirty="0"/>
              <a:t> Sensor (HC-SR04) -</a:t>
            </a:r>
          </a:p>
          <a:p>
            <a:pPr lvl="1"/>
            <a:r>
              <a:rPr lang="en-US" sz="1600" dirty="0"/>
              <a:t>Power Supply :+5V DC</a:t>
            </a:r>
          </a:p>
          <a:p>
            <a:pPr lvl="1"/>
            <a:r>
              <a:rPr lang="en-US" sz="1600" dirty="0"/>
              <a:t>Quiescent Current : &lt;2mA</a:t>
            </a:r>
          </a:p>
          <a:p>
            <a:pPr lvl="1"/>
            <a:r>
              <a:rPr lang="en-US" sz="1600" dirty="0"/>
              <a:t>Working Current: 15mA</a:t>
            </a:r>
          </a:p>
          <a:p>
            <a:pPr lvl="1"/>
            <a:r>
              <a:rPr lang="en-US" sz="1600" dirty="0"/>
              <a:t>Effectual Angle: &lt;15°</a:t>
            </a:r>
          </a:p>
          <a:p>
            <a:pPr lvl="1"/>
            <a:r>
              <a:rPr lang="en-US" sz="1600" dirty="0"/>
              <a:t>Ranging Distance : 2cm – 400 cm/1″ – 13ft</a:t>
            </a:r>
          </a:p>
          <a:p>
            <a:pPr lvl="1"/>
            <a:r>
              <a:rPr lang="en-US" sz="1600" dirty="0"/>
              <a:t>Resolution : 0.3 cm</a:t>
            </a:r>
          </a:p>
          <a:p>
            <a:pPr lvl="1"/>
            <a:r>
              <a:rPr lang="en-US" sz="1600" dirty="0"/>
              <a:t>Measuring Angle: 30 degree</a:t>
            </a:r>
          </a:p>
          <a:p>
            <a:pPr lvl="1"/>
            <a:r>
              <a:rPr lang="en-US" sz="1600" dirty="0"/>
              <a:t>Trigger Input Pulse width: 10uS</a:t>
            </a:r>
          </a:p>
          <a:p>
            <a:pPr lvl="1"/>
            <a:r>
              <a:rPr lang="en-US" sz="1600" dirty="0"/>
              <a:t>Dimension: 45mm x 20mm x 15mm</a:t>
            </a:r>
          </a:p>
          <a:p>
            <a:endParaRPr lang="en-US" dirty="0"/>
          </a:p>
        </p:txBody>
      </p:sp>
      <p:pic>
        <p:nvPicPr>
          <p:cNvPr id="5" name="Picture 4" descr="51HTmy56yEL._SL1000_.jpg"/>
          <p:cNvPicPr>
            <a:picLocks noChangeAspect="1"/>
          </p:cNvPicPr>
          <p:nvPr/>
        </p:nvPicPr>
        <p:blipFill>
          <a:blip r:embed="rId2"/>
          <a:stretch>
            <a:fillRect/>
          </a:stretch>
        </p:blipFill>
        <p:spPr>
          <a:xfrm>
            <a:off x="1828800" y="3733800"/>
            <a:ext cx="2743200" cy="2743200"/>
          </a:xfrm>
          <a:prstGeom prst="rect">
            <a:avLst/>
          </a:prstGeom>
        </p:spPr>
      </p:pic>
      <p:pic>
        <p:nvPicPr>
          <p:cNvPr id="6" name="Picture 5" descr="2000px-ShoppingCart.svg.png"/>
          <p:cNvPicPr>
            <a:picLocks noChangeAspect="1"/>
          </p:cNvPicPr>
          <p:nvPr/>
        </p:nvPicPr>
        <p:blipFill>
          <a:blip r:embed="rId3" cstate="print"/>
          <a:stretch>
            <a:fillRect/>
          </a:stretch>
        </p:blipFill>
        <p:spPr>
          <a:xfrm>
            <a:off x="6248400" y="5029200"/>
            <a:ext cx="2208387" cy="15285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pic>
        <p:nvPicPr>
          <p:cNvPr id="4" name="Content Placeholder 3" descr="FlowchartDiagram1.png"/>
          <p:cNvPicPr>
            <a:picLocks noGrp="1" noChangeAspect="1"/>
          </p:cNvPicPr>
          <p:nvPr>
            <p:ph idx="1"/>
          </p:nvPr>
        </p:nvPicPr>
        <p:blipFill>
          <a:blip r:embed="rId2"/>
          <a:stretch>
            <a:fillRect/>
          </a:stretch>
        </p:blipFill>
        <p:spPr>
          <a:xfrm>
            <a:off x="3886200" y="457200"/>
            <a:ext cx="4285104" cy="5751916"/>
          </a:xfrm>
        </p:spPr>
      </p:pic>
      <p:pic>
        <p:nvPicPr>
          <p:cNvPr id="5" name="Picture 4" descr="2000px-ShoppingCart.svg.png"/>
          <p:cNvPicPr>
            <a:picLocks noChangeAspect="1"/>
          </p:cNvPicPr>
          <p:nvPr/>
        </p:nvPicPr>
        <p:blipFill>
          <a:blip r:embed="rId3" cstate="print"/>
          <a:stretch>
            <a:fillRect/>
          </a:stretch>
        </p:blipFill>
        <p:spPr>
          <a:xfrm>
            <a:off x="304800" y="5181600"/>
            <a:ext cx="2208387" cy="15285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386" y="685800"/>
            <a:ext cx="7543800" cy="5486400"/>
          </a:xfrm>
        </p:spPr>
        <p:txBody>
          <a:bodyPr/>
          <a:lstStyle/>
          <a:p>
            <a:r>
              <a:rPr lang="en-US" dirty="0"/>
              <a:t>ESP32 and ultrasonic sensor connection</a:t>
            </a:r>
          </a:p>
          <a:p>
            <a:endParaRPr lang="en-US" dirty="0"/>
          </a:p>
        </p:txBody>
      </p:sp>
      <p:pic>
        <p:nvPicPr>
          <p:cNvPr id="5" name="Picture 4" descr="Arduino-Project-Ultrasonic-Sensor-Obstacle-detection-tutorial”HC-SR04-Ultrasonic-Sensor”-image3.png"/>
          <p:cNvPicPr>
            <a:picLocks noChangeAspect="1"/>
          </p:cNvPicPr>
          <p:nvPr/>
        </p:nvPicPr>
        <p:blipFill>
          <a:blip r:embed="rId2"/>
          <a:stretch>
            <a:fillRect/>
          </a:stretch>
        </p:blipFill>
        <p:spPr>
          <a:xfrm>
            <a:off x="1447800" y="1447800"/>
            <a:ext cx="5970761" cy="4287058"/>
          </a:xfrm>
          <a:prstGeom prst="rect">
            <a:avLst/>
          </a:prstGeom>
        </p:spPr>
      </p:pic>
      <p:pic>
        <p:nvPicPr>
          <p:cNvPr id="6" name="Picture 5" descr="2000px-ShoppingCart.svg.png"/>
          <p:cNvPicPr>
            <a:picLocks noChangeAspect="1"/>
          </p:cNvPicPr>
          <p:nvPr/>
        </p:nvPicPr>
        <p:blipFill>
          <a:blip r:embed="rId3" cstate="print"/>
          <a:stretch>
            <a:fillRect/>
          </a:stretch>
        </p:blipFill>
        <p:spPr>
          <a:xfrm>
            <a:off x="6324600" y="4953000"/>
            <a:ext cx="2208387" cy="15285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09600"/>
            <a:ext cx="7543800" cy="4050792"/>
          </a:xfrm>
        </p:spPr>
        <p:txBody>
          <a:bodyPr/>
          <a:lstStyle/>
          <a:p>
            <a:r>
              <a:rPr lang="en-US" dirty="0"/>
              <a:t>ESP32 and Load cell Connection with HX711</a:t>
            </a:r>
          </a:p>
          <a:p>
            <a:endParaRPr lang="en-US" dirty="0"/>
          </a:p>
        </p:txBody>
      </p:sp>
      <p:pic>
        <p:nvPicPr>
          <p:cNvPr id="4" name="Picture 3" descr="3-Figure2-1.png"/>
          <p:cNvPicPr>
            <a:picLocks noChangeAspect="1"/>
          </p:cNvPicPr>
          <p:nvPr/>
        </p:nvPicPr>
        <p:blipFill>
          <a:blip r:embed="rId2"/>
          <a:stretch>
            <a:fillRect/>
          </a:stretch>
        </p:blipFill>
        <p:spPr>
          <a:xfrm>
            <a:off x="1219200" y="1371600"/>
            <a:ext cx="6353175" cy="3883490"/>
          </a:xfrm>
          <a:prstGeom prst="rect">
            <a:avLst/>
          </a:prstGeom>
        </p:spPr>
      </p:pic>
      <p:pic>
        <p:nvPicPr>
          <p:cNvPr id="5" name="Picture 4" descr="2000px-ShoppingCart.svg.png"/>
          <p:cNvPicPr>
            <a:picLocks noChangeAspect="1"/>
          </p:cNvPicPr>
          <p:nvPr/>
        </p:nvPicPr>
        <p:blipFill>
          <a:blip r:embed="rId3" cstate="print"/>
          <a:stretch>
            <a:fillRect/>
          </a:stretch>
        </p:blipFill>
        <p:spPr>
          <a:xfrm>
            <a:off x="6096000" y="5329428"/>
            <a:ext cx="2208387" cy="152857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543800" cy="1609344"/>
          </a:xfrm>
        </p:spPr>
        <p:txBody>
          <a:bodyPr/>
          <a:lstStyle/>
          <a:p>
            <a:r>
              <a:rPr lang="en-US" dirty="0"/>
              <a:t>Use case diagram</a:t>
            </a:r>
          </a:p>
        </p:txBody>
      </p:sp>
      <p:pic>
        <p:nvPicPr>
          <p:cNvPr id="6" name="Content Placeholder 5" descr="UseCaseDiagram1.png"/>
          <p:cNvPicPr>
            <a:picLocks noGrp="1" noChangeAspect="1"/>
          </p:cNvPicPr>
          <p:nvPr>
            <p:ph idx="1"/>
          </p:nvPr>
        </p:nvPicPr>
        <p:blipFill>
          <a:blip r:embed="rId2"/>
          <a:stretch>
            <a:fillRect/>
          </a:stretch>
        </p:blipFill>
        <p:spPr>
          <a:xfrm>
            <a:off x="718483" y="1524000"/>
            <a:ext cx="7434917" cy="487952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implementation</a:t>
            </a:r>
            <a:endParaRPr lang="en-US" dirty="0"/>
          </a:p>
        </p:txBody>
      </p:sp>
      <p:pic>
        <p:nvPicPr>
          <p:cNvPr id="5" name="Picture 4" descr="2000px-ShoppingCart.svg.png"/>
          <p:cNvPicPr>
            <a:picLocks noChangeAspect="1"/>
          </p:cNvPicPr>
          <p:nvPr/>
        </p:nvPicPr>
        <p:blipFill>
          <a:blip r:embed="rId2" cstate="print"/>
          <a:stretch>
            <a:fillRect/>
          </a:stretch>
        </p:blipFill>
        <p:spPr>
          <a:xfrm>
            <a:off x="533400" y="5105400"/>
            <a:ext cx="2208387" cy="15285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cart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397000"/>
            <a:ext cx="4095750" cy="5461000"/>
          </a:xfrm>
          <a:prstGeom prst="rect">
            <a:avLst/>
          </a:prstGeom>
        </p:spPr>
      </p:pic>
    </p:spTree>
    <p:extLst>
      <p:ext uri="{BB962C8B-B14F-4D97-AF65-F5344CB8AC3E}">
        <p14:creationId xmlns:p14="http://schemas.microsoft.com/office/powerpoint/2010/main" val="204256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sz="1800" dirty="0"/>
              <a:t>The most valuable thing in today’s world is time, people are referring those things which consumes less time. Billing in Shopping mall takes lot of time. Billing of products from mall is quite difficult because it takes more time as people have to wait for a long time in a queue for billing .Looking at the advancement in technology, we came up with an innovative idea of “Smart Shopping Cart for Automatic Billing in Supermarket”. This project consists of android application with which we can add the items by scanning the bar code. After scanning the item, the item details are send to the micro controller in the trolley. The micro controller then compares the weight of items in the cart with the total calculated weight. </a:t>
            </a:r>
          </a:p>
        </p:txBody>
      </p:sp>
      <p:pic>
        <p:nvPicPr>
          <p:cNvPr id="4" name="Picture 3" descr="2000px-ShoppingCart.svg.png"/>
          <p:cNvPicPr>
            <a:picLocks noChangeAspect="1"/>
          </p:cNvPicPr>
          <p:nvPr/>
        </p:nvPicPr>
        <p:blipFill>
          <a:blip r:embed="rId2" cstate="print"/>
          <a:stretch>
            <a:fillRect/>
          </a:stretch>
        </p:blipFill>
        <p:spPr>
          <a:xfrm>
            <a:off x="6248400" y="5029200"/>
            <a:ext cx="2208387" cy="152857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Cart components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676400"/>
            <a:ext cx="3802761" cy="5070348"/>
          </a:xfrm>
          <a:prstGeom prst="rect">
            <a:avLst/>
          </a:prstGeom>
        </p:spPr>
      </p:pic>
    </p:spTree>
    <p:extLst>
      <p:ext uri="{BB962C8B-B14F-4D97-AF65-F5344CB8AC3E}">
        <p14:creationId xmlns:p14="http://schemas.microsoft.com/office/powerpoint/2010/main" val="3910748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registration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978" y="1778001"/>
            <a:ext cx="2344615" cy="5079999"/>
          </a:xfrm>
          <a:prstGeom prst="rect">
            <a:avLst/>
          </a:prstGeom>
        </p:spPr>
      </p:pic>
    </p:spTree>
    <p:extLst>
      <p:ext uri="{BB962C8B-B14F-4D97-AF65-F5344CB8AC3E}">
        <p14:creationId xmlns:p14="http://schemas.microsoft.com/office/powerpoint/2010/main" val="1336967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login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676400"/>
            <a:ext cx="2344615" cy="5079999"/>
          </a:xfrm>
          <a:prstGeom prst="rect">
            <a:avLst/>
          </a:prstGeom>
        </p:spPr>
      </p:pic>
    </p:spTree>
    <p:extLst>
      <p:ext uri="{BB962C8B-B14F-4D97-AF65-F5344CB8AC3E}">
        <p14:creationId xmlns:p14="http://schemas.microsoft.com/office/powerpoint/2010/main" val="619017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scanner</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828800"/>
            <a:ext cx="2321169" cy="5029200"/>
          </a:xfrm>
          <a:prstGeom prst="rect">
            <a:avLst/>
          </a:prstGeom>
        </p:spPr>
      </p:pic>
    </p:spTree>
    <p:extLst>
      <p:ext uri="{BB962C8B-B14F-4D97-AF65-F5344CB8AC3E}">
        <p14:creationId xmlns:p14="http://schemas.microsoft.com/office/powerpoint/2010/main" val="3710205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Adding items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612901"/>
            <a:ext cx="2420815" cy="5245099"/>
          </a:xfrm>
          <a:prstGeom prst="rect">
            <a:avLst/>
          </a:prstGeom>
        </p:spPr>
      </p:pic>
    </p:spTree>
    <p:extLst>
      <p:ext uri="{BB962C8B-B14F-4D97-AF65-F5344CB8AC3E}">
        <p14:creationId xmlns:p14="http://schemas.microsoft.com/office/powerpoint/2010/main" val="3296580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Deleting items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878" y="1586495"/>
            <a:ext cx="2420815" cy="5245099"/>
          </a:xfrm>
          <a:prstGeom prst="rect">
            <a:avLst/>
          </a:prstGeom>
        </p:spPr>
      </p:pic>
    </p:spTree>
    <p:extLst>
      <p:ext uri="{BB962C8B-B14F-4D97-AF65-F5344CB8AC3E}">
        <p14:creationId xmlns:p14="http://schemas.microsoft.com/office/powerpoint/2010/main" val="1647281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payment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978" y="1772720"/>
            <a:ext cx="2344615" cy="5079999"/>
          </a:xfrm>
          <a:prstGeom prst="rect">
            <a:avLst/>
          </a:prstGeom>
        </p:spPr>
      </p:pic>
    </p:spTree>
    <p:extLst>
      <p:ext uri="{BB962C8B-B14F-4D97-AF65-F5344CB8AC3E}">
        <p14:creationId xmlns:p14="http://schemas.microsoft.com/office/powerpoint/2010/main" val="2371031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84632"/>
            <a:ext cx="7355586" cy="1191768"/>
          </a:xfrm>
        </p:spPr>
        <p:txBody>
          <a:bodyPr>
            <a:normAutofit fontScale="90000"/>
          </a:bodyPr>
          <a:lstStyle/>
          <a:p>
            <a:r>
              <a:rPr lang="en-IN" dirty="0" smtClean="0"/>
              <a:t>Payment confirmation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801389"/>
            <a:ext cx="2344615" cy="5079999"/>
          </a:xfrm>
          <a:prstGeom prst="rect">
            <a:avLst/>
          </a:prstGeom>
        </p:spPr>
      </p:pic>
    </p:spTree>
    <p:extLst>
      <p:ext uri="{BB962C8B-B14F-4D97-AF65-F5344CB8AC3E}">
        <p14:creationId xmlns:p14="http://schemas.microsoft.com/office/powerpoint/2010/main" val="4181430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p:txBody>
          <a:bodyPr/>
          <a:lstStyle/>
          <a:p>
            <a:r>
              <a:rPr lang="en-US" dirty="0"/>
              <a:t>Comparatively this results in cheaper and fast carting.</a:t>
            </a:r>
          </a:p>
          <a:p>
            <a:endParaRPr lang="en-US" dirty="0"/>
          </a:p>
          <a:p>
            <a:r>
              <a:rPr lang="en-US" dirty="0"/>
              <a:t>Attracts more customers as this is easily accessible.</a:t>
            </a:r>
          </a:p>
          <a:p>
            <a:endParaRPr lang="en-US" dirty="0"/>
          </a:p>
          <a:p>
            <a:r>
              <a:rPr lang="en-US" dirty="0"/>
              <a:t>This system reduces time consumption in billing.</a:t>
            </a:r>
          </a:p>
        </p:txBody>
      </p:sp>
      <p:pic>
        <p:nvPicPr>
          <p:cNvPr id="4" name="Picture 3" descr="2000px-ShoppingCart.svg.png"/>
          <p:cNvPicPr>
            <a:picLocks noChangeAspect="1"/>
          </p:cNvPicPr>
          <p:nvPr/>
        </p:nvPicPr>
        <p:blipFill>
          <a:blip r:embed="rId2" cstate="print"/>
          <a:stretch>
            <a:fillRect/>
          </a:stretch>
        </p:blipFill>
        <p:spPr>
          <a:xfrm>
            <a:off x="6324600" y="5181600"/>
            <a:ext cx="2208387" cy="152857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1324" y="3244334"/>
            <a:ext cx="4113306" cy="769441"/>
          </a:xfrm>
          <a:prstGeom prst="rect">
            <a:avLst/>
          </a:prstGeom>
        </p:spPr>
        <p:txBody>
          <a:bodyPr wrap="none">
            <a:spAutoFit/>
          </a:bodyPr>
          <a:lstStyle/>
          <a:p>
            <a:r>
              <a:rPr lang="en-GB" sz="4400" dirty="0">
                <a:solidFill>
                  <a:schemeClr val="tx1">
                    <a:lumMod val="75000"/>
                    <a:lumOff val="25000"/>
                  </a:schemeClr>
                </a:solidFill>
                <a:latin typeface="Bodoni MT Black" pitchFamily="18" charset="0"/>
              </a:rPr>
              <a:t>THANK YOU.</a:t>
            </a:r>
            <a:endParaRPr lang="en-US" sz="4400" dirty="0">
              <a:solidFill>
                <a:schemeClr val="tx1">
                  <a:lumMod val="75000"/>
                  <a:lumOff val="25000"/>
                </a:schemeClr>
              </a:solidFill>
            </a:endParaRPr>
          </a:p>
        </p:txBody>
      </p:sp>
      <p:pic>
        <p:nvPicPr>
          <p:cNvPr id="3" name="Picture 2" descr="2000px-ShoppingCart.svg.png"/>
          <p:cNvPicPr>
            <a:picLocks noChangeAspect="1"/>
          </p:cNvPicPr>
          <p:nvPr/>
        </p:nvPicPr>
        <p:blipFill>
          <a:blip r:embed="rId2" cstate="print"/>
          <a:stretch>
            <a:fillRect/>
          </a:stretch>
        </p:blipFill>
        <p:spPr>
          <a:xfrm>
            <a:off x="4495800" y="4294022"/>
            <a:ext cx="3657600" cy="25639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lstStyle/>
          <a:p>
            <a:r>
              <a:rPr lang="en-US" dirty="0"/>
              <a:t>In existing system, customer will not know the amount of total purchase, until he went to the counter for paying bill. The customer has to wait in the queue for billing to be done. To avoid these problems we have developed a smart cart which reduces the total time consumed during shopping</a:t>
            </a:r>
          </a:p>
        </p:txBody>
      </p:sp>
      <p:pic>
        <p:nvPicPr>
          <p:cNvPr id="4" name="Picture 3" descr="2000px-ShoppingCart.svg.png"/>
          <p:cNvPicPr>
            <a:picLocks noChangeAspect="1"/>
          </p:cNvPicPr>
          <p:nvPr/>
        </p:nvPicPr>
        <p:blipFill>
          <a:blip r:embed="rId2" cstate="print"/>
          <a:stretch>
            <a:fillRect/>
          </a:stretch>
        </p:blipFill>
        <p:spPr>
          <a:xfrm>
            <a:off x="6248400" y="5029200"/>
            <a:ext cx="2208387" cy="15285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lstStyle/>
          <a:p>
            <a:pPr>
              <a:buFont typeface="Arial" pitchFamily="34" charset="0"/>
              <a:buChar char="•"/>
            </a:pPr>
            <a:r>
              <a:rPr lang="en-GB" dirty="0"/>
              <a:t>Our cart will provide a billing system with option of payment through app .</a:t>
            </a:r>
          </a:p>
          <a:p>
            <a:pPr>
              <a:buFont typeface="Arial" pitchFamily="34" charset="0"/>
              <a:buChar char="•"/>
            </a:pPr>
            <a:r>
              <a:rPr lang="en-GB" dirty="0"/>
              <a:t>This cart consists of  a QR Code.</a:t>
            </a:r>
          </a:p>
          <a:p>
            <a:pPr>
              <a:buFont typeface="Arial" pitchFamily="34" charset="0"/>
              <a:buChar char="•"/>
            </a:pPr>
            <a:r>
              <a:rPr lang="en-GB" dirty="0"/>
              <a:t>This QR code when scanned with app will be connected to that specific cart.</a:t>
            </a:r>
          </a:p>
          <a:p>
            <a:pPr>
              <a:buFont typeface="Arial" pitchFamily="34" charset="0"/>
              <a:buChar char="•"/>
            </a:pPr>
            <a:r>
              <a:rPr lang="en-GB" dirty="0"/>
              <a:t>The cart consists of sensors to detect objects.</a:t>
            </a:r>
          </a:p>
          <a:p>
            <a:r>
              <a:rPr lang="en-GB" dirty="0"/>
              <a:t> And finally after completion of the shopping, a code will be generated by the app.</a:t>
            </a:r>
          </a:p>
          <a:p>
            <a:endParaRPr lang="en-US" dirty="0"/>
          </a:p>
        </p:txBody>
      </p:sp>
      <p:pic>
        <p:nvPicPr>
          <p:cNvPr id="4" name="Picture 3" descr="2000px-ShoppingCart.svg.png"/>
          <p:cNvPicPr>
            <a:picLocks noChangeAspect="1"/>
          </p:cNvPicPr>
          <p:nvPr/>
        </p:nvPicPr>
        <p:blipFill>
          <a:blip r:embed="rId2" cstate="print"/>
          <a:stretch>
            <a:fillRect/>
          </a:stretch>
        </p:blipFill>
        <p:spPr>
          <a:xfrm>
            <a:off x="6248400" y="5029200"/>
            <a:ext cx="2208387" cy="15285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67387-A42D-4D9F-8B32-04A3DA35CCF3}"/>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xmlns="" id="{ECF6047F-F5D4-44C8-AAF0-8F0F6C467992}"/>
              </a:ext>
            </a:extLst>
          </p:cNvPr>
          <p:cNvSpPr>
            <a:spLocks noGrp="1"/>
          </p:cNvSpPr>
          <p:nvPr>
            <p:ph idx="1"/>
          </p:nvPr>
        </p:nvSpPr>
        <p:spPr/>
        <p:txBody>
          <a:bodyPr/>
          <a:lstStyle/>
          <a:p>
            <a:r>
              <a:rPr lang="en-US" dirty="0"/>
              <a:t>Application and Cart Connectivity Module.</a:t>
            </a:r>
          </a:p>
          <a:p>
            <a:r>
              <a:rPr lang="en-US" dirty="0"/>
              <a:t>Physical Cart Item Management Module.</a:t>
            </a:r>
          </a:p>
          <a:p>
            <a:r>
              <a:rPr lang="en-US" dirty="0"/>
              <a:t>Virtual Cart Item Management Module.</a:t>
            </a:r>
          </a:p>
          <a:p>
            <a:r>
              <a:rPr lang="en-US" dirty="0"/>
              <a:t>Database Management Module.</a:t>
            </a:r>
          </a:p>
          <a:p>
            <a:r>
              <a:rPr lang="en-US" dirty="0"/>
              <a:t>Billing and Payment Module.</a:t>
            </a:r>
          </a:p>
          <a:p>
            <a:endParaRPr lang="en-IN" dirty="0"/>
          </a:p>
        </p:txBody>
      </p:sp>
      <p:pic>
        <p:nvPicPr>
          <p:cNvPr id="4" name="Picture 3" descr="2000px-ShoppingCart.svg.png">
            <a:extLst>
              <a:ext uri="{FF2B5EF4-FFF2-40B4-BE49-F238E27FC236}">
                <a16:creationId xmlns:a16="http://schemas.microsoft.com/office/drawing/2014/main" xmlns="" id="{D5F0D3AA-9CE5-456A-88DD-48C17C75C1F6}"/>
              </a:ext>
            </a:extLst>
          </p:cNvPr>
          <p:cNvPicPr>
            <a:picLocks noChangeAspect="1"/>
          </p:cNvPicPr>
          <p:nvPr/>
        </p:nvPicPr>
        <p:blipFill>
          <a:blip r:embed="rId2" cstate="print"/>
          <a:stretch>
            <a:fillRect/>
          </a:stretch>
        </p:blipFill>
        <p:spPr>
          <a:xfrm>
            <a:off x="6248400" y="5029200"/>
            <a:ext cx="2208387" cy="1528572"/>
          </a:xfrm>
          <a:prstGeom prst="rect">
            <a:avLst/>
          </a:prstGeom>
        </p:spPr>
      </p:pic>
    </p:spTree>
    <p:extLst>
      <p:ext uri="{BB962C8B-B14F-4D97-AF65-F5344CB8AC3E}">
        <p14:creationId xmlns:p14="http://schemas.microsoft.com/office/powerpoint/2010/main" val="329977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7200"/>
            <a:ext cx="3962400" cy="5638800"/>
          </a:xfrm>
          <a:prstGeom prst="ellipse">
            <a:avLst/>
          </a:prstGeom>
          <a:ln>
            <a:noFill/>
          </a:ln>
          <a:effectLst>
            <a:softEdge rad="112500"/>
          </a:effectLst>
        </p:spPr>
      </p:pic>
      <p:pic>
        <p:nvPicPr>
          <p:cNvPr id="3"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914400"/>
            <a:ext cx="4525963" cy="47533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6096000" cy="1200329"/>
          </a:xfrm>
          <a:prstGeom prst="rect">
            <a:avLst/>
          </a:prstGeom>
        </p:spPr>
        <p:txBody>
          <a:bodyPr wrap="square">
            <a:spAutoFit/>
          </a:bodyPr>
          <a:lstStyle/>
          <a:p>
            <a:pPr>
              <a:buFont typeface="Arial" pitchFamily="34" charset="0"/>
              <a:buChar char="•"/>
            </a:pPr>
            <a:r>
              <a:rPr lang="en-GB" sz="2400" b="1" dirty="0">
                <a:solidFill>
                  <a:schemeClr val="tx1">
                    <a:lumMod val="75000"/>
                    <a:lumOff val="25000"/>
                  </a:schemeClr>
                </a:solidFill>
              </a:rPr>
              <a:t>The id generated  by the app will be sent to the billing counter which can be paid through app or direct payment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3436209"/>
            <a:ext cx="4648200" cy="3421791"/>
          </a:xfrm>
          <a:prstGeom prst="ellipse">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Tools</a:t>
            </a:r>
          </a:p>
        </p:txBody>
      </p:sp>
      <p:sp>
        <p:nvSpPr>
          <p:cNvPr id="3" name="Content Placeholder 2"/>
          <p:cNvSpPr>
            <a:spLocks noGrp="1"/>
          </p:cNvSpPr>
          <p:nvPr>
            <p:ph idx="1"/>
          </p:nvPr>
        </p:nvSpPr>
        <p:spPr/>
        <p:txBody>
          <a:bodyPr/>
          <a:lstStyle/>
          <a:p>
            <a:r>
              <a:rPr lang="en-US" dirty="0"/>
              <a:t>Android studio.</a:t>
            </a:r>
          </a:p>
          <a:p>
            <a:r>
              <a:rPr lang="en-US" dirty="0"/>
              <a:t>Arduino IDE/ ESP – IDF.</a:t>
            </a:r>
          </a:p>
          <a:p>
            <a:pPr>
              <a:buNone/>
            </a:pPr>
            <a:endParaRPr lang="en-US" dirty="0"/>
          </a:p>
        </p:txBody>
      </p:sp>
      <p:pic>
        <p:nvPicPr>
          <p:cNvPr id="4" name="Picture 3" descr="2000px-ShoppingCart.svg.png"/>
          <p:cNvPicPr>
            <a:picLocks noChangeAspect="1"/>
          </p:cNvPicPr>
          <p:nvPr/>
        </p:nvPicPr>
        <p:blipFill>
          <a:blip r:embed="rId2" cstate="print"/>
          <a:stretch>
            <a:fillRect/>
          </a:stretch>
        </p:blipFill>
        <p:spPr>
          <a:xfrm>
            <a:off x="6248400" y="5029200"/>
            <a:ext cx="2208387" cy="15285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tools</a:t>
            </a:r>
          </a:p>
        </p:txBody>
      </p:sp>
      <p:sp>
        <p:nvSpPr>
          <p:cNvPr id="3" name="Content Placeholder 2"/>
          <p:cNvSpPr>
            <a:spLocks noGrp="1"/>
          </p:cNvSpPr>
          <p:nvPr>
            <p:ph idx="1"/>
          </p:nvPr>
        </p:nvSpPr>
        <p:spPr/>
        <p:txBody>
          <a:bodyPr>
            <a:normAutofit/>
          </a:bodyPr>
          <a:lstStyle/>
          <a:p>
            <a:r>
              <a:rPr lang="en-US" dirty="0"/>
              <a:t>ESP32 </a:t>
            </a:r>
            <a:r>
              <a:rPr lang="en-US" dirty="0" err="1"/>
              <a:t>wifi</a:t>
            </a:r>
            <a:r>
              <a:rPr lang="en-US" dirty="0"/>
              <a:t> module-</a:t>
            </a:r>
          </a:p>
          <a:p>
            <a:pPr lvl="1"/>
            <a:r>
              <a:rPr lang="en-US" sz="1600" dirty="0"/>
              <a:t>ESP32 is a system on a chip that integrates the following features:</a:t>
            </a:r>
          </a:p>
          <a:p>
            <a:pPr lvl="1"/>
            <a:r>
              <a:rPr lang="en-US" sz="1600" dirty="0"/>
              <a:t>Wi-Fi (2.4 GHz band)</a:t>
            </a:r>
          </a:p>
          <a:p>
            <a:pPr lvl="1"/>
            <a:r>
              <a:rPr lang="en-US" sz="1600" dirty="0"/>
              <a:t>Bluetooth 4.2</a:t>
            </a:r>
          </a:p>
          <a:p>
            <a:pPr lvl="1"/>
            <a:r>
              <a:rPr lang="en-US" sz="1600" dirty="0"/>
              <a:t>Dual high performance cores</a:t>
            </a:r>
          </a:p>
          <a:p>
            <a:pPr lvl="1"/>
            <a:r>
              <a:rPr lang="en-US" sz="1600" dirty="0"/>
              <a:t>Ultra Low Power co-processor</a:t>
            </a:r>
          </a:p>
          <a:p>
            <a:pPr lvl="1"/>
            <a:r>
              <a:rPr lang="en-US" sz="1600" dirty="0"/>
              <a:t>Several peripherals</a:t>
            </a:r>
          </a:p>
          <a:p>
            <a:pPr lvl="1"/>
            <a:r>
              <a:rPr lang="en-US" sz="1600" dirty="0"/>
              <a:t>Powered by 40 nm technology, ESP32 provides a robust, highly integrated platform, which helps meet the continuous demands for efficient power usage, compact design, security, high performance, and reliability.</a:t>
            </a:r>
          </a:p>
          <a:p>
            <a:pPr lvl="1"/>
            <a:endParaRPr lang="en-US" dirty="0"/>
          </a:p>
        </p:txBody>
      </p:sp>
      <p:pic>
        <p:nvPicPr>
          <p:cNvPr id="4" name="Picture 3" descr="2000px-ShoppingCart.svg.png"/>
          <p:cNvPicPr>
            <a:picLocks noChangeAspect="1"/>
          </p:cNvPicPr>
          <p:nvPr/>
        </p:nvPicPr>
        <p:blipFill>
          <a:blip r:embed="rId2" cstate="print"/>
          <a:stretch>
            <a:fillRect/>
          </a:stretch>
        </p:blipFill>
        <p:spPr>
          <a:xfrm>
            <a:off x="6248400" y="5029200"/>
            <a:ext cx="2208387" cy="152857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tf00001230</Template>
  <TotalTime>444</TotalTime>
  <Words>591</Words>
  <Application>Microsoft Office PowerPoint</Application>
  <PresentationFormat>On-screen Show (4:3)</PresentationFormat>
  <Paragraphs>80</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Bodoni MT Black</vt:lpstr>
      <vt:lpstr>Calibri</vt:lpstr>
      <vt:lpstr>Rockwell</vt:lpstr>
      <vt:lpstr>Rockwell Condensed</vt:lpstr>
      <vt:lpstr>Wingdings</vt:lpstr>
      <vt:lpstr>Wood Type</vt:lpstr>
      <vt:lpstr>SMART CART</vt:lpstr>
      <vt:lpstr>Abstract</vt:lpstr>
      <vt:lpstr>Existing system</vt:lpstr>
      <vt:lpstr>Proposed system</vt:lpstr>
      <vt:lpstr>modules</vt:lpstr>
      <vt:lpstr>PowerPoint Presentation</vt:lpstr>
      <vt:lpstr>PowerPoint Presentation</vt:lpstr>
      <vt:lpstr>Software Tools</vt:lpstr>
      <vt:lpstr>Hardware tools</vt:lpstr>
      <vt:lpstr>PowerPoint Presentation</vt:lpstr>
      <vt:lpstr>PowerPoint Presentation</vt:lpstr>
      <vt:lpstr>PowerPoint Presentation</vt:lpstr>
      <vt:lpstr>PowerPoint Presentation</vt:lpstr>
      <vt:lpstr>Flow chart</vt:lpstr>
      <vt:lpstr>PowerPoint Presentation</vt:lpstr>
      <vt:lpstr>PowerPoint Presentation</vt:lpstr>
      <vt:lpstr>Use case diagram</vt:lpstr>
      <vt:lpstr>     implementation</vt:lpstr>
      <vt:lpstr>cart</vt:lpstr>
      <vt:lpstr>Cart components</vt:lpstr>
      <vt:lpstr>User registration</vt:lpstr>
      <vt:lpstr>User login</vt:lpstr>
      <vt:lpstr>scanner</vt:lpstr>
      <vt:lpstr>Adding items</vt:lpstr>
      <vt:lpstr>Deleting items</vt:lpstr>
      <vt:lpstr>payment</vt:lpstr>
      <vt:lpstr>Payment confirmation</vt:lpstr>
      <vt:lpstr>Advantages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CART</dc:title>
  <dc:creator>sunny blaze</dc:creator>
  <cp:lastModifiedBy>V.PRAKASH RAO</cp:lastModifiedBy>
  <cp:revision>14</cp:revision>
  <dcterms:created xsi:type="dcterms:W3CDTF">2006-08-16T00:00:00Z</dcterms:created>
  <dcterms:modified xsi:type="dcterms:W3CDTF">2020-05-29T07:00:40Z</dcterms:modified>
</cp:coreProperties>
</file>