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56" r:id="rId3"/>
    <p:sldId id="273" r:id="rId4"/>
    <p:sldId id="272" r:id="rId5"/>
    <p:sldId id="274" r:id="rId6"/>
    <p:sldId id="270" r:id="rId7"/>
    <p:sldId id="271" r:id="rId8"/>
    <p:sldId id="277" r:id="rId9"/>
    <p:sldId id="276" r:id="rId10"/>
    <p:sldId id="278" r:id="rId11"/>
    <p:sldId id="279" r:id="rId12"/>
    <p:sldId id="282" r:id="rId13"/>
    <p:sldId id="283" r:id="rId14"/>
    <p:sldId id="280" r:id="rId15"/>
    <p:sldId id="291" r:id="rId16"/>
    <p:sldId id="289" r:id="rId17"/>
    <p:sldId id="290" r:id="rId18"/>
    <p:sldId id="284" r:id="rId19"/>
    <p:sldId id="287" r:id="rId20"/>
    <p:sldId id="286" r:id="rId21"/>
    <p:sldId id="285" r:id="rId22"/>
    <p:sldId id="295" r:id="rId23"/>
    <p:sldId id="292" r:id="rId24"/>
    <p:sldId id="288" r:id="rId25"/>
    <p:sldId id="293"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64F84-433B-4FF2-91BB-29A9A74AA981}" type="datetimeFigureOut">
              <a:rPr lang="en-IN" smtClean="0"/>
              <a:t>05-04-2022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5D1E2-F22F-4CD6-94D2-3D051A9C2F12}" type="slidenum">
              <a:rPr lang="en-IN" smtClean="0"/>
              <a:t>‹#›</a:t>
            </a:fld>
            <a:endParaRPr lang="en-IN"/>
          </a:p>
        </p:txBody>
      </p:sp>
    </p:spTree>
    <p:extLst>
      <p:ext uri="{BB962C8B-B14F-4D97-AF65-F5344CB8AC3E}">
        <p14:creationId xmlns:p14="http://schemas.microsoft.com/office/powerpoint/2010/main" val="186577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7F84-A2F8-4933-85F7-B335CEFE1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46D894-B01E-440E-9AAD-417D4CD6B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BEF0AE-7752-44B1-8076-E8B4A78BB49B}"/>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5" name="Footer Placeholder 4">
            <a:extLst>
              <a:ext uri="{FF2B5EF4-FFF2-40B4-BE49-F238E27FC236}">
                <a16:creationId xmlns:a16="http://schemas.microsoft.com/office/drawing/2014/main" id="{B7C75B2E-A37D-40E7-980F-CF8293AEA6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14C756-2F02-4908-92CC-DC0A14C0E098}"/>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15388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141C-454A-4FB8-B547-E7A059C1BB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C34364-C466-4DC6-97DF-82B6D0409B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478D8-A590-4D9A-AD4C-72DC8018C2DC}"/>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5" name="Footer Placeholder 4">
            <a:extLst>
              <a:ext uri="{FF2B5EF4-FFF2-40B4-BE49-F238E27FC236}">
                <a16:creationId xmlns:a16="http://schemas.microsoft.com/office/drawing/2014/main" id="{C0774FB6-E054-44CB-AE9F-549633033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2FC4C-BA92-4A63-9AB5-B1A1B8226C61}"/>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137633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C535A-079E-44C2-854D-310D16D4CD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9A09D9-8649-4AE9-8C5E-6334F925F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050ED-3386-4B07-B642-FA0160C78695}"/>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5" name="Footer Placeholder 4">
            <a:extLst>
              <a:ext uri="{FF2B5EF4-FFF2-40B4-BE49-F238E27FC236}">
                <a16:creationId xmlns:a16="http://schemas.microsoft.com/office/drawing/2014/main" id="{5D945839-21DE-414B-8FE9-A4903E562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23B35-166A-4D5C-B771-8F1B482399B6}"/>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755772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1"/>
        <p:cNvGrpSpPr/>
        <p:nvPr/>
      </p:nvGrpSpPr>
      <p:grpSpPr>
        <a:xfrm>
          <a:off x="0" y="0"/>
          <a:ext cx="0" cy="0"/>
          <a:chOff x="0" y="0"/>
          <a:chExt cx="0" cy="0"/>
        </a:xfrm>
      </p:grpSpPr>
      <p:sp>
        <p:nvSpPr>
          <p:cNvPr id="12" name="Google Shape;12;p26"/>
          <p:cNvSpPr/>
          <p:nvPr/>
        </p:nvSpPr>
        <p:spPr>
          <a:xfrm>
            <a:off x="-1" y="-36095"/>
            <a:ext cx="12204055" cy="6915764"/>
          </a:xfrm>
          <a:prstGeom prst="rect">
            <a:avLst/>
          </a:prstGeom>
          <a:blipFill rotWithShape="1">
            <a:blip r:embed="rId2">
              <a:alphaModFix/>
            </a:blip>
            <a:stretch>
              <a:fillRect l="-77576" t="-48736" r="-8369" b="-192863"/>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26"/>
          <p:cNvSpPr/>
          <p:nvPr/>
        </p:nvSpPr>
        <p:spPr>
          <a:xfrm flipH="1">
            <a:off x="9065832" y="-104461"/>
            <a:ext cx="3138222" cy="2153653"/>
          </a:xfrm>
          <a:custGeom>
            <a:avLst/>
            <a:gdLst/>
            <a:ahLst/>
            <a:cxnLst/>
            <a:rect l="l" t="t" r="r" b="b"/>
            <a:pathLst>
              <a:path w="4020577" h="2646528" extrusionOk="0">
                <a:moveTo>
                  <a:pt x="0" y="12031"/>
                </a:moveTo>
                <a:lnTo>
                  <a:pt x="4020577" y="0"/>
                </a:lnTo>
                <a:lnTo>
                  <a:pt x="2961798" y="1948697"/>
                </a:lnTo>
                <a:lnTo>
                  <a:pt x="0" y="2646528"/>
                </a:lnTo>
                <a:lnTo>
                  <a:pt x="0" y="12031"/>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26"/>
          <p:cNvPicPr preferRelativeResize="0"/>
          <p:nvPr/>
        </p:nvPicPr>
        <p:blipFill rotWithShape="1">
          <a:blip r:embed="rId3">
            <a:alphaModFix/>
          </a:blip>
          <a:srcRect l="7609" t="1850" b="-1"/>
          <a:stretch/>
        </p:blipFill>
        <p:spPr>
          <a:xfrm>
            <a:off x="10023656" y="40873"/>
            <a:ext cx="2022170" cy="1322261"/>
          </a:xfrm>
          <a:prstGeom prst="rect">
            <a:avLst/>
          </a:prstGeom>
          <a:noFill/>
          <a:ln>
            <a:noFill/>
          </a:ln>
        </p:spPr>
      </p:pic>
    </p:spTree>
    <p:extLst>
      <p:ext uri="{BB962C8B-B14F-4D97-AF65-F5344CB8AC3E}">
        <p14:creationId xmlns:p14="http://schemas.microsoft.com/office/powerpoint/2010/main" val="19933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6"/>
          <p:cNvSpPr/>
          <p:nvPr/>
        </p:nvSpPr>
        <p:spPr>
          <a:xfrm>
            <a:off x="-1" y="-36095"/>
            <a:ext cx="12204055" cy="6915764"/>
          </a:xfrm>
          <a:prstGeom prst="rect">
            <a:avLst/>
          </a:prstGeom>
          <a:blipFill rotWithShape="1">
            <a:blip r:embed="rId2">
              <a:alphaModFix/>
            </a:blip>
            <a:stretch>
              <a:fillRect l="-77576" t="-48736" r="-8369" b="-192863"/>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26"/>
          <p:cNvSpPr/>
          <p:nvPr/>
        </p:nvSpPr>
        <p:spPr>
          <a:xfrm flipH="1">
            <a:off x="9065832" y="-104461"/>
            <a:ext cx="3138222" cy="2153653"/>
          </a:xfrm>
          <a:custGeom>
            <a:avLst/>
            <a:gdLst/>
            <a:ahLst/>
            <a:cxnLst/>
            <a:rect l="l" t="t" r="r" b="b"/>
            <a:pathLst>
              <a:path w="4020577" h="2646528" extrusionOk="0">
                <a:moveTo>
                  <a:pt x="0" y="12031"/>
                </a:moveTo>
                <a:lnTo>
                  <a:pt x="4020577" y="0"/>
                </a:lnTo>
                <a:lnTo>
                  <a:pt x="2961798" y="1948697"/>
                </a:lnTo>
                <a:lnTo>
                  <a:pt x="0" y="2646528"/>
                </a:lnTo>
                <a:lnTo>
                  <a:pt x="0" y="12031"/>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26"/>
          <p:cNvPicPr preferRelativeResize="0"/>
          <p:nvPr/>
        </p:nvPicPr>
        <p:blipFill rotWithShape="1">
          <a:blip r:embed="rId3">
            <a:alphaModFix/>
          </a:blip>
          <a:srcRect l="7609" t="1850" b="-1"/>
          <a:stretch/>
        </p:blipFill>
        <p:spPr>
          <a:xfrm>
            <a:off x="10023656" y="40873"/>
            <a:ext cx="2022170" cy="1322261"/>
          </a:xfrm>
          <a:prstGeom prst="rect">
            <a:avLst/>
          </a:prstGeom>
          <a:noFill/>
          <a:ln>
            <a:noFill/>
          </a:ln>
        </p:spPr>
      </p:pic>
    </p:spTree>
    <p:extLst>
      <p:ext uri="{BB962C8B-B14F-4D97-AF65-F5344CB8AC3E}">
        <p14:creationId xmlns:p14="http://schemas.microsoft.com/office/powerpoint/2010/main" val="62558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Calibri"/>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8" name="Google Shape;18;p27"/>
          <p:cNvPicPr preferRelativeResize="0"/>
          <p:nvPr/>
        </p:nvPicPr>
        <p:blipFill rotWithShape="1">
          <a:blip r:embed="rId2">
            <a:alphaModFix/>
          </a:blip>
          <a:srcRect l="7609" t="1850" b="-1"/>
          <a:stretch/>
        </p:blipFill>
        <p:spPr>
          <a:xfrm>
            <a:off x="111034" y="76945"/>
            <a:ext cx="1454331" cy="950961"/>
          </a:xfrm>
          <a:prstGeom prst="rect">
            <a:avLst/>
          </a:prstGeom>
          <a:noFill/>
          <a:ln>
            <a:noFill/>
          </a:ln>
        </p:spPr>
      </p:pic>
      <p:sp>
        <p:nvSpPr>
          <p:cNvPr id="19" name="Google Shape;19;p27"/>
          <p:cNvSpPr/>
          <p:nvPr/>
        </p:nvSpPr>
        <p:spPr>
          <a:xfrm>
            <a:off x="0" y="5614737"/>
            <a:ext cx="12208042" cy="1264932"/>
          </a:xfrm>
          <a:custGeom>
            <a:avLst/>
            <a:gdLst/>
            <a:ahLst/>
            <a:cxnLst/>
            <a:rect l="l" t="t" r="r" b="b"/>
            <a:pathLst>
              <a:path w="12208042" h="1264932" extrusionOk="0">
                <a:moveTo>
                  <a:pt x="0" y="1251284"/>
                </a:moveTo>
                <a:lnTo>
                  <a:pt x="0" y="368969"/>
                </a:lnTo>
                <a:lnTo>
                  <a:pt x="2951747" y="753979"/>
                </a:lnTo>
                <a:lnTo>
                  <a:pt x="12208042" y="0"/>
                </a:lnTo>
                <a:cubicBezTo>
                  <a:pt x="12206685" y="1015202"/>
                  <a:pt x="12205329" y="249730"/>
                  <a:pt x="12203972" y="1264932"/>
                </a:cubicBezTo>
                <a:lnTo>
                  <a:pt x="0" y="1251284"/>
                </a:lnTo>
                <a:close/>
              </a:path>
            </a:pathLst>
          </a:custGeom>
          <a:blipFill rotWithShape="1">
            <a:blip r:embed="rId3">
              <a:alphaModFix/>
            </a:blip>
            <a:stretch>
              <a:fillRect l="-85146" t="-217850" r="-803" b="-405738"/>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42962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3" name="Google Shape;2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93750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02746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 name="Google Shape;36;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95023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
        <p:cNvGrpSpPr/>
        <p:nvPr/>
      </p:nvGrpSpPr>
      <p:grpSpPr>
        <a:xfrm>
          <a:off x="0" y="0"/>
          <a:ext cx="0" cy="0"/>
          <a:chOff x="0" y="0"/>
          <a:chExt cx="0" cy="0"/>
        </a:xfrm>
      </p:grpSpPr>
      <p:sp>
        <p:nvSpPr>
          <p:cNvPr id="43" name="Google Shape;4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47703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9961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AD18-47F3-4A1B-959D-E3BEE3D77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ED0D13-2DC1-40A7-8987-CC797C3B3A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AF2E6-FD1C-4058-8048-585FF5A6E0AC}"/>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5" name="Footer Placeholder 4">
            <a:extLst>
              <a:ext uri="{FF2B5EF4-FFF2-40B4-BE49-F238E27FC236}">
                <a16:creationId xmlns:a16="http://schemas.microsoft.com/office/drawing/2014/main" id="{066EE381-B704-48AD-A0F8-CC3CF9EFD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EF917-13F6-45B6-8B55-479ACD4F178B}"/>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410268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4" name="Google Shape;54;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955053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1" name="Google Shape;61;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88067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13524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1"/>
        <p:cNvGrpSpPr/>
        <p:nvPr/>
      </p:nvGrpSpPr>
      <p:grpSpPr>
        <a:xfrm>
          <a:off x="0" y="0"/>
          <a:ext cx="0" cy="0"/>
          <a:chOff x="0" y="0"/>
          <a:chExt cx="0" cy="0"/>
        </a:xfrm>
      </p:grpSpPr>
      <p:sp>
        <p:nvSpPr>
          <p:cNvPr id="72" name="Google Shape;72;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10795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D34-5322-410C-A75E-5FBACD172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28D04E-88F7-4979-845C-B26FE2D085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89C8D-7F03-4F93-8EDD-C19D8EEAD11C}"/>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5" name="Footer Placeholder 4">
            <a:extLst>
              <a:ext uri="{FF2B5EF4-FFF2-40B4-BE49-F238E27FC236}">
                <a16:creationId xmlns:a16="http://schemas.microsoft.com/office/drawing/2014/main" id="{48BFAFD8-50FA-4350-9FA8-0989C21159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48429-221A-46FC-9565-D0FF85D5F787}"/>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424195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7C1E-D343-47D0-99BD-E5267A9766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B2BB52-5D22-48A1-9D68-20A10AB6D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A342E5-575E-4162-A44C-1E2610AC0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84ADEF-C905-4F51-BA4D-AF49DBE43657}"/>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6" name="Footer Placeholder 5">
            <a:extLst>
              <a:ext uri="{FF2B5EF4-FFF2-40B4-BE49-F238E27FC236}">
                <a16:creationId xmlns:a16="http://schemas.microsoft.com/office/drawing/2014/main" id="{18EC8C6E-9A4E-44A1-8261-EDF530535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1F948-117A-4465-BB4A-DD35F381FD8F}"/>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355028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211E-C6E0-4C02-A6AD-18BE85FC4C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44033E-C45E-46CA-9227-92221C05E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4F60A-D809-4971-9DF4-43CFBC974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CEC726-EA71-45F8-9962-0EB833946F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37AA5-94C3-405B-9F8C-6313CCCC3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2F2E6D-9D0D-4364-B126-7F94A3637DA0}"/>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8" name="Footer Placeholder 7">
            <a:extLst>
              <a:ext uri="{FF2B5EF4-FFF2-40B4-BE49-F238E27FC236}">
                <a16:creationId xmlns:a16="http://schemas.microsoft.com/office/drawing/2014/main" id="{7F6329ED-CABB-46C8-9E99-24C28493B6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4D80DE-E84E-4A57-92E0-93587D260007}"/>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137834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43D9-33C1-4C2C-951E-800A09E002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EAD64D-CB32-491C-99AB-E0557EFCB9C8}"/>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4" name="Footer Placeholder 3">
            <a:extLst>
              <a:ext uri="{FF2B5EF4-FFF2-40B4-BE49-F238E27FC236}">
                <a16:creationId xmlns:a16="http://schemas.microsoft.com/office/drawing/2014/main" id="{AA3EE4E4-D317-417F-BCAA-60BB8D6949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802F52-9554-4E53-BB7D-852581F4DB32}"/>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87030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82B558-278C-4C40-9B8B-E0EEB21C4D33}"/>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3" name="Footer Placeholder 2">
            <a:extLst>
              <a:ext uri="{FF2B5EF4-FFF2-40B4-BE49-F238E27FC236}">
                <a16:creationId xmlns:a16="http://schemas.microsoft.com/office/drawing/2014/main" id="{C5A07C0D-8438-41A9-B350-54E730CD3F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79EFBB-5DA6-42C9-AD21-3D5B51B7B4E7}"/>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40948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5D95-17DD-4341-9767-AE49102BB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5F3142-6AAD-4E5D-8DAE-7F30A146F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5A04C2-D5C9-468C-BB47-ECEFD9D2A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7135F-B3F3-4885-ACCA-F3E464F8B8A1}"/>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6" name="Footer Placeholder 5">
            <a:extLst>
              <a:ext uri="{FF2B5EF4-FFF2-40B4-BE49-F238E27FC236}">
                <a16:creationId xmlns:a16="http://schemas.microsoft.com/office/drawing/2014/main" id="{DDC57FE1-A459-4DFC-82D4-5BC6AF8558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B05D0-F67F-41C6-90A2-CF6FF717CA07}"/>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20105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C8D5-57C6-4881-BBEB-8089378DC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A7DBCB-A852-4B18-BB28-B69AFEB7F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2D318D-7A99-4C1D-BCB5-40330994C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ED8C5-5C6D-406E-AA69-B18E66140B1C}"/>
              </a:ext>
            </a:extLst>
          </p:cNvPr>
          <p:cNvSpPr>
            <a:spLocks noGrp="1"/>
          </p:cNvSpPr>
          <p:nvPr>
            <p:ph type="dt" sz="half" idx="10"/>
          </p:nvPr>
        </p:nvSpPr>
        <p:spPr/>
        <p:txBody>
          <a:bodyPr/>
          <a:lstStyle/>
          <a:p>
            <a:fld id="{C703EE8F-6428-41A8-8996-871CC8E3D952}" type="datetimeFigureOut">
              <a:rPr lang="en-IN" smtClean="0"/>
              <a:t>05-04-2022</a:t>
            </a:fld>
            <a:endParaRPr lang="en-IN"/>
          </a:p>
        </p:txBody>
      </p:sp>
      <p:sp>
        <p:nvSpPr>
          <p:cNvPr id="6" name="Footer Placeholder 5">
            <a:extLst>
              <a:ext uri="{FF2B5EF4-FFF2-40B4-BE49-F238E27FC236}">
                <a16:creationId xmlns:a16="http://schemas.microsoft.com/office/drawing/2014/main" id="{C119F910-3EF9-4D5B-A4F6-1EC9CA1A04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1742F-AFFF-459B-BC8B-D10A70AD2DF0}"/>
              </a:ext>
            </a:extLst>
          </p:cNvPr>
          <p:cNvSpPr>
            <a:spLocks noGrp="1"/>
          </p:cNvSpPr>
          <p:nvPr>
            <p:ph type="sldNum" sz="quarter" idx="12"/>
          </p:nvPr>
        </p:nvSpPr>
        <p:spPr/>
        <p:txBody>
          <a:bodyPr/>
          <a:lstStyle/>
          <a:p>
            <a:fld id="{DD73DC6C-D4C3-4A10-A45C-00FD280CDDBF}" type="slidenum">
              <a:rPr lang="en-IN" smtClean="0"/>
              <a:t>‹#›</a:t>
            </a:fld>
            <a:endParaRPr lang="en-IN"/>
          </a:p>
        </p:txBody>
      </p:sp>
    </p:spTree>
    <p:extLst>
      <p:ext uri="{BB962C8B-B14F-4D97-AF65-F5344CB8AC3E}">
        <p14:creationId xmlns:p14="http://schemas.microsoft.com/office/powerpoint/2010/main" val="188198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1F3CC-CB04-4118-85B0-29A9DC47F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6FC3B-FD85-4DC7-8E0D-F488B969F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BDF69-F36B-4997-88DD-3A4EA4425C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3EE8F-6428-41A8-8996-871CC8E3D952}" type="datetimeFigureOut">
              <a:rPr lang="en-IN" smtClean="0"/>
              <a:t>05-04-2022</a:t>
            </a:fld>
            <a:endParaRPr lang="en-IN"/>
          </a:p>
        </p:txBody>
      </p:sp>
      <p:sp>
        <p:nvSpPr>
          <p:cNvPr id="5" name="Footer Placeholder 4">
            <a:extLst>
              <a:ext uri="{FF2B5EF4-FFF2-40B4-BE49-F238E27FC236}">
                <a16:creationId xmlns:a16="http://schemas.microsoft.com/office/drawing/2014/main" id="{0E484E09-FE29-4A63-B106-B26603B37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FD59A7-674C-409E-9FF4-E9BA32D35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3DC6C-D4C3-4A10-A45C-00FD280CDDBF}" type="slidenum">
              <a:rPr lang="en-IN" smtClean="0"/>
              <a:t>‹#›</a:t>
            </a:fld>
            <a:endParaRPr lang="en-IN"/>
          </a:p>
        </p:txBody>
      </p:sp>
    </p:spTree>
    <p:extLst>
      <p:ext uri="{BB962C8B-B14F-4D97-AF65-F5344CB8AC3E}">
        <p14:creationId xmlns:p14="http://schemas.microsoft.com/office/powerpoint/2010/main" val="394246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62227279"/>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mykeysid10/insurance-claims-fraud-detection"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hyperlink" Target="https://insuranceeurope.eu/publications/492/the-impact-of-insurance-fraud/"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hyperlink" Target="https://insuranceeurope.eu/publications/492/the-impact-of-insurance-fraud/"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iii.org/article/background-on-insurance-fraud"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 TargetMode="Externa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
          <p:cNvSpPr txBox="1"/>
          <p:nvPr/>
        </p:nvSpPr>
        <p:spPr>
          <a:xfrm>
            <a:off x="878342" y="1631057"/>
            <a:ext cx="8042586" cy="1661953"/>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GB" sz="6600" b="0" i="0" u="none" strike="noStrike" cap="none" dirty="0">
                <a:solidFill>
                  <a:schemeClr val="lt1"/>
                </a:solidFill>
                <a:latin typeface="Calibri"/>
                <a:ea typeface="Calibri"/>
                <a:cs typeface="Calibri"/>
                <a:sym typeface="Calibri"/>
              </a:rPr>
              <a:t>Dublin Business School</a:t>
            </a:r>
          </a:p>
          <a:p>
            <a:pPr marL="0" marR="0" lvl="0" indent="0" rtl="0">
              <a:spcBef>
                <a:spcPts val="0"/>
              </a:spcBef>
              <a:spcAft>
                <a:spcPts val="0"/>
              </a:spcAft>
              <a:buNone/>
            </a:pPr>
            <a:r>
              <a:rPr lang="en-GB" sz="3600" dirty="0">
                <a:solidFill>
                  <a:schemeClr val="lt1"/>
                </a:solidFill>
                <a:latin typeface="Calibri"/>
                <a:ea typeface="Calibri"/>
                <a:cs typeface="Calibri"/>
                <a:sym typeface="Calibri"/>
              </a:rPr>
              <a:t>Masters in Artificial Intelligence</a:t>
            </a:r>
            <a:endParaRPr sz="3600" b="0" i="0" u="none" strike="noStrike" cap="none" dirty="0">
              <a:solidFill>
                <a:schemeClr val="lt1"/>
              </a:solidFill>
              <a:latin typeface="Calibri"/>
              <a:ea typeface="Calibri"/>
              <a:cs typeface="Calibri"/>
              <a:sym typeface="Calibri"/>
            </a:endParaRPr>
          </a:p>
        </p:txBody>
      </p:sp>
      <p:sp>
        <p:nvSpPr>
          <p:cNvPr id="82" name="Google Shape;82;p1"/>
          <p:cNvSpPr txBox="1"/>
          <p:nvPr/>
        </p:nvSpPr>
        <p:spPr>
          <a:xfrm>
            <a:off x="878342" y="4672802"/>
            <a:ext cx="1173184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FFFFFF"/>
                </a:solidFill>
                <a:effectLst/>
                <a:latin typeface="-apple-system"/>
              </a:rPr>
              <a:t>Module - Machine Learning and Pattern Recognition (B9AI102_2122_TMD2)</a:t>
            </a:r>
            <a:endParaRPr lang="en-US" sz="2400" b="0" i="0" dirty="0">
              <a:solidFill>
                <a:schemeClr val="dk1"/>
              </a:solidFill>
              <a:effectLst/>
              <a:latin typeface="Calibri"/>
              <a:cs typeface="Calibri"/>
              <a:sym typeface="Calibri"/>
            </a:endParaRPr>
          </a:p>
          <a:p>
            <a:pPr marL="0" marR="0" lvl="0" indent="0" algn="l" rtl="0">
              <a:spcBef>
                <a:spcPts val="0"/>
              </a:spcBef>
              <a:spcAft>
                <a:spcPts val="0"/>
              </a:spcAft>
              <a:buNone/>
            </a:pPr>
            <a:r>
              <a:rPr lang="en-US" sz="2400" dirty="0">
                <a:solidFill>
                  <a:srgbClr val="FFFFFF"/>
                </a:solidFill>
                <a:latin typeface="-apple-system"/>
                <a:sym typeface="Calibri"/>
              </a:rPr>
              <a:t>Lecturer - </a:t>
            </a:r>
            <a:r>
              <a:rPr lang="en-IN" sz="2400" dirty="0">
                <a:solidFill>
                  <a:srgbClr val="FFFFFF"/>
                </a:solidFill>
                <a:latin typeface="-apple-system"/>
              </a:rPr>
              <a:t>Dr Shahram Azizi</a:t>
            </a:r>
          </a:p>
          <a:p>
            <a:pPr marL="0" marR="0" lvl="0" indent="0" algn="l" rtl="0">
              <a:spcBef>
                <a:spcPts val="0"/>
              </a:spcBef>
              <a:spcAft>
                <a:spcPts val="0"/>
              </a:spcAft>
              <a:buNone/>
            </a:pPr>
            <a:endParaRPr lang="en-US" sz="2400" dirty="0">
              <a:solidFill>
                <a:srgbClr val="FFFFFF"/>
              </a:solidFill>
              <a:latin typeface="-apple-syste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FAD1-DDF8-4136-89F5-4B5B6AB5FD49}"/>
              </a:ext>
            </a:extLst>
          </p:cNvPr>
          <p:cNvSpPr>
            <a:spLocks noGrp="1"/>
          </p:cNvSpPr>
          <p:nvPr>
            <p:ph type="title"/>
          </p:nvPr>
        </p:nvSpPr>
        <p:spPr>
          <a:xfrm>
            <a:off x="1576431" y="50334"/>
            <a:ext cx="9262145" cy="914400"/>
          </a:xfrm>
        </p:spPr>
        <p:txBody>
          <a:bodyPr/>
          <a:lstStyle/>
          <a:p>
            <a:r>
              <a:rPr lang="en-US" sz="3200" b="1" kern="1200" dirty="0">
                <a:solidFill>
                  <a:schemeClr val="accent1">
                    <a:lumMod val="50000"/>
                  </a:schemeClr>
                </a:solidFill>
              </a:rPr>
              <a:t>Dataset</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B2BF5826-5613-47C1-A2A0-3359D1F21D76}"/>
              </a:ext>
            </a:extLst>
          </p:cNvPr>
          <p:cNvSpPr>
            <a:spLocks noGrp="1"/>
          </p:cNvSpPr>
          <p:nvPr>
            <p:ph type="body" idx="1"/>
          </p:nvPr>
        </p:nvSpPr>
        <p:spPr>
          <a:xfrm>
            <a:off x="1341540" y="1253331"/>
            <a:ext cx="9580926" cy="3863953"/>
          </a:xfrm>
        </p:spPr>
        <p:txBody>
          <a:bodyPr>
            <a:normAutofit/>
          </a:bodyPr>
          <a:lstStyle/>
          <a:p>
            <a:pPr marL="50800" indent="0">
              <a:buNone/>
            </a:pPr>
            <a:r>
              <a:rPr lang="en-US" sz="2200" dirty="0"/>
              <a:t>The dataset in sourced from the internet and contains both customer and claims data.</a:t>
            </a:r>
          </a:p>
          <a:p>
            <a:pPr marL="50800" indent="0">
              <a:buNone/>
            </a:pPr>
            <a:r>
              <a:rPr lang="en-US" sz="2200" dirty="0"/>
              <a:t>The ‘</a:t>
            </a:r>
            <a:r>
              <a:rPr lang="en-US" sz="2200" b="1" dirty="0"/>
              <a:t>claims</a:t>
            </a:r>
            <a:r>
              <a:rPr lang="en-US" sz="2200" dirty="0"/>
              <a:t>’ dataset have </a:t>
            </a:r>
            <a:r>
              <a:rPr lang="en-US" sz="2200" b="1" dirty="0"/>
              <a:t>5001</a:t>
            </a:r>
            <a:r>
              <a:rPr lang="en-US" sz="2200" dirty="0"/>
              <a:t> </a:t>
            </a:r>
            <a:r>
              <a:rPr lang="en-US" sz="2200" b="1" dirty="0"/>
              <a:t>records</a:t>
            </a:r>
            <a:r>
              <a:rPr lang="en-US" sz="2200" dirty="0"/>
              <a:t> excluding the headers and contains </a:t>
            </a:r>
            <a:r>
              <a:rPr lang="en-US" sz="2200" b="1" dirty="0"/>
              <a:t>11 features</a:t>
            </a:r>
            <a:r>
              <a:rPr lang="en-US" sz="2200" dirty="0"/>
              <a:t>.</a:t>
            </a:r>
          </a:p>
          <a:p>
            <a:pPr marL="50800" indent="0">
              <a:buNone/>
            </a:pPr>
            <a:r>
              <a:rPr lang="en-US" sz="2200" dirty="0"/>
              <a:t>The ‘</a:t>
            </a:r>
            <a:r>
              <a:rPr lang="en-US" sz="2200" b="1" dirty="0"/>
              <a:t>customer</a:t>
            </a:r>
            <a:r>
              <a:rPr lang="en-US" sz="2200" dirty="0"/>
              <a:t>’ dataset have </a:t>
            </a:r>
            <a:r>
              <a:rPr lang="en-US" sz="2200" b="1" dirty="0"/>
              <a:t>5001</a:t>
            </a:r>
            <a:r>
              <a:rPr lang="en-US" sz="2200" dirty="0"/>
              <a:t> </a:t>
            </a:r>
            <a:r>
              <a:rPr lang="en-US" sz="2200" b="1" dirty="0"/>
              <a:t>records</a:t>
            </a:r>
            <a:r>
              <a:rPr lang="en-US" sz="2200" dirty="0"/>
              <a:t> excluding the headers and contains </a:t>
            </a:r>
            <a:r>
              <a:rPr lang="en-US" sz="2200" b="1" dirty="0"/>
              <a:t>13 features</a:t>
            </a:r>
            <a:r>
              <a:rPr lang="en-US" sz="2200" dirty="0"/>
              <a:t> respectively.</a:t>
            </a:r>
          </a:p>
          <a:p>
            <a:pPr marL="50800" indent="0">
              <a:buNone/>
            </a:pPr>
            <a:endParaRPr lang="en-US" sz="2200" dirty="0"/>
          </a:p>
          <a:p>
            <a:pPr marL="50800" indent="0">
              <a:buNone/>
            </a:pPr>
            <a:r>
              <a:rPr lang="en-US" sz="2200" dirty="0"/>
              <a:t>Both the dataset was joined before modelling.</a:t>
            </a:r>
          </a:p>
          <a:p>
            <a:pPr marL="50800" indent="0">
              <a:buNone/>
            </a:pPr>
            <a:endParaRPr lang="en-US" sz="2200" dirty="0"/>
          </a:p>
        </p:txBody>
      </p:sp>
      <p:sp>
        <p:nvSpPr>
          <p:cNvPr id="4" name="TextBox 3">
            <a:extLst>
              <a:ext uri="{FF2B5EF4-FFF2-40B4-BE49-F238E27FC236}">
                <a16:creationId xmlns:a16="http://schemas.microsoft.com/office/drawing/2014/main" id="{B0C5D5A5-C225-4193-A802-D8A194D53AF5}"/>
              </a:ext>
            </a:extLst>
          </p:cNvPr>
          <p:cNvSpPr txBox="1"/>
          <p:nvPr/>
        </p:nvSpPr>
        <p:spPr>
          <a:xfrm>
            <a:off x="1115736" y="5805182"/>
            <a:ext cx="2916183" cy="369332"/>
          </a:xfrm>
          <a:prstGeom prst="rect">
            <a:avLst/>
          </a:prstGeom>
          <a:noFill/>
        </p:spPr>
        <p:txBody>
          <a:bodyPr wrap="none" rtlCol="0">
            <a:spAutoFit/>
          </a:bodyPr>
          <a:lstStyle/>
          <a:p>
            <a:r>
              <a:rPr lang="en-US" dirty="0"/>
              <a:t>Source: </a:t>
            </a:r>
            <a:r>
              <a:rPr lang="en-US" dirty="0">
                <a:hlinkClick r:id="rId2"/>
              </a:rPr>
              <a:t>Insurance Dataset</a:t>
            </a:r>
            <a:endParaRPr lang="en-IN" dirty="0"/>
          </a:p>
        </p:txBody>
      </p:sp>
    </p:spTree>
    <p:extLst>
      <p:ext uri="{BB962C8B-B14F-4D97-AF65-F5344CB8AC3E}">
        <p14:creationId xmlns:p14="http://schemas.microsoft.com/office/powerpoint/2010/main" val="158608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ED26-0BB5-4D3A-A7CE-9C5AF2B06795}"/>
              </a:ext>
            </a:extLst>
          </p:cNvPr>
          <p:cNvSpPr>
            <a:spLocks noGrp="1"/>
          </p:cNvSpPr>
          <p:nvPr>
            <p:ph type="title"/>
          </p:nvPr>
        </p:nvSpPr>
        <p:spPr>
          <a:xfrm>
            <a:off x="1668011" y="0"/>
            <a:ext cx="9262844" cy="951947"/>
          </a:xfrm>
        </p:spPr>
        <p:txBody>
          <a:bodyPr>
            <a:normAutofit/>
          </a:bodyPr>
          <a:lstStyle/>
          <a:p>
            <a:r>
              <a:rPr lang="en-US" sz="3200" b="1" kern="1200" dirty="0">
                <a:solidFill>
                  <a:schemeClr val="accent1">
                    <a:lumMod val="50000"/>
                  </a:schemeClr>
                </a:solidFill>
              </a:rPr>
              <a:t>Data Insights</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0B28FA1D-39FF-4B2D-BF2E-E9E6D5CD0606}"/>
              </a:ext>
            </a:extLst>
          </p:cNvPr>
          <p:cNvSpPr>
            <a:spLocks noGrp="1"/>
          </p:cNvSpPr>
          <p:nvPr>
            <p:ph type="body" idx="1"/>
          </p:nvPr>
        </p:nvSpPr>
        <p:spPr>
          <a:xfrm>
            <a:off x="786817" y="3888967"/>
            <a:ext cx="3238150" cy="606105"/>
          </a:xfrm>
          <a:ln>
            <a:solidFill>
              <a:srgbClr val="FF0000"/>
            </a:solidFill>
          </a:ln>
        </p:spPr>
        <p:txBody>
          <a:bodyPr>
            <a:normAutofit/>
          </a:bodyPr>
          <a:lstStyle/>
          <a:p>
            <a:pPr marL="50800" indent="0" algn="ctr">
              <a:buNone/>
            </a:pPr>
            <a:r>
              <a:rPr lang="en-US" sz="1400" b="1" dirty="0"/>
              <a:t>Gender Imbalance </a:t>
            </a:r>
            <a:r>
              <a:rPr lang="en-US" sz="1400" dirty="0"/>
              <a:t>was observed in the customer dataset.</a:t>
            </a:r>
            <a:endParaRPr lang="en-IN" sz="1400" dirty="0"/>
          </a:p>
        </p:txBody>
      </p:sp>
      <p:pic>
        <p:nvPicPr>
          <p:cNvPr id="5" name="Picture 4">
            <a:extLst>
              <a:ext uri="{FF2B5EF4-FFF2-40B4-BE49-F238E27FC236}">
                <a16:creationId xmlns:a16="http://schemas.microsoft.com/office/drawing/2014/main" id="{5F5472AE-3E93-433A-802A-93A226E73F8B}"/>
              </a:ext>
            </a:extLst>
          </p:cNvPr>
          <p:cNvPicPr>
            <a:picLocks noChangeAspect="1"/>
          </p:cNvPicPr>
          <p:nvPr/>
        </p:nvPicPr>
        <p:blipFill>
          <a:blip r:embed="rId2"/>
          <a:stretch>
            <a:fillRect/>
          </a:stretch>
        </p:blipFill>
        <p:spPr>
          <a:xfrm>
            <a:off x="936071" y="1578608"/>
            <a:ext cx="2939643" cy="2194719"/>
          </a:xfrm>
          <a:prstGeom prst="rect">
            <a:avLst/>
          </a:prstGeom>
        </p:spPr>
      </p:pic>
      <p:pic>
        <p:nvPicPr>
          <p:cNvPr id="7" name="Picture 6">
            <a:extLst>
              <a:ext uri="{FF2B5EF4-FFF2-40B4-BE49-F238E27FC236}">
                <a16:creationId xmlns:a16="http://schemas.microsoft.com/office/drawing/2014/main" id="{8CCEC304-A753-457A-A5EC-4929A58A5257}"/>
              </a:ext>
            </a:extLst>
          </p:cNvPr>
          <p:cNvPicPr>
            <a:picLocks noChangeAspect="1"/>
          </p:cNvPicPr>
          <p:nvPr/>
        </p:nvPicPr>
        <p:blipFill>
          <a:blip r:embed="rId3"/>
          <a:stretch>
            <a:fillRect/>
          </a:stretch>
        </p:blipFill>
        <p:spPr>
          <a:xfrm>
            <a:off x="4735298" y="1578608"/>
            <a:ext cx="2977267" cy="2310359"/>
          </a:xfrm>
          <a:prstGeom prst="rect">
            <a:avLst/>
          </a:prstGeom>
        </p:spPr>
      </p:pic>
      <p:sp>
        <p:nvSpPr>
          <p:cNvPr id="8" name="Text Placeholder 2">
            <a:extLst>
              <a:ext uri="{FF2B5EF4-FFF2-40B4-BE49-F238E27FC236}">
                <a16:creationId xmlns:a16="http://schemas.microsoft.com/office/drawing/2014/main" id="{863283D6-003E-4ADA-894A-80D94C42C75E}"/>
              </a:ext>
            </a:extLst>
          </p:cNvPr>
          <p:cNvSpPr txBox="1">
            <a:spLocks/>
          </p:cNvSpPr>
          <p:nvPr/>
        </p:nvSpPr>
        <p:spPr>
          <a:xfrm>
            <a:off x="4604856" y="3888967"/>
            <a:ext cx="3238150" cy="691422"/>
          </a:xfrm>
          <a:prstGeom prst="rect">
            <a:avLst/>
          </a:prstGeom>
          <a:noFill/>
          <a:ln>
            <a:solidFill>
              <a:srgbClr val="FF0000"/>
            </a:solid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ctr">
              <a:buFont typeface="Arial"/>
              <a:buNone/>
            </a:pPr>
            <a:r>
              <a:rPr lang="en-US" sz="1400" b="1" kern="0" dirty="0"/>
              <a:t>Class Imbalance </a:t>
            </a:r>
            <a:r>
              <a:rPr lang="en-US" sz="1400" kern="0" dirty="0"/>
              <a:t>was observed in the claims dataset as most records tend to be ‘</a:t>
            </a:r>
            <a:r>
              <a:rPr lang="en-US" sz="1400" b="1" kern="0" dirty="0"/>
              <a:t>not frauds</a:t>
            </a:r>
            <a:r>
              <a:rPr lang="en-US" sz="1400" kern="0" dirty="0"/>
              <a:t>’.</a:t>
            </a:r>
            <a:endParaRPr lang="en-IN" sz="1400" kern="0" dirty="0"/>
          </a:p>
        </p:txBody>
      </p:sp>
      <p:pic>
        <p:nvPicPr>
          <p:cNvPr id="10" name="Picture 9">
            <a:extLst>
              <a:ext uri="{FF2B5EF4-FFF2-40B4-BE49-F238E27FC236}">
                <a16:creationId xmlns:a16="http://schemas.microsoft.com/office/drawing/2014/main" id="{4C18CD2C-278C-47A7-8BB8-1EA60C89C1E1}"/>
              </a:ext>
            </a:extLst>
          </p:cNvPr>
          <p:cNvPicPr>
            <a:picLocks noChangeAspect="1"/>
          </p:cNvPicPr>
          <p:nvPr/>
        </p:nvPicPr>
        <p:blipFill>
          <a:blip r:embed="rId4"/>
          <a:stretch>
            <a:fillRect/>
          </a:stretch>
        </p:blipFill>
        <p:spPr>
          <a:xfrm>
            <a:off x="8401210" y="1505620"/>
            <a:ext cx="3049384" cy="2072321"/>
          </a:xfrm>
          <a:prstGeom prst="rect">
            <a:avLst/>
          </a:prstGeom>
        </p:spPr>
      </p:pic>
      <p:sp>
        <p:nvSpPr>
          <p:cNvPr id="11" name="Text Placeholder 2">
            <a:extLst>
              <a:ext uri="{FF2B5EF4-FFF2-40B4-BE49-F238E27FC236}">
                <a16:creationId xmlns:a16="http://schemas.microsoft.com/office/drawing/2014/main" id="{D7B9F0AD-DCF5-4F8E-80A7-5A8FBD991559}"/>
              </a:ext>
            </a:extLst>
          </p:cNvPr>
          <p:cNvSpPr txBox="1">
            <a:spLocks/>
          </p:cNvSpPr>
          <p:nvPr/>
        </p:nvSpPr>
        <p:spPr>
          <a:xfrm>
            <a:off x="8306827" y="3888966"/>
            <a:ext cx="3238150" cy="606105"/>
          </a:xfrm>
          <a:prstGeom prst="rect">
            <a:avLst/>
          </a:prstGeom>
          <a:noFill/>
          <a:ln>
            <a:solidFill>
              <a:srgbClr val="FF0000"/>
            </a:solid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ctr">
              <a:buFont typeface="Arial"/>
              <a:buNone/>
            </a:pPr>
            <a:r>
              <a:rPr lang="en-US" sz="1400" kern="0" dirty="0"/>
              <a:t>The claim amount is found to be in range up to (max) </a:t>
            </a:r>
            <a:r>
              <a:rPr lang="en-US" sz="1400" b="1" kern="0" dirty="0"/>
              <a:t>$80000 (outlier)</a:t>
            </a:r>
            <a:r>
              <a:rPr lang="en-US" sz="1400" kern="0" dirty="0"/>
              <a:t>. But </a:t>
            </a:r>
            <a:r>
              <a:rPr lang="en-US" sz="1400" b="1" kern="0" dirty="0"/>
              <a:t>1200</a:t>
            </a:r>
            <a:r>
              <a:rPr lang="en-US" sz="1400" kern="0" dirty="0"/>
              <a:t> claims are found to be below amount </a:t>
            </a:r>
            <a:r>
              <a:rPr lang="en-US" sz="1400" b="1" kern="0" dirty="0"/>
              <a:t>$25000</a:t>
            </a:r>
            <a:r>
              <a:rPr lang="en-US" sz="1400" kern="0" dirty="0"/>
              <a:t>.</a:t>
            </a:r>
            <a:endParaRPr lang="en-IN" sz="1400" kern="0" dirty="0"/>
          </a:p>
        </p:txBody>
      </p:sp>
    </p:spTree>
    <p:extLst>
      <p:ext uri="{BB962C8B-B14F-4D97-AF65-F5344CB8AC3E}">
        <p14:creationId xmlns:p14="http://schemas.microsoft.com/office/powerpoint/2010/main" val="130457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896CBD-8B2C-447C-8F9B-32B67F2B2E2F}"/>
              </a:ext>
            </a:extLst>
          </p:cNvPr>
          <p:cNvPicPr>
            <a:picLocks noChangeAspect="1"/>
          </p:cNvPicPr>
          <p:nvPr/>
        </p:nvPicPr>
        <p:blipFill>
          <a:blip r:embed="rId2"/>
          <a:stretch>
            <a:fillRect/>
          </a:stretch>
        </p:blipFill>
        <p:spPr>
          <a:xfrm>
            <a:off x="753521" y="1370793"/>
            <a:ext cx="2887299" cy="2121728"/>
          </a:xfrm>
          <a:prstGeom prst="rect">
            <a:avLst/>
          </a:prstGeom>
        </p:spPr>
      </p:pic>
      <p:sp>
        <p:nvSpPr>
          <p:cNvPr id="6" name="Title 1">
            <a:extLst>
              <a:ext uri="{FF2B5EF4-FFF2-40B4-BE49-F238E27FC236}">
                <a16:creationId xmlns:a16="http://schemas.microsoft.com/office/drawing/2014/main" id="{C75B3AF3-8F44-47D2-A7F4-025C6F697FEF}"/>
              </a:ext>
            </a:extLst>
          </p:cNvPr>
          <p:cNvSpPr>
            <a:spLocks noGrp="1"/>
          </p:cNvSpPr>
          <p:nvPr>
            <p:ph type="title"/>
          </p:nvPr>
        </p:nvSpPr>
        <p:spPr>
          <a:xfrm>
            <a:off x="1668011" y="0"/>
            <a:ext cx="9262844" cy="951947"/>
          </a:xfrm>
        </p:spPr>
        <p:txBody>
          <a:bodyPr>
            <a:normAutofit/>
          </a:bodyPr>
          <a:lstStyle/>
          <a:p>
            <a:r>
              <a:rPr lang="en-US" sz="3200" b="1" kern="1200" dirty="0">
                <a:solidFill>
                  <a:schemeClr val="accent1">
                    <a:lumMod val="50000"/>
                  </a:schemeClr>
                </a:solidFill>
              </a:rPr>
              <a:t>Data Insights</a:t>
            </a:r>
            <a:endParaRPr lang="en-IN" sz="3200" b="1" kern="1200" dirty="0">
              <a:solidFill>
                <a:schemeClr val="accent1">
                  <a:lumMod val="50000"/>
                </a:schemeClr>
              </a:solidFill>
            </a:endParaRPr>
          </a:p>
        </p:txBody>
      </p:sp>
      <p:sp>
        <p:nvSpPr>
          <p:cNvPr id="7" name="Text Placeholder 2">
            <a:extLst>
              <a:ext uri="{FF2B5EF4-FFF2-40B4-BE49-F238E27FC236}">
                <a16:creationId xmlns:a16="http://schemas.microsoft.com/office/drawing/2014/main" id="{7655711B-3782-4175-A743-F8482EB584D4}"/>
              </a:ext>
            </a:extLst>
          </p:cNvPr>
          <p:cNvSpPr>
            <a:spLocks noGrp="1"/>
          </p:cNvSpPr>
          <p:nvPr>
            <p:ph type="body" idx="1"/>
          </p:nvPr>
        </p:nvSpPr>
        <p:spPr>
          <a:xfrm>
            <a:off x="577018" y="3944920"/>
            <a:ext cx="3238150" cy="874552"/>
          </a:xfrm>
          <a:ln>
            <a:solidFill>
              <a:srgbClr val="FF0000"/>
            </a:solidFill>
          </a:ln>
        </p:spPr>
        <p:txBody>
          <a:bodyPr>
            <a:normAutofit/>
          </a:bodyPr>
          <a:lstStyle/>
          <a:p>
            <a:pPr marL="50800" indent="0" algn="ctr">
              <a:buNone/>
            </a:pPr>
            <a:r>
              <a:rPr lang="en-US" sz="1400" dirty="0"/>
              <a:t>No claims were filed for last year, very less people have filed more than 3 claims per year from the sample size</a:t>
            </a:r>
            <a:endParaRPr lang="en-IN" sz="1400" dirty="0"/>
          </a:p>
        </p:txBody>
      </p:sp>
      <p:pic>
        <p:nvPicPr>
          <p:cNvPr id="11" name="Picture 10">
            <a:extLst>
              <a:ext uri="{FF2B5EF4-FFF2-40B4-BE49-F238E27FC236}">
                <a16:creationId xmlns:a16="http://schemas.microsoft.com/office/drawing/2014/main" id="{58954E97-765C-4282-9FA3-CBE505855445}"/>
              </a:ext>
            </a:extLst>
          </p:cNvPr>
          <p:cNvPicPr>
            <a:picLocks noChangeAspect="1"/>
          </p:cNvPicPr>
          <p:nvPr/>
        </p:nvPicPr>
        <p:blipFill>
          <a:blip r:embed="rId3"/>
          <a:stretch>
            <a:fillRect/>
          </a:stretch>
        </p:blipFill>
        <p:spPr>
          <a:xfrm>
            <a:off x="4622420" y="1500902"/>
            <a:ext cx="2716467" cy="2067399"/>
          </a:xfrm>
          <a:prstGeom prst="rect">
            <a:avLst/>
          </a:prstGeom>
        </p:spPr>
      </p:pic>
      <p:sp>
        <p:nvSpPr>
          <p:cNvPr id="12" name="Text Placeholder 2">
            <a:extLst>
              <a:ext uri="{FF2B5EF4-FFF2-40B4-BE49-F238E27FC236}">
                <a16:creationId xmlns:a16="http://schemas.microsoft.com/office/drawing/2014/main" id="{209C33D6-221E-4106-ACDD-43B0A72E5935}"/>
              </a:ext>
            </a:extLst>
          </p:cNvPr>
          <p:cNvSpPr txBox="1">
            <a:spLocks/>
          </p:cNvSpPr>
          <p:nvPr/>
        </p:nvSpPr>
        <p:spPr>
          <a:xfrm>
            <a:off x="4361578" y="3947018"/>
            <a:ext cx="3238150" cy="606105"/>
          </a:xfrm>
          <a:prstGeom prst="rect">
            <a:avLst/>
          </a:prstGeom>
          <a:noFill/>
          <a:ln>
            <a:solidFill>
              <a:srgbClr val="FF0000"/>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ctr">
              <a:buFont typeface="Arial"/>
              <a:buNone/>
            </a:pPr>
            <a:r>
              <a:rPr lang="en-US" sz="1400" kern="0" dirty="0"/>
              <a:t>The dataset comprises of records of customers from 18-75 years of age. </a:t>
            </a:r>
            <a:endParaRPr lang="en-IN" sz="1400" kern="0" dirty="0"/>
          </a:p>
        </p:txBody>
      </p:sp>
      <p:pic>
        <p:nvPicPr>
          <p:cNvPr id="14" name="Picture 13">
            <a:extLst>
              <a:ext uri="{FF2B5EF4-FFF2-40B4-BE49-F238E27FC236}">
                <a16:creationId xmlns:a16="http://schemas.microsoft.com/office/drawing/2014/main" id="{38AC3D0E-9FED-4BEE-81D1-24BC94A4BB72}"/>
              </a:ext>
            </a:extLst>
          </p:cNvPr>
          <p:cNvPicPr>
            <a:picLocks noChangeAspect="1"/>
          </p:cNvPicPr>
          <p:nvPr/>
        </p:nvPicPr>
        <p:blipFill>
          <a:blip r:embed="rId4"/>
          <a:stretch>
            <a:fillRect/>
          </a:stretch>
        </p:blipFill>
        <p:spPr>
          <a:xfrm>
            <a:off x="8320487" y="1254312"/>
            <a:ext cx="3238150" cy="2560581"/>
          </a:xfrm>
          <a:prstGeom prst="rect">
            <a:avLst/>
          </a:prstGeom>
        </p:spPr>
      </p:pic>
      <p:sp>
        <p:nvSpPr>
          <p:cNvPr id="15" name="Text Placeholder 2">
            <a:extLst>
              <a:ext uri="{FF2B5EF4-FFF2-40B4-BE49-F238E27FC236}">
                <a16:creationId xmlns:a16="http://schemas.microsoft.com/office/drawing/2014/main" id="{6CB11C8D-5867-4C69-ABDE-140304BA897E}"/>
              </a:ext>
            </a:extLst>
          </p:cNvPr>
          <p:cNvSpPr txBox="1">
            <a:spLocks/>
          </p:cNvSpPr>
          <p:nvPr/>
        </p:nvSpPr>
        <p:spPr>
          <a:xfrm>
            <a:off x="8358978" y="3949116"/>
            <a:ext cx="3238150" cy="606105"/>
          </a:xfrm>
          <a:prstGeom prst="rect">
            <a:avLst/>
          </a:prstGeom>
          <a:noFill/>
          <a:ln>
            <a:solidFill>
              <a:srgbClr val="FF0000"/>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lnSpc>
                <a:spcPct val="90000"/>
              </a:lnSpc>
              <a:spcBef>
                <a:spcPts val="50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ctr">
              <a:buFont typeface="Arial"/>
              <a:buNone/>
            </a:pPr>
            <a:r>
              <a:rPr lang="en-US" sz="1400" kern="0" dirty="0"/>
              <a:t>Males commit more fraud due to less data samples for females.</a:t>
            </a:r>
            <a:endParaRPr lang="en-IN" sz="1400" kern="0" dirty="0"/>
          </a:p>
        </p:txBody>
      </p:sp>
    </p:spTree>
    <p:extLst>
      <p:ext uri="{BB962C8B-B14F-4D97-AF65-F5344CB8AC3E}">
        <p14:creationId xmlns:p14="http://schemas.microsoft.com/office/powerpoint/2010/main" val="45476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1E94-C649-4575-97D4-F82DAC1B4962}"/>
              </a:ext>
            </a:extLst>
          </p:cNvPr>
          <p:cNvSpPr>
            <a:spLocks noGrp="1"/>
          </p:cNvSpPr>
          <p:nvPr>
            <p:ph type="title"/>
          </p:nvPr>
        </p:nvSpPr>
        <p:spPr>
          <a:xfrm>
            <a:off x="838200" y="889233"/>
            <a:ext cx="10515600" cy="717565"/>
          </a:xfrm>
        </p:spPr>
        <p:txBody>
          <a:bodyPr/>
          <a:lstStyle/>
          <a:p>
            <a:r>
              <a:rPr lang="en-US" sz="3200" b="1" kern="1200" dirty="0">
                <a:solidFill>
                  <a:schemeClr val="accent1">
                    <a:lumMod val="50000"/>
                  </a:schemeClr>
                </a:solidFill>
              </a:rPr>
              <a:t>Data Wrangler Pre Processing</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E2A0B29F-1490-47EE-A8AA-C7B3E8411035}"/>
              </a:ext>
            </a:extLst>
          </p:cNvPr>
          <p:cNvSpPr>
            <a:spLocks noGrp="1"/>
          </p:cNvSpPr>
          <p:nvPr>
            <p:ph type="body" idx="1"/>
          </p:nvPr>
        </p:nvSpPr>
        <p:spPr/>
        <p:txBody>
          <a:bodyPr>
            <a:normAutofit/>
          </a:bodyPr>
          <a:lstStyle/>
          <a:p>
            <a:r>
              <a:rPr lang="en-US" sz="2200" dirty="0"/>
              <a:t>One hot and ordinal encoding was applied on both datasets for expressive representation of categorical features in the dataset.</a:t>
            </a:r>
          </a:p>
          <a:p>
            <a:r>
              <a:rPr lang="en-US" sz="2200" dirty="0"/>
              <a:t>All nulls were handled by AWS DataWrangler.</a:t>
            </a:r>
          </a:p>
          <a:p>
            <a:pPr marL="50800" indent="0">
              <a:buNone/>
            </a:pPr>
            <a:endParaRPr lang="en-US" sz="2200" dirty="0"/>
          </a:p>
          <a:p>
            <a:pPr marL="50800" indent="0">
              <a:buNone/>
            </a:pPr>
            <a:r>
              <a:rPr lang="en-US" sz="2200" dirty="0"/>
              <a:t>Both the datasets are uploaded on a Amazon S3 bucket.</a:t>
            </a:r>
          </a:p>
          <a:p>
            <a:pPr marL="50800" indent="0">
              <a:buNone/>
            </a:pPr>
            <a:r>
              <a:rPr lang="en-US" sz="2200" dirty="0"/>
              <a:t>In preprocessing step the raw dataset is prepared and transformed for any datatype mismatch, encoding issues, one hot encoding in Amazon Sagemaker DataWrangler.  </a:t>
            </a:r>
          </a:p>
          <a:p>
            <a:pPr marL="50800" indent="0">
              <a:buNone/>
            </a:pPr>
            <a:r>
              <a:rPr lang="en-US" sz="2200" dirty="0"/>
              <a:t>After preprocessing the output flow steps are stored back to S3 bucket in  .flow format.</a:t>
            </a:r>
          </a:p>
          <a:p>
            <a:pPr marL="50800" indent="0">
              <a:buNone/>
            </a:pPr>
            <a:endParaRPr lang="en-IN" sz="2200" dirty="0"/>
          </a:p>
          <a:p>
            <a:endParaRPr lang="en-IN" sz="2200" dirty="0"/>
          </a:p>
        </p:txBody>
      </p:sp>
    </p:spTree>
    <p:extLst>
      <p:ext uri="{BB962C8B-B14F-4D97-AF65-F5344CB8AC3E}">
        <p14:creationId xmlns:p14="http://schemas.microsoft.com/office/powerpoint/2010/main" val="187806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32DC-34B3-4CE5-9F53-912F492402E2}"/>
              </a:ext>
            </a:extLst>
          </p:cNvPr>
          <p:cNvSpPr>
            <a:spLocks noGrp="1"/>
          </p:cNvSpPr>
          <p:nvPr>
            <p:ph type="title"/>
          </p:nvPr>
        </p:nvSpPr>
        <p:spPr>
          <a:xfrm>
            <a:off x="1702965" y="84959"/>
            <a:ext cx="8342152" cy="805191"/>
          </a:xfrm>
        </p:spPr>
        <p:txBody>
          <a:bodyPr/>
          <a:lstStyle/>
          <a:p>
            <a:r>
              <a:rPr lang="en-US" dirty="0"/>
              <a:t>DataImportJob - DataWrangler</a:t>
            </a:r>
            <a:endParaRPr lang="en-IN" dirty="0"/>
          </a:p>
        </p:txBody>
      </p:sp>
      <p:pic>
        <p:nvPicPr>
          <p:cNvPr id="5" name="Picture 4">
            <a:extLst>
              <a:ext uri="{FF2B5EF4-FFF2-40B4-BE49-F238E27FC236}">
                <a16:creationId xmlns:a16="http://schemas.microsoft.com/office/drawing/2014/main" id="{55254D27-F9C3-438D-8FBA-1A6B9887A707}"/>
              </a:ext>
            </a:extLst>
          </p:cNvPr>
          <p:cNvPicPr>
            <a:picLocks noChangeAspect="1"/>
          </p:cNvPicPr>
          <p:nvPr/>
        </p:nvPicPr>
        <p:blipFill>
          <a:blip r:embed="rId2"/>
          <a:stretch>
            <a:fillRect/>
          </a:stretch>
        </p:blipFill>
        <p:spPr>
          <a:xfrm>
            <a:off x="1451295" y="1083555"/>
            <a:ext cx="8456103" cy="4284631"/>
          </a:xfrm>
          <a:prstGeom prst="rect">
            <a:avLst/>
          </a:prstGeom>
        </p:spPr>
      </p:pic>
    </p:spTree>
    <p:extLst>
      <p:ext uri="{BB962C8B-B14F-4D97-AF65-F5344CB8AC3E}">
        <p14:creationId xmlns:p14="http://schemas.microsoft.com/office/powerpoint/2010/main" val="353731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49F0-C163-4D4F-8FF7-5E630633C07E}"/>
              </a:ext>
            </a:extLst>
          </p:cNvPr>
          <p:cNvSpPr>
            <a:spLocks noGrp="1"/>
          </p:cNvSpPr>
          <p:nvPr>
            <p:ph type="title"/>
          </p:nvPr>
        </p:nvSpPr>
        <p:spPr>
          <a:xfrm>
            <a:off x="1602297" y="276535"/>
            <a:ext cx="9692780" cy="432641"/>
          </a:xfrm>
        </p:spPr>
        <p:txBody>
          <a:bodyPr>
            <a:noAutofit/>
          </a:bodyPr>
          <a:lstStyle/>
          <a:p>
            <a:r>
              <a:rPr lang="en-US" sz="3000" dirty="0"/>
              <a:t>DataWrangler - Claims</a:t>
            </a:r>
            <a:endParaRPr lang="en-IN" sz="3000" dirty="0"/>
          </a:p>
        </p:txBody>
      </p:sp>
      <p:pic>
        <p:nvPicPr>
          <p:cNvPr id="7" name="Picture 6">
            <a:extLst>
              <a:ext uri="{FF2B5EF4-FFF2-40B4-BE49-F238E27FC236}">
                <a16:creationId xmlns:a16="http://schemas.microsoft.com/office/drawing/2014/main" id="{3B71C8FF-90E3-4865-991D-1CE473E7524D}"/>
              </a:ext>
            </a:extLst>
          </p:cNvPr>
          <p:cNvPicPr>
            <a:picLocks noChangeAspect="1"/>
          </p:cNvPicPr>
          <p:nvPr/>
        </p:nvPicPr>
        <p:blipFill>
          <a:blip r:embed="rId2"/>
          <a:stretch>
            <a:fillRect/>
          </a:stretch>
        </p:blipFill>
        <p:spPr>
          <a:xfrm>
            <a:off x="1551963" y="1174158"/>
            <a:ext cx="8809078" cy="4152852"/>
          </a:xfrm>
          <a:prstGeom prst="rect">
            <a:avLst/>
          </a:prstGeom>
        </p:spPr>
      </p:pic>
    </p:spTree>
    <p:extLst>
      <p:ext uri="{BB962C8B-B14F-4D97-AF65-F5344CB8AC3E}">
        <p14:creationId xmlns:p14="http://schemas.microsoft.com/office/powerpoint/2010/main" val="195791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BC286A-1DAD-4A01-99B6-00D441CF9740}"/>
              </a:ext>
            </a:extLst>
          </p:cNvPr>
          <p:cNvSpPr txBox="1">
            <a:spLocks/>
          </p:cNvSpPr>
          <p:nvPr/>
        </p:nvSpPr>
        <p:spPr>
          <a:xfrm>
            <a:off x="1602297" y="276535"/>
            <a:ext cx="9692780" cy="432641"/>
          </a:xfrm>
          <a:prstGeom prst="rect">
            <a:avLst/>
          </a:prstGeom>
          <a:noFill/>
          <a:ln>
            <a:noFill/>
          </a:ln>
        </p:spPr>
        <p:txBody>
          <a:bodyPr spcFirstLastPara="1" wrap="square" lIns="91425" tIns="45700" rIns="91425" bIns="45700" anchor="ctr" anchorCtr="0">
            <a:normAutofit fontScale="67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4400"/>
              <a:buFont typeface="Calibri"/>
              <a:buNone/>
              <a:defRPr sz="44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DataWrangler - </a:t>
            </a:r>
            <a:r>
              <a:rPr lang="en-US" kern="0" dirty="0"/>
              <a:t>Customer</a:t>
            </a:r>
            <a:endParaRPr lang="en-IN" kern="0" dirty="0"/>
          </a:p>
        </p:txBody>
      </p:sp>
      <p:pic>
        <p:nvPicPr>
          <p:cNvPr id="6" name="Picture 5">
            <a:extLst>
              <a:ext uri="{FF2B5EF4-FFF2-40B4-BE49-F238E27FC236}">
                <a16:creationId xmlns:a16="http://schemas.microsoft.com/office/drawing/2014/main" id="{14B85E81-414A-421B-8271-DFA3F29119CE}"/>
              </a:ext>
            </a:extLst>
          </p:cNvPr>
          <p:cNvPicPr>
            <a:picLocks noChangeAspect="1"/>
          </p:cNvPicPr>
          <p:nvPr/>
        </p:nvPicPr>
        <p:blipFill>
          <a:blip r:embed="rId2"/>
          <a:stretch>
            <a:fillRect/>
          </a:stretch>
        </p:blipFill>
        <p:spPr>
          <a:xfrm>
            <a:off x="1535184" y="1184777"/>
            <a:ext cx="8777681" cy="4050727"/>
          </a:xfrm>
          <a:prstGeom prst="rect">
            <a:avLst/>
          </a:prstGeom>
        </p:spPr>
      </p:pic>
    </p:spTree>
    <p:extLst>
      <p:ext uri="{BB962C8B-B14F-4D97-AF65-F5344CB8AC3E}">
        <p14:creationId xmlns:p14="http://schemas.microsoft.com/office/powerpoint/2010/main" val="348865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C5E2-9230-4D8C-AF8D-D0E357E36978}"/>
              </a:ext>
            </a:extLst>
          </p:cNvPr>
          <p:cNvSpPr>
            <a:spLocks noGrp="1"/>
          </p:cNvSpPr>
          <p:nvPr>
            <p:ph type="title"/>
          </p:nvPr>
        </p:nvSpPr>
        <p:spPr>
          <a:xfrm>
            <a:off x="1568042" y="306403"/>
            <a:ext cx="10515600" cy="473774"/>
          </a:xfrm>
        </p:spPr>
        <p:txBody>
          <a:bodyPr>
            <a:normAutofit fontScale="90000"/>
          </a:bodyPr>
          <a:lstStyle/>
          <a:p>
            <a:r>
              <a:rPr lang="en-US" sz="3200" b="1" kern="1200" dirty="0">
                <a:solidFill>
                  <a:schemeClr val="accent1">
                    <a:lumMod val="50000"/>
                  </a:schemeClr>
                </a:solidFill>
              </a:rPr>
              <a:t>Amazon Feature Store</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D21D2C03-A443-46E6-8076-44A78FF969E9}"/>
              </a:ext>
            </a:extLst>
          </p:cNvPr>
          <p:cNvSpPr>
            <a:spLocks noGrp="1"/>
          </p:cNvSpPr>
          <p:nvPr>
            <p:ph type="body" idx="1"/>
          </p:nvPr>
        </p:nvSpPr>
        <p:spPr/>
        <p:txBody>
          <a:bodyPr>
            <a:normAutofit/>
          </a:bodyPr>
          <a:lstStyle/>
          <a:p>
            <a:pPr marL="50800" indent="0">
              <a:buNone/>
            </a:pPr>
            <a:r>
              <a:rPr lang="en-US" sz="2400" dirty="0"/>
              <a:t>All metadata was stored in Sagemaker Feature Store.</a:t>
            </a:r>
          </a:p>
          <a:p>
            <a:pPr marL="50800" indent="0">
              <a:buNone/>
            </a:pPr>
            <a:r>
              <a:rPr lang="en-US" sz="2400" dirty="0"/>
              <a:t>It acts like an intermediatory database for storing features for inference.</a:t>
            </a:r>
          </a:p>
          <a:p>
            <a:pPr marL="50800" indent="0">
              <a:buNone/>
            </a:pPr>
            <a:r>
              <a:rPr lang="en-US" sz="2400" dirty="0"/>
              <a:t>Step 1: Configure Feature Group</a:t>
            </a:r>
          </a:p>
          <a:p>
            <a:pPr marL="50800" indent="0">
              <a:buNone/>
            </a:pPr>
            <a:r>
              <a:rPr lang="en-US" sz="2400" dirty="0"/>
              <a:t>Step 2: Create Feature Group</a:t>
            </a:r>
          </a:p>
          <a:p>
            <a:pPr marL="50800" indent="0">
              <a:buNone/>
            </a:pPr>
            <a:r>
              <a:rPr lang="en-US" sz="2400" dirty="0"/>
              <a:t>Step 3: Catalog and Load Records to the Feature Store</a:t>
            </a:r>
          </a:p>
          <a:p>
            <a:pPr marL="50800" indent="0">
              <a:buNone/>
            </a:pPr>
            <a:r>
              <a:rPr lang="en-US" sz="2400" dirty="0"/>
              <a:t>Step 4: Query dataset from feature Store tables using SQL via Athena.</a:t>
            </a:r>
          </a:p>
          <a:p>
            <a:pPr marL="50800" indent="0">
              <a:buNone/>
            </a:pPr>
            <a:r>
              <a:rPr lang="en-US" sz="2400" dirty="0"/>
              <a:t>Step 5: Store queried table to S3 for ML modelling</a:t>
            </a:r>
            <a:endParaRPr lang="en-IN" sz="2400" dirty="0"/>
          </a:p>
        </p:txBody>
      </p:sp>
    </p:spTree>
    <p:extLst>
      <p:ext uri="{BB962C8B-B14F-4D97-AF65-F5344CB8AC3E}">
        <p14:creationId xmlns:p14="http://schemas.microsoft.com/office/powerpoint/2010/main" val="353712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A797-9FCC-49DB-82C5-6C036483EEF5}"/>
              </a:ext>
            </a:extLst>
          </p:cNvPr>
          <p:cNvSpPr>
            <a:spLocks noGrp="1"/>
          </p:cNvSpPr>
          <p:nvPr>
            <p:ph type="title"/>
          </p:nvPr>
        </p:nvSpPr>
        <p:spPr>
          <a:xfrm>
            <a:off x="1744211" y="71510"/>
            <a:ext cx="4530754" cy="951947"/>
          </a:xfrm>
        </p:spPr>
        <p:txBody>
          <a:bodyPr/>
          <a:lstStyle/>
          <a:p>
            <a:r>
              <a:rPr lang="en-US" dirty="0"/>
              <a:t>Athena Query</a:t>
            </a:r>
            <a:endParaRPr lang="en-IN" dirty="0"/>
          </a:p>
        </p:txBody>
      </p:sp>
      <p:pic>
        <p:nvPicPr>
          <p:cNvPr id="5" name="Picture 4">
            <a:extLst>
              <a:ext uri="{FF2B5EF4-FFF2-40B4-BE49-F238E27FC236}">
                <a16:creationId xmlns:a16="http://schemas.microsoft.com/office/drawing/2014/main" id="{826AEDDA-BEF3-47A4-BCB0-5614728283EC}"/>
              </a:ext>
            </a:extLst>
          </p:cNvPr>
          <p:cNvPicPr>
            <a:picLocks noChangeAspect="1"/>
          </p:cNvPicPr>
          <p:nvPr/>
        </p:nvPicPr>
        <p:blipFill>
          <a:blip r:embed="rId2"/>
          <a:stretch>
            <a:fillRect/>
          </a:stretch>
        </p:blipFill>
        <p:spPr>
          <a:xfrm>
            <a:off x="1157680" y="1105363"/>
            <a:ext cx="9708859" cy="4463364"/>
          </a:xfrm>
          <a:prstGeom prst="rect">
            <a:avLst/>
          </a:prstGeom>
        </p:spPr>
      </p:pic>
    </p:spTree>
    <p:extLst>
      <p:ext uri="{BB962C8B-B14F-4D97-AF65-F5344CB8AC3E}">
        <p14:creationId xmlns:p14="http://schemas.microsoft.com/office/powerpoint/2010/main" val="2581714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BFEF-12B0-43F6-A258-EA1609DF0FFF}"/>
              </a:ext>
            </a:extLst>
          </p:cNvPr>
          <p:cNvSpPr>
            <a:spLocks noGrp="1"/>
          </p:cNvSpPr>
          <p:nvPr>
            <p:ph type="title"/>
          </p:nvPr>
        </p:nvSpPr>
        <p:spPr>
          <a:xfrm>
            <a:off x="1676400" y="197345"/>
            <a:ext cx="10515600" cy="700277"/>
          </a:xfrm>
        </p:spPr>
        <p:txBody>
          <a:bodyPr/>
          <a:lstStyle/>
          <a:p>
            <a:r>
              <a:rPr lang="en-US" sz="2900" b="1" kern="1200" dirty="0">
                <a:solidFill>
                  <a:schemeClr val="accent1">
                    <a:lumMod val="50000"/>
                  </a:schemeClr>
                </a:solidFill>
              </a:rPr>
              <a:t>S3 Bucket</a:t>
            </a:r>
            <a:endParaRPr lang="en-IN" sz="2900" b="1" kern="1200" dirty="0">
              <a:solidFill>
                <a:schemeClr val="accent1">
                  <a:lumMod val="50000"/>
                </a:schemeClr>
              </a:solidFill>
            </a:endParaRPr>
          </a:p>
        </p:txBody>
      </p:sp>
      <p:pic>
        <p:nvPicPr>
          <p:cNvPr id="5" name="Picture 4">
            <a:extLst>
              <a:ext uri="{FF2B5EF4-FFF2-40B4-BE49-F238E27FC236}">
                <a16:creationId xmlns:a16="http://schemas.microsoft.com/office/drawing/2014/main" id="{A65816D8-665E-46A9-8E7B-E9F93DC5A92D}"/>
              </a:ext>
            </a:extLst>
          </p:cNvPr>
          <p:cNvPicPr>
            <a:picLocks noChangeAspect="1"/>
          </p:cNvPicPr>
          <p:nvPr/>
        </p:nvPicPr>
        <p:blipFill>
          <a:blip r:embed="rId2"/>
          <a:stretch>
            <a:fillRect/>
          </a:stretch>
        </p:blipFill>
        <p:spPr>
          <a:xfrm>
            <a:off x="1676400" y="1341885"/>
            <a:ext cx="7217763" cy="4174230"/>
          </a:xfrm>
          <a:prstGeom prst="rect">
            <a:avLst/>
          </a:prstGeom>
        </p:spPr>
      </p:pic>
    </p:spTree>
    <p:extLst>
      <p:ext uri="{BB962C8B-B14F-4D97-AF65-F5344CB8AC3E}">
        <p14:creationId xmlns:p14="http://schemas.microsoft.com/office/powerpoint/2010/main" val="230106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1;p1">
            <a:extLst>
              <a:ext uri="{FF2B5EF4-FFF2-40B4-BE49-F238E27FC236}">
                <a16:creationId xmlns:a16="http://schemas.microsoft.com/office/drawing/2014/main" id="{4081C829-6DEF-4A0F-B509-33404CCB687A}"/>
              </a:ext>
            </a:extLst>
          </p:cNvPr>
          <p:cNvSpPr txBox="1"/>
          <p:nvPr/>
        </p:nvSpPr>
        <p:spPr>
          <a:xfrm>
            <a:off x="878342" y="1160808"/>
            <a:ext cx="7519038" cy="144650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GB" sz="4400" b="0" i="0" u="none" strike="noStrike" cap="none" dirty="0">
                <a:solidFill>
                  <a:schemeClr val="lt1"/>
                </a:solidFill>
                <a:latin typeface="Calibri"/>
                <a:ea typeface="Calibri"/>
                <a:cs typeface="Calibri"/>
                <a:sym typeface="Calibri"/>
              </a:rPr>
              <a:t>Fraud Detection Model for Insurance Claims</a:t>
            </a:r>
            <a:endParaRPr sz="2000" b="0" i="0" u="none" strike="noStrike" cap="none" dirty="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0AFC298B-8C49-4BCA-90C4-2C65696B117E}"/>
              </a:ext>
            </a:extLst>
          </p:cNvPr>
          <p:cNvSpPr txBox="1"/>
          <p:nvPr/>
        </p:nvSpPr>
        <p:spPr>
          <a:xfrm>
            <a:off x="878342" y="3590055"/>
            <a:ext cx="6102990" cy="1785104"/>
          </a:xfrm>
          <a:prstGeom prst="rect">
            <a:avLst/>
          </a:prstGeom>
          <a:noFill/>
        </p:spPr>
        <p:txBody>
          <a:bodyPr wrap="square">
            <a:spAutoFit/>
          </a:bodyPr>
          <a:lstStyle/>
          <a:p>
            <a:pPr marL="0" marR="0" lvl="0" indent="0" algn="l" rtl="0">
              <a:spcBef>
                <a:spcPts val="0"/>
              </a:spcBef>
              <a:spcAft>
                <a:spcPts val="0"/>
              </a:spcAft>
              <a:buNone/>
            </a:pPr>
            <a:r>
              <a:rPr lang="en-IN" sz="2200" dirty="0">
                <a:solidFill>
                  <a:srgbClr val="FFFFFF"/>
                </a:solidFill>
                <a:latin typeface="-apple-system"/>
              </a:rPr>
              <a:t>Submission - Class Assessment - 1 (CA_1)</a:t>
            </a:r>
          </a:p>
          <a:p>
            <a:pPr marL="0" marR="0" lvl="0" indent="0" algn="l" rtl="0">
              <a:spcBef>
                <a:spcPts val="0"/>
              </a:spcBef>
              <a:spcAft>
                <a:spcPts val="0"/>
              </a:spcAft>
              <a:buNone/>
            </a:pPr>
            <a:r>
              <a:rPr lang="en-IN" sz="2200" dirty="0">
                <a:solidFill>
                  <a:srgbClr val="FFFFFF"/>
                </a:solidFill>
                <a:latin typeface="-apple-system"/>
              </a:rPr>
              <a:t>Submission by - Group 1</a:t>
            </a:r>
            <a:br>
              <a:rPr lang="en-IN" sz="2200" dirty="0">
                <a:solidFill>
                  <a:srgbClr val="FFFFFF"/>
                </a:solidFill>
                <a:latin typeface="-apple-system"/>
              </a:rPr>
            </a:br>
            <a:r>
              <a:rPr lang="en-IN" sz="2200" dirty="0">
                <a:solidFill>
                  <a:srgbClr val="FFFFFF"/>
                </a:solidFill>
                <a:latin typeface="-apple-system"/>
              </a:rPr>
              <a:t>1. Swaraj Shaw</a:t>
            </a:r>
          </a:p>
          <a:p>
            <a:pPr marL="0" marR="0" lvl="0" indent="0" algn="l" rtl="0">
              <a:spcBef>
                <a:spcPts val="0"/>
              </a:spcBef>
              <a:spcAft>
                <a:spcPts val="0"/>
              </a:spcAft>
              <a:buNone/>
            </a:pPr>
            <a:r>
              <a:rPr lang="en-IN" sz="2200" dirty="0">
                <a:solidFill>
                  <a:srgbClr val="FFFFFF"/>
                </a:solidFill>
                <a:latin typeface="-apple-system"/>
              </a:rPr>
              <a:t>2. Kumari Anjali</a:t>
            </a:r>
          </a:p>
          <a:p>
            <a:pPr marL="0" marR="0" lvl="0" indent="0" algn="l" rtl="0">
              <a:spcBef>
                <a:spcPts val="0"/>
              </a:spcBef>
              <a:spcAft>
                <a:spcPts val="0"/>
              </a:spcAft>
              <a:buNone/>
            </a:pPr>
            <a:r>
              <a:rPr lang="en-IN" sz="2200" dirty="0">
                <a:solidFill>
                  <a:srgbClr val="FFFFFF"/>
                </a:solidFill>
                <a:latin typeface="-apple-system"/>
              </a:rPr>
              <a:t>3. Gautam Upadhyaya</a:t>
            </a:r>
          </a:p>
        </p:txBody>
      </p:sp>
    </p:spTree>
    <p:extLst>
      <p:ext uri="{BB962C8B-B14F-4D97-AF65-F5344CB8AC3E}">
        <p14:creationId xmlns:p14="http://schemas.microsoft.com/office/powerpoint/2010/main" val="33480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6A0B-526C-4E10-81B8-66B89E2BC866}"/>
              </a:ext>
            </a:extLst>
          </p:cNvPr>
          <p:cNvSpPr>
            <a:spLocks noGrp="1"/>
          </p:cNvSpPr>
          <p:nvPr>
            <p:ph type="title"/>
          </p:nvPr>
        </p:nvSpPr>
        <p:spPr/>
        <p:txBody>
          <a:bodyPr/>
          <a:lstStyle/>
          <a:p>
            <a:r>
              <a:rPr lang="en-US" dirty="0"/>
              <a:t>Train ML Model</a:t>
            </a:r>
            <a:endParaRPr lang="en-IN" dirty="0"/>
          </a:p>
        </p:txBody>
      </p:sp>
      <p:sp>
        <p:nvSpPr>
          <p:cNvPr id="3" name="Text Placeholder 2">
            <a:extLst>
              <a:ext uri="{FF2B5EF4-FFF2-40B4-BE49-F238E27FC236}">
                <a16:creationId xmlns:a16="http://schemas.microsoft.com/office/drawing/2014/main" id="{70914C5D-4080-488C-A1B8-C862AC1F361F}"/>
              </a:ext>
            </a:extLst>
          </p:cNvPr>
          <p:cNvSpPr>
            <a:spLocks noGrp="1"/>
          </p:cNvSpPr>
          <p:nvPr>
            <p:ph type="body" idx="1"/>
          </p:nvPr>
        </p:nvSpPr>
        <p:spPr/>
        <p:txBody>
          <a:bodyPr/>
          <a:lstStyle/>
          <a:p>
            <a:r>
              <a:rPr lang="en-US" dirty="0"/>
              <a:t>Step 1: Split preprocessed data into train and test sets. </a:t>
            </a:r>
          </a:p>
          <a:p>
            <a:r>
              <a:rPr lang="en-US" dirty="0"/>
              <a:t>Step 2: Resolve data imbalance using SMOTE</a:t>
            </a:r>
            <a:br>
              <a:rPr lang="en-US" dirty="0"/>
            </a:br>
            <a:r>
              <a:rPr lang="en-US" dirty="0"/>
              <a:t>		</a:t>
            </a:r>
          </a:p>
          <a:p>
            <a:endParaRPr lang="en-IN" dirty="0"/>
          </a:p>
        </p:txBody>
      </p:sp>
      <p:pic>
        <p:nvPicPr>
          <p:cNvPr id="5" name="Picture 4">
            <a:extLst>
              <a:ext uri="{FF2B5EF4-FFF2-40B4-BE49-F238E27FC236}">
                <a16:creationId xmlns:a16="http://schemas.microsoft.com/office/drawing/2014/main" id="{0DE21C59-4B09-4213-AF76-3DF2957D1383}"/>
              </a:ext>
            </a:extLst>
          </p:cNvPr>
          <p:cNvPicPr>
            <a:picLocks noChangeAspect="1"/>
          </p:cNvPicPr>
          <p:nvPr/>
        </p:nvPicPr>
        <p:blipFill>
          <a:blip r:embed="rId2"/>
          <a:stretch>
            <a:fillRect/>
          </a:stretch>
        </p:blipFill>
        <p:spPr>
          <a:xfrm>
            <a:off x="1433048" y="3064957"/>
            <a:ext cx="5160699" cy="2637509"/>
          </a:xfrm>
          <a:prstGeom prst="rect">
            <a:avLst/>
          </a:prstGeom>
        </p:spPr>
      </p:pic>
    </p:spTree>
    <p:extLst>
      <p:ext uri="{BB962C8B-B14F-4D97-AF65-F5344CB8AC3E}">
        <p14:creationId xmlns:p14="http://schemas.microsoft.com/office/powerpoint/2010/main" val="2644640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6A0B-526C-4E10-81B8-66B89E2BC866}"/>
              </a:ext>
            </a:extLst>
          </p:cNvPr>
          <p:cNvSpPr>
            <a:spLocks noGrp="1"/>
          </p:cNvSpPr>
          <p:nvPr>
            <p:ph type="title"/>
          </p:nvPr>
        </p:nvSpPr>
        <p:spPr/>
        <p:txBody>
          <a:bodyPr/>
          <a:lstStyle/>
          <a:p>
            <a:r>
              <a:rPr lang="en-US" dirty="0"/>
              <a:t>Train ML Model</a:t>
            </a:r>
            <a:endParaRPr lang="en-IN" dirty="0"/>
          </a:p>
        </p:txBody>
      </p:sp>
      <p:sp>
        <p:nvSpPr>
          <p:cNvPr id="3" name="Text Placeholder 2">
            <a:extLst>
              <a:ext uri="{FF2B5EF4-FFF2-40B4-BE49-F238E27FC236}">
                <a16:creationId xmlns:a16="http://schemas.microsoft.com/office/drawing/2014/main" id="{70914C5D-4080-488C-A1B8-C862AC1F361F}"/>
              </a:ext>
            </a:extLst>
          </p:cNvPr>
          <p:cNvSpPr>
            <a:spLocks noGrp="1"/>
          </p:cNvSpPr>
          <p:nvPr>
            <p:ph type="body" idx="1"/>
          </p:nvPr>
        </p:nvSpPr>
        <p:spPr/>
        <p:txBody>
          <a:bodyPr/>
          <a:lstStyle/>
          <a:p>
            <a:r>
              <a:rPr lang="en-US" dirty="0"/>
              <a:t>Step 3: Set Hyperparameters</a:t>
            </a:r>
          </a:p>
          <a:p>
            <a:endParaRPr lang="en-US" dirty="0"/>
          </a:p>
          <a:p>
            <a:endParaRPr lang="en-US" dirty="0"/>
          </a:p>
          <a:p>
            <a:endParaRPr lang="en-US" dirty="0"/>
          </a:p>
          <a:p>
            <a:r>
              <a:rPr lang="en-US" dirty="0"/>
              <a:t>Step 4: Configure XGBoost Model estimator</a:t>
            </a:r>
          </a:p>
          <a:p>
            <a:endParaRPr lang="en-US" dirty="0"/>
          </a:p>
          <a:p>
            <a:endParaRPr lang="en-IN" dirty="0"/>
          </a:p>
        </p:txBody>
      </p:sp>
      <p:pic>
        <p:nvPicPr>
          <p:cNvPr id="6" name="Picture 5">
            <a:extLst>
              <a:ext uri="{FF2B5EF4-FFF2-40B4-BE49-F238E27FC236}">
                <a16:creationId xmlns:a16="http://schemas.microsoft.com/office/drawing/2014/main" id="{DF44FED6-CBA3-4DFB-B5A2-53B0AFB65C72}"/>
              </a:ext>
            </a:extLst>
          </p:cNvPr>
          <p:cNvPicPr>
            <a:picLocks noChangeAspect="1"/>
          </p:cNvPicPr>
          <p:nvPr/>
        </p:nvPicPr>
        <p:blipFill rotWithShape="1">
          <a:blip r:embed="rId2"/>
          <a:srcRect l="1624"/>
          <a:stretch/>
        </p:blipFill>
        <p:spPr>
          <a:xfrm>
            <a:off x="1366918" y="2474939"/>
            <a:ext cx="4729081" cy="1427122"/>
          </a:xfrm>
          <a:prstGeom prst="rect">
            <a:avLst/>
          </a:prstGeom>
        </p:spPr>
      </p:pic>
      <p:pic>
        <p:nvPicPr>
          <p:cNvPr id="8" name="Picture 7">
            <a:extLst>
              <a:ext uri="{FF2B5EF4-FFF2-40B4-BE49-F238E27FC236}">
                <a16:creationId xmlns:a16="http://schemas.microsoft.com/office/drawing/2014/main" id="{1B4A4D52-B8BF-47D6-9F95-99DDFBBDF1FB}"/>
              </a:ext>
            </a:extLst>
          </p:cNvPr>
          <p:cNvPicPr>
            <a:picLocks noChangeAspect="1"/>
          </p:cNvPicPr>
          <p:nvPr/>
        </p:nvPicPr>
        <p:blipFill>
          <a:blip r:embed="rId3"/>
          <a:stretch>
            <a:fillRect/>
          </a:stretch>
        </p:blipFill>
        <p:spPr>
          <a:xfrm>
            <a:off x="1366919" y="4551375"/>
            <a:ext cx="4458322" cy="1362265"/>
          </a:xfrm>
          <a:prstGeom prst="rect">
            <a:avLst/>
          </a:prstGeom>
        </p:spPr>
      </p:pic>
    </p:spTree>
    <p:extLst>
      <p:ext uri="{BB962C8B-B14F-4D97-AF65-F5344CB8AC3E}">
        <p14:creationId xmlns:p14="http://schemas.microsoft.com/office/powerpoint/2010/main" val="1244396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878D-7E29-48A0-966B-0C0B04BA67A1}"/>
              </a:ext>
            </a:extLst>
          </p:cNvPr>
          <p:cNvSpPr>
            <a:spLocks noGrp="1"/>
          </p:cNvSpPr>
          <p:nvPr>
            <p:ph type="title"/>
          </p:nvPr>
        </p:nvSpPr>
        <p:spPr>
          <a:xfrm>
            <a:off x="1668711" y="272847"/>
            <a:ext cx="4513976" cy="524108"/>
          </a:xfrm>
        </p:spPr>
        <p:txBody>
          <a:bodyPr>
            <a:normAutofit fontScale="90000"/>
          </a:bodyPr>
          <a:lstStyle/>
          <a:p>
            <a:r>
              <a:rPr lang="en-US" dirty="0"/>
              <a:t>Training Metrics</a:t>
            </a:r>
            <a:endParaRPr lang="en-IN" dirty="0"/>
          </a:p>
        </p:txBody>
      </p:sp>
      <p:pic>
        <p:nvPicPr>
          <p:cNvPr id="5" name="Picture 4">
            <a:extLst>
              <a:ext uri="{FF2B5EF4-FFF2-40B4-BE49-F238E27FC236}">
                <a16:creationId xmlns:a16="http://schemas.microsoft.com/office/drawing/2014/main" id="{8F9824B3-C275-4ADB-A755-AC29A332C6FC}"/>
              </a:ext>
            </a:extLst>
          </p:cNvPr>
          <p:cNvPicPr>
            <a:picLocks noChangeAspect="1"/>
          </p:cNvPicPr>
          <p:nvPr/>
        </p:nvPicPr>
        <p:blipFill>
          <a:blip r:embed="rId2"/>
          <a:stretch>
            <a:fillRect/>
          </a:stretch>
        </p:blipFill>
        <p:spPr>
          <a:xfrm>
            <a:off x="1484210" y="1620903"/>
            <a:ext cx="3800854" cy="2571166"/>
          </a:xfrm>
          <a:prstGeom prst="rect">
            <a:avLst/>
          </a:prstGeom>
        </p:spPr>
      </p:pic>
    </p:spTree>
    <p:extLst>
      <p:ext uri="{BB962C8B-B14F-4D97-AF65-F5344CB8AC3E}">
        <p14:creationId xmlns:p14="http://schemas.microsoft.com/office/powerpoint/2010/main" val="249143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D6FC-6AB7-4DC1-814D-51B9AF0FDC1A}"/>
              </a:ext>
            </a:extLst>
          </p:cNvPr>
          <p:cNvSpPr>
            <a:spLocks noGrp="1"/>
          </p:cNvSpPr>
          <p:nvPr>
            <p:ph type="title"/>
          </p:nvPr>
        </p:nvSpPr>
        <p:spPr>
          <a:xfrm>
            <a:off x="1609987" y="222512"/>
            <a:ext cx="6384721" cy="549275"/>
          </a:xfrm>
        </p:spPr>
        <p:txBody>
          <a:bodyPr>
            <a:normAutofit fontScale="90000"/>
          </a:bodyPr>
          <a:lstStyle/>
          <a:p>
            <a:r>
              <a:rPr lang="en-US" dirty="0"/>
              <a:t>Lambda Function</a:t>
            </a:r>
            <a:endParaRPr lang="en-IN" dirty="0"/>
          </a:p>
        </p:txBody>
      </p:sp>
      <p:pic>
        <p:nvPicPr>
          <p:cNvPr id="5" name="Picture 4">
            <a:extLst>
              <a:ext uri="{FF2B5EF4-FFF2-40B4-BE49-F238E27FC236}">
                <a16:creationId xmlns:a16="http://schemas.microsoft.com/office/drawing/2014/main" id="{3C0DC6F4-7AD2-4900-BE56-9E3E8B5B7769}"/>
              </a:ext>
            </a:extLst>
          </p:cNvPr>
          <p:cNvPicPr>
            <a:picLocks noChangeAspect="1"/>
          </p:cNvPicPr>
          <p:nvPr/>
        </p:nvPicPr>
        <p:blipFill>
          <a:blip r:embed="rId2"/>
          <a:stretch>
            <a:fillRect/>
          </a:stretch>
        </p:blipFill>
        <p:spPr>
          <a:xfrm>
            <a:off x="1082180" y="882085"/>
            <a:ext cx="9322965" cy="4842160"/>
          </a:xfrm>
          <a:prstGeom prst="rect">
            <a:avLst/>
          </a:prstGeom>
        </p:spPr>
      </p:pic>
    </p:spTree>
    <p:extLst>
      <p:ext uri="{BB962C8B-B14F-4D97-AF65-F5344CB8AC3E}">
        <p14:creationId xmlns:p14="http://schemas.microsoft.com/office/powerpoint/2010/main" val="223463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807F-B76E-4801-B2C4-20751F7D425B}"/>
              </a:ext>
            </a:extLst>
          </p:cNvPr>
          <p:cNvSpPr>
            <a:spLocks noGrp="1"/>
          </p:cNvSpPr>
          <p:nvPr>
            <p:ph type="title"/>
          </p:nvPr>
        </p:nvSpPr>
        <p:spPr>
          <a:xfrm>
            <a:off x="1802934" y="188956"/>
            <a:ext cx="4086138" cy="633165"/>
          </a:xfrm>
        </p:spPr>
        <p:txBody>
          <a:bodyPr>
            <a:normAutofit fontScale="90000"/>
          </a:bodyPr>
          <a:lstStyle/>
          <a:p>
            <a:r>
              <a:rPr lang="en-US" dirty="0"/>
              <a:t>API Gateway</a:t>
            </a:r>
            <a:endParaRPr lang="en-IN" dirty="0"/>
          </a:p>
        </p:txBody>
      </p:sp>
      <p:pic>
        <p:nvPicPr>
          <p:cNvPr id="5" name="Picture 4">
            <a:extLst>
              <a:ext uri="{FF2B5EF4-FFF2-40B4-BE49-F238E27FC236}">
                <a16:creationId xmlns:a16="http://schemas.microsoft.com/office/drawing/2014/main" id="{8682098F-F685-4F6A-96BB-5D11E830E420}"/>
              </a:ext>
            </a:extLst>
          </p:cNvPr>
          <p:cNvPicPr>
            <a:picLocks noChangeAspect="1"/>
          </p:cNvPicPr>
          <p:nvPr/>
        </p:nvPicPr>
        <p:blipFill>
          <a:blip r:embed="rId2"/>
          <a:stretch>
            <a:fillRect/>
          </a:stretch>
        </p:blipFill>
        <p:spPr>
          <a:xfrm>
            <a:off x="1037075" y="1193933"/>
            <a:ext cx="10117850" cy="4099520"/>
          </a:xfrm>
          <a:prstGeom prst="rect">
            <a:avLst/>
          </a:prstGeom>
        </p:spPr>
      </p:pic>
    </p:spTree>
    <p:extLst>
      <p:ext uri="{BB962C8B-B14F-4D97-AF65-F5344CB8AC3E}">
        <p14:creationId xmlns:p14="http://schemas.microsoft.com/office/powerpoint/2010/main" val="149443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C85A-8873-4237-AE0A-6889BE025DF2}"/>
              </a:ext>
            </a:extLst>
          </p:cNvPr>
          <p:cNvSpPr>
            <a:spLocks noGrp="1"/>
          </p:cNvSpPr>
          <p:nvPr>
            <p:ph type="title"/>
          </p:nvPr>
        </p:nvSpPr>
        <p:spPr>
          <a:xfrm>
            <a:off x="1676400" y="18255"/>
            <a:ext cx="10515600" cy="1325563"/>
          </a:xfrm>
        </p:spPr>
        <p:txBody>
          <a:bodyPr/>
          <a:lstStyle/>
          <a:p>
            <a:r>
              <a:rPr lang="en-US" dirty="0"/>
              <a:t>Risk &amp; Challenges: Data Imbalance</a:t>
            </a:r>
            <a:endParaRPr lang="en-IN" dirty="0"/>
          </a:p>
        </p:txBody>
      </p:sp>
      <p:sp>
        <p:nvSpPr>
          <p:cNvPr id="3" name="Text Placeholder 2">
            <a:extLst>
              <a:ext uri="{FF2B5EF4-FFF2-40B4-BE49-F238E27FC236}">
                <a16:creationId xmlns:a16="http://schemas.microsoft.com/office/drawing/2014/main" id="{5654FAF5-5746-4998-8269-DD5A8420F8C7}"/>
              </a:ext>
            </a:extLst>
          </p:cNvPr>
          <p:cNvSpPr>
            <a:spLocks noGrp="1"/>
          </p:cNvSpPr>
          <p:nvPr>
            <p:ph type="body" idx="1"/>
          </p:nvPr>
        </p:nvSpPr>
        <p:spPr/>
        <p:txBody>
          <a:bodyPr>
            <a:normAutofit/>
          </a:bodyPr>
          <a:lstStyle/>
          <a:p>
            <a:r>
              <a:rPr lang="en-US" sz="2200" dirty="0"/>
              <a:t>One of the main challenges of these fraud is that only a small percentage (much less than 1%) of transactions is fraud: an imbalanced machine learning problem.</a:t>
            </a:r>
          </a:p>
          <a:p>
            <a:r>
              <a:rPr lang="en-US" sz="2200" dirty="0"/>
              <a:t>As a consequence, it is difficult to learn how to identify fraud cases with high accuracy, and at the same time to limit the false positive rate (FPR). Merely focusing on increasing the fraud detection (or true positive) rate results in a higher FPR. </a:t>
            </a:r>
          </a:p>
          <a:p>
            <a:r>
              <a:rPr lang="en-US" sz="2200" dirty="0"/>
              <a:t>If a normal transaction is predicted by mistake to be fraud (i.e., false positive), this will result in lost sales, but more importantly it leads to customer churn followed by further investigation which implies higher labor costs.</a:t>
            </a:r>
            <a:endParaRPr lang="en-IN" sz="2200" dirty="0"/>
          </a:p>
        </p:txBody>
      </p:sp>
    </p:spTree>
    <p:extLst>
      <p:ext uri="{BB962C8B-B14F-4D97-AF65-F5344CB8AC3E}">
        <p14:creationId xmlns:p14="http://schemas.microsoft.com/office/powerpoint/2010/main" val="347231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E5E9-B8D5-4B04-A6F4-EE085420793E}"/>
              </a:ext>
            </a:extLst>
          </p:cNvPr>
          <p:cNvSpPr>
            <a:spLocks noGrp="1"/>
          </p:cNvSpPr>
          <p:nvPr>
            <p:ph type="title"/>
          </p:nvPr>
        </p:nvSpPr>
        <p:spPr>
          <a:xfrm>
            <a:off x="955646" y="681038"/>
            <a:ext cx="9723539" cy="1005150"/>
          </a:xfrm>
        </p:spPr>
        <p:txBody>
          <a:bodyPr>
            <a:normAutofit/>
          </a:bodyPr>
          <a:lstStyle/>
          <a:p>
            <a:r>
              <a:rPr lang="en-US" sz="3200" dirty="0"/>
              <a:t>What is Insurance Fraud?</a:t>
            </a:r>
            <a:endParaRPr lang="en-IN" sz="3200" dirty="0"/>
          </a:p>
        </p:txBody>
      </p:sp>
      <p:sp>
        <p:nvSpPr>
          <p:cNvPr id="3" name="Text Placeholder 2">
            <a:extLst>
              <a:ext uri="{FF2B5EF4-FFF2-40B4-BE49-F238E27FC236}">
                <a16:creationId xmlns:a16="http://schemas.microsoft.com/office/drawing/2014/main" id="{7193A45B-7C89-472C-9CE6-72B9DD19E2A1}"/>
              </a:ext>
            </a:extLst>
          </p:cNvPr>
          <p:cNvSpPr>
            <a:spLocks noGrp="1"/>
          </p:cNvSpPr>
          <p:nvPr>
            <p:ph type="body" idx="1"/>
          </p:nvPr>
        </p:nvSpPr>
        <p:spPr>
          <a:xfrm>
            <a:off x="955646" y="1506843"/>
            <a:ext cx="10515600" cy="4351338"/>
          </a:xfrm>
        </p:spPr>
        <p:txBody>
          <a:bodyPr>
            <a:noAutofit/>
          </a:bodyPr>
          <a:lstStyle/>
          <a:p>
            <a:pPr marL="50800" indent="0">
              <a:buNone/>
            </a:pPr>
            <a:r>
              <a:rPr lang="en-US" sz="2200" dirty="0"/>
              <a:t>Fraud affects every type of insurance, whether it is non-life insurance, life and protection cover or health insurance. It includes: </a:t>
            </a:r>
          </a:p>
          <a:p>
            <a:r>
              <a:rPr lang="en-US" sz="2200" dirty="0"/>
              <a:t>providing untruthful or incomplete information in applications for insurance or answers on an insurance proposal form; </a:t>
            </a:r>
          </a:p>
          <a:p>
            <a:r>
              <a:rPr lang="en-US" sz="2200" dirty="0"/>
              <a:t>submitting a claim for a loss based on misleading or untruthful circumstances, including exaggerating a genuine claim; and </a:t>
            </a:r>
          </a:p>
          <a:p>
            <a:r>
              <a:rPr lang="en-US" sz="2200" dirty="0"/>
              <a:t>otherwise being misleading or untruthful in dealings with an insurer with the intention of gaining a benefit under the insurance contract. </a:t>
            </a:r>
          </a:p>
          <a:p>
            <a:pPr marL="50800" indent="0">
              <a:buNone/>
            </a:pPr>
            <a:r>
              <a:rPr lang="en-US" sz="2200" dirty="0"/>
              <a:t>Insurance fraud may be committed by the policyholder or by a third party claiming against an insurance policy. It can range from opportunistic claims, through claims for phantom passengers and fictitious injuries in road accidents, to highly organized crime rings.</a:t>
            </a:r>
            <a:endParaRPr lang="en-IN" sz="2200" dirty="0"/>
          </a:p>
        </p:txBody>
      </p:sp>
      <p:sp>
        <p:nvSpPr>
          <p:cNvPr id="4" name="TextBox 3">
            <a:extLst>
              <a:ext uri="{FF2B5EF4-FFF2-40B4-BE49-F238E27FC236}">
                <a16:creationId xmlns:a16="http://schemas.microsoft.com/office/drawing/2014/main" id="{AB24EDB6-1E2C-4749-9532-C1EFC6F07C8C}"/>
              </a:ext>
            </a:extLst>
          </p:cNvPr>
          <p:cNvSpPr txBox="1"/>
          <p:nvPr/>
        </p:nvSpPr>
        <p:spPr>
          <a:xfrm>
            <a:off x="955646" y="5673515"/>
            <a:ext cx="3262432" cy="369332"/>
          </a:xfrm>
          <a:prstGeom prst="rect">
            <a:avLst/>
          </a:prstGeom>
          <a:noFill/>
        </p:spPr>
        <p:txBody>
          <a:bodyPr wrap="none" rtlCol="0">
            <a:spAutoFit/>
          </a:bodyPr>
          <a:lstStyle/>
          <a:p>
            <a:r>
              <a:rPr lang="en-US" dirty="0"/>
              <a:t>Source - </a:t>
            </a:r>
            <a:r>
              <a:rPr lang="en-US" dirty="0">
                <a:hlinkClick r:id="rId2"/>
              </a:rPr>
              <a:t>InsuranceEurope.eu</a:t>
            </a:r>
            <a:r>
              <a:rPr lang="en-US" dirty="0"/>
              <a:t> </a:t>
            </a:r>
            <a:endParaRPr lang="en-IN" dirty="0"/>
          </a:p>
        </p:txBody>
      </p:sp>
    </p:spTree>
    <p:extLst>
      <p:ext uri="{BB962C8B-B14F-4D97-AF65-F5344CB8AC3E}">
        <p14:creationId xmlns:p14="http://schemas.microsoft.com/office/powerpoint/2010/main" val="173573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0A07-88BC-44B9-BF6E-4B8EDABB6BC2}"/>
              </a:ext>
            </a:extLst>
          </p:cNvPr>
          <p:cNvSpPr>
            <a:spLocks noGrp="1"/>
          </p:cNvSpPr>
          <p:nvPr>
            <p:ph type="title"/>
          </p:nvPr>
        </p:nvSpPr>
        <p:spPr>
          <a:xfrm>
            <a:off x="838200" y="792963"/>
            <a:ext cx="10515600" cy="1325563"/>
          </a:xfrm>
        </p:spPr>
        <p:txBody>
          <a:bodyPr>
            <a:normAutofit/>
          </a:bodyPr>
          <a:lstStyle/>
          <a:p>
            <a:r>
              <a:rPr lang="en-US" sz="2800" dirty="0"/>
              <a:t>Example</a:t>
            </a:r>
            <a:endParaRPr lang="en-IN" sz="2800" dirty="0"/>
          </a:p>
        </p:txBody>
      </p:sp>
      <p:sp>
        <p:nvSpPr>
          <p:cNvPr id="3" name="Text Placeholder 2">
            <a:extLst>
              <a:ext uri="{FF2B5EF4-FFF2-40B4-BE49-F238E27FC236}">
                <a16:creationId xmlns:a16="http://schemas.microsoft.com/office/drawing/2014/main" id="{6D5D321B-65A5-46B1-B309-69925200AB26}"/>
              </a:ext>
            </a:extLst>
          </p:cNvPr>
          <p:cNvSpPr>
            <a:spLocks noGrp="1"/>
          </p:cNvSpPr>
          <p:nvPr>
            <p:ph type="body" idx="1"/>
          </p:nvPr>
        </p:nvSpPr>
        <p:spPr>
          <a:xfrm>
            <a:off x="838200" y="2118526"/>
            <a:ext cx="10515600" cy="2830979"/>
          </a:xfrm>
        </p:spPr>
        <p:txBody>
          <a:bodyPr>
            <a:normAutofit/>
          </a:bodyPr>
          <a:lstStyle/>
          <a:p>
            <a:r>
              <a:rPr lang="en-US" sz="2200" dirty="0"/>
              <a:t>In Slovenia, three individuals took out several life and injury insurance policies each before travelling to Canada on holiday. </a:t>
            </a:r>
            <a:br>
              <a:rPr lang="en-US" sz="2200" dirty="0"/>
            </a:br>
            <a:r>
              <a:rPr lang="en-US" sz="2200" dirty="0"/>
              <a:t>While there, they allegedly sustained personal injuries in a car accident and claimed for their injuries under their policies. It was later discovered that all three had made insurance claims for other accidents during the period of injury. Criminal and civil charges were brought and the individuals were made to pay all the costs of investigating the fraud and to repay the sums already paid out under the insurance policies.</a:t>
            </a:r>
            <a:endParaRPr lang="en-IN" sz="2200" dirty="0"/>
          </a:p>
        </p:txBody>
      </p:sp>
      <p:sp>
        <p:nvSpPr>
          <p:cNvPr id="4" name="TextBox 3">
            <a:extLst>
              <a:ext uri="{FF2B5EF4-FFF2-40B4-BE49-F238E27FC236}">
                <a16:creationId xmlns:a16="http://schemas.microsoft.com/office/drawing/2014/main" id="{F685EB0D-3950-4933-850F-577AD0BDAAD5}"/>
              </a:ext>
            </a:extLst>
          </p:cNvPr>
          <p:cNvSpPr txBox="1"/>
          <p:nvPr/>
        </p:nvSpPr>
        <p:spPr>
          <a:xfrm>
            <a:off x="955646" y="5673515"/>
            <a:ext cx="3262432" cy="369332"/>
          </a:xfrm>
          <a:prstGeom prst="rect">
            <a:avLst/>
          </a:prstGeom>
          <a:noFill/>
        </p:spPr>
        <p:txBody>
          <a:bodyPr wrap="none" rtlCol="0">
            <a:spAutoFit/>
          </a:bodyPr>
          <a:lstStyle/>
          <a:p>
            <a:r>
              <a:rPr lang="en-US" dirty="0"/>
              <a:t>Source - </a:t>
            </a:r>
            <a:r>
              <a:rPr lang="en-US" dirty="0">
                <a:hlinkClick r:id="rId2"/>
              </a:rPr>
              <a:t>InsuranceEurope.eu</a:t>
            </a:r>
            <a:r>
              <a:rPr lang="en-US" dirty="0"/>
              <a:t> </a:t>
            </a:r>
            <a:endParaRPr lang="en-IN" dirty="0"/>
          </a:p>
        </p:txBody>
      </p:sp>
    </p:spTree>
    <p:extLst>
      <p:ext uri="{BB962C8B-B14F-4D97-AF65-F5344CB8AC3E}">
        <p14:creationId xmlns:p14="http://schemas.microsoft.com/office/powerpoint/2010/main" val="276938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1240171" y="1237081"/>
            <a:ext cx="5068349" cy="7046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400"/>
              <a:buFont typeface="Calibri"/>
              <a:buNone/>
            </a:pPr>
            <a:r>
              <a:rPr lang="en-GB" sz="3200" b="1" dirty="0">
                <a:solidFill>
                  <a:schemeClr val="accent1">
                    <a:lumMod val="50000"/>
                  </a:schemeClr>
                </a:solidFill>
              </a:rPr>
              <a:t>Business Problem</a:t>
            </a:r>
            <a:endParaRPr sz="3200" b="1" dirty="0">
              <a:solidFill>
                <a:schemeClr val="accent1">
                  <a:lumMod val="50000"/>
                </a:schemeClr>
              </a:solidFill>
            </a:endParaRPr>
          </a:p>
        </p:txBody>
      </p:sp>
      <p:sp>
        <p:nvSpPr>
          <p:cNvPr id="245" name="Google Shape;245;p15"/>
          <p:cNvSpPr txBox="1"/>
          <p:nvPr/>
        </p:nvSpPr>
        <p:spPr>
          <a:xfrm>
            <a:off x="1240171" y="2285705"/>
            <a:ext cx="9999679" cy="2462465"/>
          </a:xfrm>
          <a:prstGeom prst="rect">
            <a:avLst/>
          </a:prstGeom>
          <a:noFill/>
          <a:ln>
            <a:noFill/>
          </a:ln>
        </p:spPr>
        <p:txBody>
          <a:bodyPr spcFirstLastPara="1" wrap="square" lIns="91425" tIns="45700" rIns="91425" bIns="45700" anchor="ctr" anchorCtr="0">
            <a:normAutofit fontScale="92500" lnSpcReduction="10000"/>
          </a:bodyPr>
          <a:lstStyle/>
          <a:p>
            <a:pPr marL="342900" marR="0" lvl="0" indent="-342900" algn="l" defTabSz="914400" rtl="0" eaLnBrk="1" fontAlgn="auto" latinLnBrk="0" hangingPunct="1">
              <a:lnSpc>
                <a:spcPct val="80000"/>
              </a:lnSpc>
              <a:spcBef>
                <a:spcPts val="0"/>
              </a:spcBef>
              <a:spcAft>
                <a:spcPts val="0"/>
              </a:spcAft>
              <a:buClr>
                <a:srgbClr val="002060"/>
              </a:buClr>
              <a:buSzPts val="2590"/>
              <a:buFont typeface="Arial"/>
              <a:buChar char="•"/>
              <a:tabLst/>
              <a:defRPr/>
            </a:pPr>
            <a:r>
              <a:rPr lang="en-US" sz="2400" kern="0" dirty="0">
                <a:solidFill>
                  <a:srgbClr val="002060"/>
                </a:solidFill>
                <a:latin typeface="Calibri"/>
                <a:ea typeface="Calibri"/>
                <a:cs typeface="Calibri"/>
                <a:sym typeface="Calibri"/>
              </a:rPr>
              <a:t>Vehicle</a:t>
            </a:r>
            <a:r>
              <a:rPr kumimoji="0" lang="en-US" sz="2400" b="0" i="0" u="none" strike="noStrike" kern="0" cap="none" spc="0" normalizeH="0" baseline="0" noProof="0" dirty="0">
                <a:ln>
                  <a:noFill/>
                </a:ln>
                <a:solidFill>
                  <a:srgbClr val="002060"/>
                </a:solidFill>
                <a:effectLst/>
                <a:uLnTx/>
                <a:uFillTx/>
                <a:latin typeface="Calibri"/>
                <a:ea typeface="Calibri"/>
                <a:cs typeface="Calibri"/>
                <a:sym typeface="Calibri"/>
              </a:rPr>
              <a:t> insurance fraud ranges from misrepresenting facts on insurance applications and inflating insurance claims to staging accidents and submitting claim forms for injuries or damage that never occurred, to false reports of stolen vehicles.</a:t>
            </a:r>
            <a:br>
              <a:rPr kumimoji="0" lang="en-US" sz="2400" b="0" i="0" u="none" strike="noStrike" kern="0" cap="none" spc="0" normalizeH="0" baseline="0" noProof="0" dirty="0">
                <a:ln>
                  <a:noFill/>
                </a:ln>
                <a:solidFill>
                  <a:srgbClr val="002060"/>
                </a:solidFill>
                <a:effectLst/>
                <a:uLnTx/>
                <a:uFillTx/>
                <a:latin typeface="Calibri"/>
                <a:ea typeface="Calibri"/>
                <a:cs typeface="Calibri"/>
                <a:sym typeface="Calibri"/>
              </a:rPr>
            </a:br>
            <a:endParaRPr kumimoji="0" lang="en-US" sz="2400" b="0" i="0" u="none" strike="noStrike" kern="0" cap="none" spc="0" normalizeH="0" baseline="0" noProof="0" dirty="0">
              <a:ln>
                <a:noFill/>
              </a:ln>
              <a:solidFill>
                <a:srgbClr val="002060"/>
              </a:solidFill>
              <a:effectLst/>
              <a:uLnTx/>
              <a:uFillTx/>
              <a:latin typeface="Calibri"/>
              <a:ea typeface="Calibri"/>
              <a:cs typeface="Calibri"/>
              <a:sym typeface="Calibri"/>
            </a:endParaRPr>
          </a:p>
          <a:p>
            <a:pPr marL="342900" marR="0" lvl="0" indent="-342900" algn="l" defTabSz="914400" rtl="0" eaLnBrk="1" fontAlgn="auto" latinLnBrk="0" hangingPunct="1">
              <a:lnSpc>
                <a:spcPct val="80000"/>
              </a:lnSpc>
              <a:spcBef>
                <a:spcPts val="0"/>
              </a:spcBef>
              <a:spcAft>
                <a:spcPts val="0"/>
              </a:spcAft>
              <a:buClr>
                <a:srgbClr val="002060"/>
              </a:buClr>
              <a:buSzPts val="2590"/>
              <a:buFont typeface="Arial"/>
              <a:buChar char="•"/>
              <a:tabLst/>
              <a:defRPr/>
            </a:pPr>
            <a:r>
              <a:rPr kumimoji="0" lang="en-US" sz="2400" b="0" i="0" u="none" strike="noStrike" kern="0" cap="none" spc="0" normalizeH="0" baseline="0" noProof="0" dirty="0">
                <a:ln>
                  <a:noFill/>
                </a:ln>
                <a:solidFill>
                  <a:srgbClr val="002060"/>
                </a:solidFill>
                <a:effectLst/>
                <a:uLnTx/>
                <a:uFillTx/>
                <a:latin typeface="Calibri"/>
                <a:ea typeface="Calibri"/>
                <a:cs typeface="Calibri"/>
                <a:sym typeface="Calibri"/>
              </a:rPr>
              <a:t>Fraud accounted for between 15 percent and 17 percent of total claims payments for auto insurance bodily injury in 2012, according to an Insurance Research Council (IRC) study. The study estimated that between $5.6 billion and $7.7 billion was fraudulently added to paid claims for auto insurance bodily injury payments in 2012, compared with a range of $4.3 billion to $5.8 billion in 2002.</a:t>
            </a:r>
          </a:p>
        </p:txBody>
      </p:sp>
      <p:sp>
        <p:nvSpPr>
          <p:cNvPr id="2" name="TextBox 1">
            <a:extLst>
              <a:ext uri="{FF2B5EF4-FFF2-40B4-BE49-F238E27FC236}">
                <a16:creationId xmlns:a16="http://schemas.microsoft.com/office/drawing/2014/main" id="{E0C10386-8184-40E5-8D96-794BFA61D1E1}"/>
              </a:ext>
            </a:extLst>
          </p:cNvPr>
          <p:cNvSpPr txBox="1"/>
          <p:nvPr/>
        </p:nvSpPr>
        <p:spPr>
          <a:xfrm>
            <a:off x="1535185" y="5318620"/>
            <a:ext cx="4211409" cy="369332"/>
          </a:xfrm>
          <a:prstGeom prst="rect">
            <a:avLst/>
          </a:prstGeom>
          <a:noFill/>
        </p:spPr>
        <p:txBody>
          <a:bodyPr wrap="none" rtlCol="0">
            <a:spAutoFit/>
          </a:bodyPr>
          <a:lstStyle/>
          <a:p>
            <a:r>
              <a:rPr lang="en-US" dirty="0"/>
              <a:t>Source : </a:t>
            </a:r>
            <a:r>
              <a:rPr lang="en-US" dirty="0">
                <a:hlinkClick r:id="rId3"/>
              </a:rPr>
              <a:t>Insurance Information Institute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p15">
            <a:extLst>
              <a:ext uri="{FF2B5EF4-FFF2-40B4-BE49-F238E27FC236}">
                <a16:creationId xmlns:a16="http://schemas.microsoft.com/office/drawing/2014/main" id="{7E33805D-E1CC-45F2-8EA1-E0252FF13B9B}"/>
              </a:ext>
            </a:extLst>
          </p:cNvPr>
          <p:cNvSpPr txBox="1">
            <a:spLocks/>
          </p:cNvSpPr>
          <p:nvPr/>
        </p:nvSpPr>
        <p:spPr>
          <a:xfrm>
            <a:off x="1340839" y="1166070"/>
            <a:ext cx="5068349" cy="70467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F3F3F"/>
              </a:buClr>
              <a:buSzPts val="4400"/>
              <a:buFont typeface="Calibri"/>
              <a:buNone/>
              <a:defRPr sz="44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1" dirty="0">
                <a:solidFill>
                  <a:schemeClr val="accent1">
                    <a:lumMod val="50000"/>
                  </a:schemeClr>
                </a:solidFill>
              </a:rPr>
              <a:t>Problem Statement</a:t>
            </a:r>
          </a:p>
        </p:txBody>
      </p:sp>
      <p:sp>
        <p:nvSpPr>
          <p:cNvPr id="6" name="TextBox 5">
            <a:extLst>
              <a:ext uri="{FF2B5EF4-FFF2-40B4-BE49-F238E27FC236}">
                <a16:creationId xmlns:a16="http://schemas.microsoft.com/office/drawing/2014/main" id="{20724550-67F8-4CE7-B92B-465501E12646}"/>
              </a:ext>
            </a:extLst>
          </p:cNvPr>
          <p:cNvSpPr txBox="1"/>
          <p:nvPr/>
        </p:nvSpPr>
        <p:spPr>
          <a:xfrm>
            <a:off x="1340839" y="2429396"/>
            <a:ext cx="9128622" cy="1427442"/>
          </a:xfrm>
          <a:prstGeom prst="rect">
            <a:avLst/>
          </a:prstGeom>
          <a:noFill/>
        </p:spPr>
        <p:txBody>
          <a:bodyPr wrap="square">
            <a:spAutoFit/>
          </a:bodyPr>
          <a:lstStyle/>
          <a:p>
            <a:pPr marR="0" lvl="0" algn="l" defTabSz="914400" rtl="0" eaLnBrk="1" fontAlgn="auto" latinLnBrk="0" hangingPunct="1">
              <a:lnSpc>
                <a:spcPct val="80000"/>
              </a:lnSpc>
              <a:spcBef>
                <a:spcPts val="0"/>
              </a:spcBef>
              <a:spcAft>
                <a:spcPts val="0"/>
              </a:spcAft>
              <a:buClr>
                <a:srgbClr val="002060"/>
              </a:buClr>
              <a:buSzPts val="2590"/>
              <a:tabLst/>
              <a:defRPr/>
            </a:pPr>
            <a:r>
              <a:rPr lang="en-US" sz="1800" kern="0" dirty="0">
                <a:solidFill>
                  <a:srgbClr val="002060"/>
                </a:solidFill>
                <a:latin typeface="Calibri"/>
                <a:ea typeface="Calibri"/>
                <a:cs typeface="Calibri"/>
                <a:sym typeface="Calibri"/>
              </a:rPr>
              <a:t>The objective is to use Machine Learning algorithm to detect and classify insurance claims as fraudulent or non fraudulent based on the customer/policy holder records. </a:t>
            </a:r>
            <a:br>
              <a:rPr lang="en-US" sz="1800" kern="0" dirty="0">
                <a:solidFill>
                  <a:srgbClr val="002060"/>
                </a:solidFill>
                <a:latin typeface="Calibri"/>
                <a:ea typeface="Calibri"/>
                <a:cs typeface="Calibri"/>
                <a:sym typeface="Calibri"/>
              </a:rPr>
            </a:br>
            <a:endParaRPr lang="en-US" sz="1800" kern="0" dirty="0">
              <a:solidFill>
                <a:srgbClr val="002060"/>
              </a:solidFill>
              <a:latin typeface="Calibri"/>
              <a:ea typeface="Calibri"/>
              <a:cs typeface="Calibri"/>
              <a:sym typeface="Calibri"/>
            </a:endParaRPr>
          </a:p>
          <a:p>
            <a:pPr marR="0" lvl="0" algn="l" defTabSz="914400" rtl="0" eaLnBrk="1" fontAlgn="auto" latinLnBrk="0" hangingPunct="1">
              <a:lnSpc>
                <a:spcPct val="80000"/>
              </a:lnSpc>
              <a:spcBef>
                <a:spcPts val="0"/>
              </a:spcBef>
              <a:spcAft>
                <a:spcPts val="0"/>
              </a:spcAft>
              <a:buClr>
                <a:srgbClr val="002060"/>
              </a:buClr>
              <a:buSzPts val="2590"/>
              <a:tabLst/>
              <a:defRPr/>
            </a:pPr>
            <a:r>
              <a:rPr lang="en-US" kern="0" dirty="0">
                <a:solidFill>
                  <a:srgbClr val="002060"/>
                </a:solidFill>
                <a:latin typeface="Calibri"/>
                <a:ea typeface="Calibri"/>
                <a:cs typeface="Calibri"/>
                <a:sym typeface="Calibri"/>
              </a:rPr>
              <a:t>Also, t</a:t>
            </a:r>
            <a:r>
              <a:rPr lang="en-US" sz="1800" kern="0" dirty="0">
                <a:solidFill>
                  <a:srgbClr val="002060"/>
                </a:solidFill>
                <a:latin typeface="Calibri"/>
                <a:ea typeface="Calibri"/>
                <a:cs typeface="Calibri"/>
                <a:sym typeface="Calibri"/>
              </a:rPr>
              <a:t>o propose a solution which can automate the claim settlement process and help in faster decision making and hence reducing the manpower cost incurred </a:t>
            </a:r>
            <a:r>
              <a:rPr lang="en-US" kern="0" dirty="0">
                <a:solidFill>
                  <a:srgbClr val="002060"/>
                </a:solidFill>
                <a:latin typeface="Calibri"/>
                <a:ea typeface="Calibri"/>
                <a:cs typeface="Calibri"/>
                <a:sym typeface="Calibri"/>
              </a:rPr>
              <a:t>with respect to manual processing of insurance claims</a:t>
            </a:r>
            <a:r>
              <a:rPr lang="en-US" sz="1800" kern="0" dirty="0">
                <a:solidFill>
                  <a:srgbClr val="002060"/>
                </a:solidFill>
                <a:latin typeface="Calibri"/>
                <a:ea typeface="Calibri"/>
                <a:cs typeface="Calibri"/>
                <a:sym typeface="Calibri"/>
              </a:rPr>
              <a:t>.</a:t>
            </a:r>
            <a:endParaRPr kumimoji="0" lang="en-US" sz="1800" b="0" i="0" u="none" strike="noStrike" kern="0" cap="none" spc="0" normalizeH="0" baseline="0" noProof="0" dirty="0">
              <a:ln>
                <a:noFill/>
              </a:ln>
              <a:solidFill>
                <a:srgbClr val="00206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82916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CA9C-162E-4707-823B-B0F0834D23AE}"/>
              </a:ext>
            </a:extLst>
          </p:cNvPr>
          <p:cNvSpPr>
            <a:spLocks noGrp="1"/>
          </p:cNvSpPr>
          <p:nvPr>
            <p:ph type="title"/>
          </p:nvPr>
        </p:nvSpPr>
        <p:spPr>
          <a:xfrm>
            <a:off x="1131815" y="570452"/>
            <a:ext cx="10515600" cy="998290"/>
          </a:xfrm>
        </p:spPr>
        <p:txBody>
          <a:bodyPr/>
          <a:lstStyle/>
          <a:p>
            <a:r>
              <a:rPr lang="en-US" sz="3200" b="1" kern="1200" dirty="0">
                <a:solidFill>
                  <a:schemeClr val="accent1">
                    <a:lumMod val="50000"/>
                  </a:schemeClr>
                </a:solidFill>
              </a:rPr>
              <a:t>Proposed Solution &amp; Approach</a:t>
            </a:r>
            <a:endParaRPr lang="en-IN" sz="3200" b="1" kern="1200" dirty="0">
              <a:solidFill>
                <a:schemeClr val="accent1">
                  <a:lumMod val="50000"/>
                </a:schemeClr>
              </a:solidFill>
            </a:endParaRPr>
          </a:p>
        </p:txBody>
      </p:sp>
      <p:sp>
        <p:nvSpPr>
          <p:cNvPr id="3" name="Text Placeholder 2">
            <a:extLst>
              <a:ext uri="{FF2B5EF4-FFF2-40B4-BE49-F238E27FC236}">
                <a16:creationId xmlns:a16="http://schemas.microsoft.com/office/drawing/2014/main" id="{2F9F595B-D69A-43B3-A9E9-E67E8705B755}"/>
              </a:ext>
            </a:extLst>
          </p:cNvPr>
          <p:cNvSpPr>
            <a:spLocks noGrp="1"/>
          </p:cNvSpPr>
          <p:nvPr>
            <p:ph type="body" idx="1"/>
          </p:nvPr>
        </p:nvSpPr>
        <p:spPr>
          <a:xfrm>
            <a:off x="1131815" y="1510020"/>
            <a:ext cx="10515600" cy="4351338"/>
          </a:xfrm>
        </p:spPr>
        <p:txBody>
          <a:bodyPr>
            <a:noAutofit/>
          </a:bodyPr>
          <a:lstStyle/>
          <a:p>
            <a:pPr marL="50800" indent="0">
              <a:buNone/>
            </a:pPr>
            <a:r>
              <a:rPr lang="en-US" sz="2000" b="0" dirty="0">
                <a:solidFill>
                  <a:srgbClr val="000000"/>
                </a:solidFill>
                <a:effectLst/>
                <a:latin typeface="Calibri" panose="020F0502020204030204" pitchFamily="34" charset="0"/>
                <a:cs typeface="Calibri" panose="020F0502020204030204" pitchFamily="34" charset="0"/>
              </a:rPr>
              <a:t>The end solution is proposed to be a cloud based Machine Learning model built by utilizing AWS services to predict fraudulent insurance claims. The solution includes automating and building a robust ML Pipeline which then is deployed at a web interface.</a:t>
            </a:r>
          </a:p>
          <a:p>
            <a:r>
              <a:rPr lang="en-US" sz="2000" b="1" dirty="0">
                <a:solidFill>
                  <a:srgbClr val="000000"/>
                </a:solidFill>
                <a:effectLst/>
                <a:latin typeface="Calibri" panose="020F0502020204030204" pitchFamily="34" charset="0"/>
                <a:cs typeface="Calibri" panose="020F0502020204030204" pitchFamily="34" charset="0"/>
              </a:rPr>
              <a:t>Amazon Sagemaker</a:t>
            </a:r>
            <a:r>
              <a:rPr lang="en-US" sz="2000" b="0" dirty="0">
                <a:solidFill>
                  <a:srgbClr val="000000"/>
                </a:solidFill>
                <a:effectLst/>
                <a:latin typeface="Calibri" panose="020F0502020204030204" pitchFamily="34" charset="0"/>
                <a:cs typeface="Calibri" panose="020F0502020204030204" pitchFamily="34" charset="0"/>
              </a:rPr>
              <a:t>: Amazon SageMaker is a fully managed service that enables developers and data scientists to quickly and easily build, train, and deploy machine learning models at any scale.</a:t>
            </a:r>
          </a:p>
          <a:p>
            <a:r>
              <a:rPr lang="en-US" sz="2000" b="1" dirty="0">
                <a:solidFill>
                  <a:srgbClr val="000000"/>
                </a:solidFill>
                <a:effectLst/>
                <a:latin typeface="Calibri" panose="020F0502020204030204" pitchFamily="34" charset="0"/>
                <a:cs typeface="Calibri" panose="020F0502020204030204" pitchFamily="34" charset="0"/>
              </a:rPr>
              <a:t>Amazon Sagemaker Clarify</a:t>
            </a:r>
            <a:r>
              <a:rPr lang="en-US" sz="2000" b="0" dirty="0">
                <a:solidFill>
                  <a:srgbClr val="000000"/>
                </a:solidFill>
                <a:effectLst/>
                <a:latin typeface="Calibri" panose="020F0502020204030204" pitchFamily="34" charset="0"/>
                <a:cs typeface="Calibri" panose="020F0502020204030204" pitchFamily="34" charset="0"/>
              </a:rPr>
              <a:t>: Amazon SageMaker Clarify helps improve your machine learning models by detecting potential bias and helping explain how these models make predictions. The fairness and explainability functionality provided by SageMaker Clarify takes a step towards enabling AWS customers to build trustworthy and understandable machine learning models.</a:t>
            </a:r>
          </a:p>
          <a:p>
            <a:r>
              <a:rPr lang="en-US" sz="2000" b="1" dirty="0">
                <a:solidFill>
                  <a:srgbClr val="000000"/>
                </a:solidFill>
                <a:effectLst/>
                <a:latin typeface="Calibri" panose="020F0502020204030204" pitchFamily="34" charset="0"/>
                <a:cs typeface="Calibri" panose="020F0502020204030204" pitchFamily="34" charset="0"/>
              </a:rPr>
              <a:t>Amazon Sagemaker Feature Store</a:t>
            </a:r>
            <a:r>
              <a:rPr lang="en-US" sz="2000" b="0" dirty="0">
                <a:solidFill>
                  <a:srgbClr val="000000"/>
                </a:solidFill>
                <a:effectLst/>
                <a:latin typeface="Calibri" panose="020F0502020204030204" pitchFamily="34" charset="0"/>
                <a:cs typeface="Calibri" panose="020F0502020204030204" pitchFamily="34" charset="0"/>
              </a:rPr>
              <a:t>: Amazon SageMaker Feature Store is a fully managed, purpose-built repository to store, update, retrieve, and share machine learning (ML) features. </a:t>
            </a:r>
          </a:p>
        </p:txBody>
      </p:sp>
      <p:pic>
        <p:nvPicPr>
          <p:cNvPr id="1026" name="Picture 2" descr="Amazon Web Services - Wikipedia">
            <a:extLst>
              <a:ext uri="{FF2B5EF4-FFF2-40B4-BE49-F238E27FC236}">
                <a16:creationId xmlns:a16="http://schemas.microsoft.com/office/drawing/2014/main" id="{45534E41-50BF-4646-B9AA-8BD689823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2740" y="289988"/>
            <a:ext cx="937482" cy="5609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581D4C-8096-4A3C-968A-A93F01154AB5}"/>
              </a:ext>
            </a:extLst>
          </p:cNvPr>
          <p:cNvSpPr txBox="1"/>
          <p:nvPr/>
        </p:nvSpPr>
        <p:spPr>
          <a:xfrm>
            <a:off x="10770119" y="869379"/>
            <a:ext cx="1282723" cy="246221"/>
          </a:xfrm>
          <a:prstGeom prst="rect">
            <a:avLst/>
          </a:prstGeom>
          <a:noFill/>
        </p:spPr>
        <p:txBody>
          <a:bodyPr wrap="none" rtlCol="0">
            <a:spAutoFit/>
          </a:bodyPr>
          <a:lstStyle/>
          <a:p>
            <a:r>
              <a:rPr lang="en-US" sz="1000" dirty="0">
                <a:hlinkClick r:id="rId3"/>
              </a:rPr>
              <a:t>aws documentation</a:t>
            </a:r>
            <a:endParaRPr lang="en-IN" sz="1000" dirty="0"/>
          </a:p>
        </p:txBody>
      </p:sp>
    </p:spTree>
    <p:extLst>
      <p:ext uri="{BB962C8B-B14F-4D97-AF65-F5344CB8AC3E}">
        <p14:creationId xmlns:p14="http://schemas.microsoft.com/office/powerpoint/2010/main" val="350227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61071D-D7C1-4AAD-A25C-CD5DADBE8880}"/>
              </a:ext>
            </a:extLst>
          </p:cNvPr>
          <p:cNvSpPr>
            <a:spLocks noGrp="1"/>
          </p:cNvSpPr>
          <p:nvPr>
            <p:ph type="body" idx="1"/>
          </p:nvPr>
        </p:nvSpPr>
        <p:spPr>
          <a:xfrm>
            <a:off x="1131815" y="1551965"/>
            <a:ext cx="10515600" cy="4351338"/>
          </a:xfrm>
        </p:spPr>
        <p:txBody>
          <a:bodyPr>
            <a:normAutofit/>
          </a:bodyPr>
          <a:lstStyle/>
          <a:p>
            <a:r>
              <a:rPr lang="en-US" sz="2000" b="1" dirty="0">
                <a:solidFill>
                  <a:srgbClr val="000000"/>
                </a:solidFill>
                <a:effectLst/>
                <a:latin typeface="Calibri" panose="020F0502020204030204" pitchFamily="34" charset="0"/>
                <a:cs typeface="Calibri" panose="020F0502020204030204" pitchFamily="34" charset="0"/>
              </a:rPr>
              <a:t>Amazon S3</a:t>
            </a:r>
            <a:r>
              <a:rPr lang="en-US" sz="2000" b="0" dirty="0">
                <a:solidFill>
                  <a:srgbClr val="000000"/>
                </a:solidFill>
                <a:effectLst/>
                <a:latin typeface="Calibri" panose="020F0502020204030204" pitchFamily="34" charset="0"/>
                <a:cs typeface="Calibri" panose="020F0502020204030204" pitchFamily="34" charset="0"/>
              </a:rPr>
              <a:t>: Amazon Simple Storage Service (Amazon S3) is an object storage service offering industry-leading scalability, data availability, security, and performance. </a:t>
            </a:r>
          </a:p>
          <a:p>
            <a:r>
              <a:rPr lang="en-US" sz="2000" b="1" dirty="0">
                <a:solidFill>
                  <a:srgbClr val="000000"/>
                </a:solidFill>
                <a:effectLst/>
                <a:latin typeface="Calibri" panose="020F0502020204030204" pitchFamily="34" charset="0"/>
                <a:cs typeface="Calibri" panose="020F0502020204030204" pitchFamily="34" charset="0"/>
              </a:rPr>
              <a:t>AWS  Identity Access Management : </a:t>
            </a:r>
            <a:r>
              <a:rPr lang="en-US" sz="2000" dirty="0">
                <a:solidFill>
                  <a:srgbClr val="000000"/>
                </a:solidFill>
                <a:effectLst/>
                <a:latin typeface="Calibri" panose="020F0502020204030204" pitchFamily="34" charset="0"/>
                <a:cs typeface="Calibri" panose="020F0502020204030204" pitchFamily="34" charset="0"/>
              </a:rPr>
              <a:t>AWS Identity and Access Management (IAM) provides fine-grained access control across all of AWS. With IAM, you can specify who can access which services and resources, and under which conditions. With IAM policies, you manage permissions to your workforce and systems to ensure least-privilege permissions.</a:t>
            </a:r>
          </a:p>
          <a:p>
            <a:r>
              <a:rPr lang="en-US" sz="2000" b="1" dirty="0">
                <a:solidFill>
                  <a:srgbClr val="000000"/>
                </a:solidFill>
                <a:effectLst/>
                <a:latin typeface="Calibri" panose="020F0502020204030204" pitchFamily="34" charset="0"/>
                <a:cs typeface="Calibri" panose="020F0502020204030204" pitchFamily="34" charset="0"/>
              </a:rPr>
              <a:t>AWS Lambda</a:t>
            </a:r>
            <a:r>
              <a:rPr lang="en-US" sz="2000" b="0" dirty="0">
                <a:solidFill>
                  <a:srgbClr val="000000"/>
                </a:solidFill>
                <a:effectLst/>
                <a:latin typeface="Calibri" panose="020F0502020204030204" pitchFamily="34" charset="0"/>
                <a:cs typeface="Calibri" panose="020F0502020204030204" pitchFamily="34" charset="0"/>
              </a:rPr>
              <a:t>: AWS Lambda is a serverless, event-driven compute service that lets you run code for virtually any type of application or backend service without provisioning or managing servers.</a:t>
            </a:r>
          </a:p>
          <a:p>
            <a:r>
              <a:rPr lang="en-US" sz="2000" b="1" dirty="0">
                <a:solidFill>
                  <a:srgbClr val="000000"/>
                </a:solidFill>
                <a:effectLst/>
                <a:latin typeface="Calibri" panose="020F0502020204030204" pitchFamily="34" charset="0"/>
                <a:cs typeface="Calibri" panose="020F0502020204030204" pitchFamily="34" charset="0"/>
              </a:rPr>
              <a:t>Amazon API Gateway</a:t>
            </a:r>
            <a:r>
              <a:rPr lang="en-US" sz="2000" b="0" dirty="0">
                <a:solidFill>
                  <a:srgbClr val="000000"/>
                </a:solidFill>
                <a:effectLst/>
                <a:latin typeface="Calibri" panose="020F0502020204030204" pitchFamily="34" charset="0"/>
                <a:cs typeface="Calibri" panose="020F0502020204030204" pitchFamily="34" charset="0"/>
              </a:rPr>
              <a:t>: Amazon API Gateway is a fully managed service that makes it easy for developers to create, publish, maintain, monitor, and secure APIs at any scale. </a:t>
            </a:r>
          </a:p>
          <a:p>
            <a:pPr marL="50800" indent="0">
              <a:buNone/>
            </a:pPr>
            <a:endParaRPr lang="en-IN" sz="2000" dirty="0"/>
          </a:p>
        </p:txBody>
      </p:sp>
      <p:sp>
        <p:nvSpPr>
          <p:cNvPr id="4" name="Title 1">
            <a:extLst>
              <a:ext uri="{FF2B5EF4-FFF2-40B4-BE49-F238E27FC236}">
                <a16:creationId xmlns:a16="http://schemas.microsoft.com/office/drawing/2014/main" id="{2CD59518-D13A-4D8B-A9DF-441D424BDED2}"/>
              </a:ext>
            </a:extLst>
          </p:cNvPr>
          <p:cNvSpPr>
            <a:spLocks noGrp="1"/>
          </p:cNvSpPr>
          <p:nvPr>
            <p:ph type="title"/>
          </p:nvPr>
        </p:nvSpPr>
        <p:spPr>
          <a:xfrm>
            <a:off x="1131815" y="570452"/>
            <a:ext cx="10515600" cy="998290"/>
          </a:xfrm>
        </p:spPr>
        <p:txBody>
          <a:bodyPr/>
          <a:lstStyle/>
          <a:p>
            <a:r>
              <a:rPr lang="en-US" sz="3200" b="1" kern="1200" dirty="0">
                <a:solidFill>
                  <a:schemeClr val="accent1">
                    <a:lumMod val="50000"/>
                  </a:schemeClr>
                </a:solidFill>
              </a:rPr>
              <a:t>Proposed Solution &amp; Approach</a:t>
            </a:r>
            <a:endParaRPr lang="en-IN" sz="3200" b="1" kern="1200" dirty="0">
              <a:solidFill>
                <a:schemeClr val="accent1">
                  <a:lumMod val="50000"/>
                </a:schemeClr>
              </a:solidFill>
            </a:endParaRPr>
          </a:p>
        </p:txBody>
      </p:sp>
      <p:pic>
        <p:nvPicPr>
          <p:cNvPr id="5" name="Picture 2" descr="Amazon Web Services - Wikipedia">
            <a:extLst>
              <a:ext uri="{FF2B5EF4-FFF2-40B4-BE49-F238E27FC236}">
                <a16:creationId xmlns:a16="http://schemas.microsoft.com/office/drawing/2014/main" id="{0013C253-3619-4F72-9DB1-D0D47F8BB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2740" y="289988"/>
            <a:ext cx="937482" cy="5609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AEF0B9-819C-4FAF-8C92-20ADD4E1FA52}"/>
              </a:ext>
            </a:extLst>
          </p:cNvPr>
          <p:cNvSpPr txBox="1"/>
          <p:nvPr/>
        </p:nvSpPr>
        <p:spPr>
          <a:xfrm>
            <a:off x="10770119" y="869379"/>
            <a:ext cx="1282723" cy="246221"/>
          </a:xfrm>
          <a:prstGeom prst="rect">
            <a:avLst/>
          </a:prstGeom>
          <a:noFill/>
        </p:spPr>
        <p:txBody>
          <a:bodyPr wrap="none" rtlCol="0">
            <a:spAutoFit/>
          </a:bodyPr>
          <a:lstStyle/>
          <a:p>
            <a:r>
              <a:rPr lang="en-US" sz="1000" dirty="0">
                <a:hlinkClick r:id="rId3"/>
              </a:rPr>
              <a:t>aws documentation</a:t>
            </a:r>
            <a:endParaRPr lang="en-IN" sz="1000" dirty="0"/>
          </a:p>
        </p:txBody>
      </p:sp>
    </p:spTree>
    <p:extLst>
      <p:ext uri="{BB962C8B-B14F-4D97-AF65-F5344CB8AC3E}">
        <p14:creationId xmlns:p14="http://schemas.microsoft.com/office/powerpoint/2010/main" val="15527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1820-2750-43EB-BDCF-FAB2469F069B}"/>
              </a:ext>
            </a:extLst>
          </p:cNvPr>
          <p:cNvSpPr>
            <a:spLocks noGrp="1"/>
          </p:cNvSpPr>
          <p:nvPr>
            <p:ph type="title"/>
          </p:nvPr>
        </p:nvSpPr>
        <p:spPr>
          <a:xfrm>
            <a:off x="1760989" y="67112"/>
            <a:ext cx="5856215" cy="939567"/>
          </a:xfrm>
        </p:spPr>
        <p:txBody>
          <a:bodyPr>
            <a:normAutofit/>
          </a:bodyPr>
          <a:lstStyle/>
          <a:p>
            <a:r>
              <a:rPr lang="en-US" sz="3200" b="1" kern="1200" dirty="0">
                <a:solidFill>
                  <a:schemeClr val="accent1">
                    <a:lumMod val="50000"/>
                  </a:schemeClr>
                </a:solidFill>
              </a:rPr>
              <a:t>Architecture</a:t>
            </a:r>
            <a:endParaRPr lang="en-IN" sz="3200" b="1" kern="1200" dirty="0">
              <a:solidFill>
                <a:schemeClr val="accent1">
                  <a:lumMod val="50000"/>
                </a:schemeClr>
              </a:solidFill>
            </a:endParaRPr>
          </a:p>
        </p:txBody>
      </p:sp>
      <p:pic>
        <p:nvPicPr>
          <p:cNvPr id="5" name="Picture 4">
            <a:extLst>
              <a:ext uri="{FF2B5EF4-FFF2-40B4-BE49-F238E27FC236}">
                <a16:creationId xmlns:a16="http://schemas.microsoft.com/office/drawing/2014/main" id="{E5ABFC53-3552-42FE-9115-EE471DC11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75" y="1006679"/>
            <a:ext cx="10303650" cy="4687732"/>
          </a:xfrm>
          <a:prstGeom prst="rect">
            <a:avLst/>
          </a:prstGeom>
        </p:spPr>
      </p:pic>
      <p:pic>
        <p:nvPicPr>
          <p:cNvPr id="6" name="Picture 2" descr="Amazon Web Services - Wikipedia">
            <a:extLst>
              <a:ext uri="{FF2B5EF4-FFF2-40B4-BE49-F238E27FC236}">
                <a16:creationId xmlns:a16="http://schemas.microsoft.com/office/drawing/2014/main" id="{A8284CCD-6BFC-49EB-9D02-D4B02D133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740" y="289988"/>
            <a:ext cx="937482" cy="56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004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1327</Words>
  <Application>Microsoft Office PowerPoint</Application>
  <PresentationFormat>Widescreen</PresentationFormat>
  <Paragraphs>90</Paragraphs>
  <Slides>25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-apple-system</vt:lpstr>
      <vt:lpstr>Arial</vt:lpstr>
      <vt:lpstr>Calibri</vt:lpstr>
      <vt:lpstr>Calibri Light</vt:lpstr>
      <vt:lpstr>Office Theme</vt:lpstr>
      <vt:lpstr>1_Office Theme</vt:lpstr>
      <vt:lpstr>PowerPoint Presentation</vt:lpstr>
      <vt:lpstr>PowerPoint Presentation</vt:lpstr>
      <vt:lpstr>What is Insurance Fraud?</vt:lpstr>
      <vt:lpstr>Example</vt:lpstr>
      <vt:lpstr>Business Problem</vt:lpstr>
      <vt:lpstr>PowerPoint Presentation</vt:lpstr>
      <vt:lpstr>Proposed Solution &amp; Approach</vt:lpstr>
      <vt:lpstr>Proposed Solution &amp; Approach</vt:lpstr>
      <vt:lpstr>Architecture</vt:lpstr>
      <vt:lpstr>Dataset</vt:lpstr>
      <vt:lpstr>Data Insights</vt:lpstr>
      <vt:lpstr>Data Insights</vt:lpstr>
      <vt:lpstr>Data Wrangler Pre Processing</vt:lpstr>
      <vt:lpstr>DataImportJob - DataWrangler</vt:lpstr>
      <vt:lpstr>DataWrangler - Claims</vt:lpstr>
      <vt:lpstr>PowerPoint Presentation</vt:lpstr>
      <vt:lpstr>Amazon Feature Store</vt:lpstr>
      <vt:lpstr>Athena Query</vt:lpstr>
      <vt:lpstr>S3 Bucket</vt:lpstr>
      <vt:lpstr>Train ML Model</vt:lpstr>
      <vt:lpstr>Train ML Model</vt:lpstr>
      <vt:lpstr>Training Metrics</vt:lpstr>
      <vt:lpstr>Lambda Function</vt:lpstr>
      <vt:lpstr>API Gateway</vt:lpstr>
      <vt:lpstr>Risk &amp; Challenges: Data Imbalance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Swaraj Shaw</dc:creator>
  <cp:lastModifiedBy>Swaraj Shaw</cp:lastModifiedBy>
  <cp:revision>19</cp:revision>
  <dcterms:created xsi:type="dcterms:W3CDTF">2022-04-05T17:57:37Z</dcterms:created>
  <dcterms:modified xsi:type="dcterms:W3CDTF">2022-04-06T01:19:36Z</dcterms:modified>
</cp:coreProperties>
</file>