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5"/>
    <p:restoredTop sz="94710"/>
  </p:normalViewPr>
  <p:slideViewPr>
    <p:cSldViewPr snapToGrid="0">
      <p:cViewPr varScale="1">
        <p:scale>
          <a:sx n="142" d="100"/>
          <a:sy n="142" d="100"/>
        </p:scale>
        <p:origin x="97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9ccf69e2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9ccf69e2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9ccf69e2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9ccf69e2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9ccf69e2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9ccf69e2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9ccf69e2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9ccf69e2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9ccf69e2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9ccf69e2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927025"/>
            <a:ext cx="7688100" cy="251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33" b="0" dirty="0"/>
              <a:t>CMPS-5443</a:t>
            </a:r>
            <a:r>
              <a:rPr lang="en" sz="2455" b="0" dirty="0"/>
              <a:t> Natural Language Processing</a:t>
            </a:r>
            <a:endParaRPr sz="1977" dirty="0"/>
          </a:p>
          <a:p>
            <a:pPr marL="0" lvl="0" indent="0" algn="ctr" rtl="0">
              <a:spcBef>
                <a:spcPts val="0"/>
              </a:spcBef>
              <a:spcAft>
                <a:spcPts val="0"/>
              </a:spcAft>
              <a:buNone/>
            </a:pPr>
            <a:endParaRPr dirty="0"/>
          </a:p>
          <a:p>
            <a:pPr marL="0" lvl="0" indent="0" algn="ctr" rtl="0">
              <a:spcBef>
                <a:spcPts val="0"/>
              </a:spcBef>
              <a:spcAft>
                <a:spcPts val="0"/>
              </a:spcAft>
              <a:buNone/>
            </a:pPr>
            <a:r>
              <a:rPr lang="en" dirty="0"/>
              <a:t>2020</a:t>
            </a:r>
            <a:r>
              <a:rPr lang="en" sz="3900" dirty="0"/>
              <a:t> U.S Presidential Election  Sentiment Analysis</a:t>
            </a:r>
            <a:endParaRPr sz="3900" dirty="0"/>
          </a:p>
          <a:p>
            <a:pPr marL="0" lvl="0" indent="0" algn="ctr" rtl="0">
              <a:spcBef>
                <a:spcPts val="0"/>
              </a:spcBef>
              <a:spcAft>
                <a:spcPts val="0"/>
              </a:spcAft>
              <a:buNone/>
            </a:pPr>
            <a:endParaRPr sz="3900" dirty="0"/>
          </a:p>
          <a:p>
            <a:pPr marL="0" lvl="0" indent="0" algn="ctr" rtl="0">
              <a:spcBef>
                <a:spcPts val="0"/>
              </a:spcBef>
              <a:spcAft>
                <a:spcPts val="0"/>
              </a:spcAft>
              <a:buNone/>
            </a:pPr>
            <a:endParaRPr sz="2455" b="0" dirty="0"/>
          </a:p>
        </p:txBody>
      </p:sp>
      <p:sp>
        <p:nvSpPr>
          <p:cNvPr id="87" name="Google Shape;87;p13"/>
          <p:cNvSpPr txBox="1">
            <a:spLocks noGrp="1"/>
          </p:cNvSpPr>
          <p:nvPr>
            <p:ph type="subTitle" idx="1"/>
          </p:nvPr>
        </p:nvSpPr>
        <p:spPr>
          <a:xfrm>
            <a:off x="729625" y="3610925"/>
            <a:ext cx="7688100" cy="70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Arun Soma and Swaraj Chirumamilla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747600"/>
            <a:ext cx="7688700" cy="37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3" name="Google Shape;93;p14"/>
          <p:cNvSpPr txBox="1">
            <a:spLocks noGrp="1"/>
          </p:cNvSpPr>
          <p:nvPr>
            <p:ph type="body" idx="1"/>
          </p:nvPr>
        </p:nvSpPr>
        <p:spPr>
          <a:xfrm>
            <a:off x="729450" y="1398025"/>
            <a:ext cx="7688700" cy="34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solidFill>
                  <a:schemeClr val="bg2"/>
                </a:solidFill>
              </a:rPr>
              <a:t>Motivation</a:t>
            </a:r>
            <a:r>
              <a:rPr lang="en" sz="1500" b="1" dirty="0"/>
              <a:t>:</a:t>
            </a:r>
            <a:r>
              <a:rPr lang="en" sz="1400" b="1" dirty="0"/>
              <a:t>  </a:t>
            </a:r>
            <a:r>
              <a:rPr lang="en-US" dirty="0">
                <a:solidFill>
                  <a:srgbClr val="0D0D0D"/>
                </a:solidFill>
                <a:highlight>
                  <a:srgbClr val="FFFFFF"/>
                </a:highlight>
                <a:latin typeface="Roboto"/>
                <a:ea typeface="Roboto"/>
                <a:cs typeface="Roboto"/>
                <a:sym typeface="Roboto"/>
              </a:rPr>
              <a:t>The purpose of conducting sentiment analysis on the 2020 US presidential election is to gain insights into the public's opinions, emotions, and attitudes surrounding this significant political event.</a:t>
            </a:r>
          </a:p>
          <a:p>
            <a:pPr marL="0" lvl="0" indent="0" algn="l" rtl="0">
              <a:spcBef>
                <a:spcPts val="1200"/>
              </a:spcBef>
              <a:spcAft>
                <a:spcPts val="0"/>
              </a:spcAft>
              <a:buNone/>
            </a:pPr>
            <a:r>
              <a:rPr lang="en-US" b="1" dirty="0">
                <a:solidFill>
                  <a:srgbClr val="0D0D0D"/>
                </a:solidFill>
                <a:highlight>
                  <a:srgbClr val="FFFFFF"/>
                </a:highlight>
                <a:latin typeface="Roboto"/>
                <a:ea typeface="Roboto"/>
                <a:cs typeface="Roboto"/>
                <a:sym typeface="Roboto"/>
              </a:rPr>
              <a:t>Research :  </a:t>
            </a:r>
            <a:r>
              <a:rPr lang="en-US" dirty="0">
                <a:solidFill>
                  <a:srgbClr val="0D0D0D"/>
                </a:solidFill>
                <a:highlight>
                  <a:srgbClr val="FFFFFF"/>
                </a:highlight>
                <a:latin typeface="Roboto"/>
                <a:ea typeface="Roboto"/>
                <a:cs typeface="Roboto"/>
                <a:sym typeface="Roboto"/>
              </a:rPr>
              <a:t>We plan to investigate about the prevalent sentiment on the former US presidential candidates on twitter by </a:t>
            </a:r>
            <a:r>
              <a:rPr lang="en-US" dirty="0" err="1">
                <a:solidFill>
                  <a:srgbClr val="0D0D0D"/>
                </a:solidFill>
                <a:highlight>
                  <a:srgbClr val="FFFFFF"/>
                </a:highlight>
                <a:latin typeface="Roboto"/>
                <a:ea typeface="Roboto"/>
                <a:cs typeface="Roboto"/>
                <a:sym typeface="Roboto"/>
              </a:rPr>
              <a:t>analysing</a:t>
            </a:r>
            <a:r>
              <a:rPr lang="en-US" dirty="0">
                <a:solidFill>
                  <a:srgbClr val="0D0D0D"/>
                </a:solidFill>
                <a:highlight>
                  <a:srgbClr val="FFFFFF"/>
                </a:highlight>
                <a:latin typeface="Roboto"/>
                <a:ea typeface="Roboto"/>
                <a:cs typeface="Roboto"/>
                <a:sym typeface="Roboto"/>
              </a:rPr>
              <a:t> their overall twitter data and classify them accordingly.</a:t>
            </a:r>
          </a:p>
          <a:p>
            <a:pPr marL="0" lvl="0" indent="0" algn="l" rtl="0">
              <a:spcBef>
                <a:spcPts val="1200"/>
              </a:spcBef>
              <a:spcAft>
                <a:spcPts val="1200"/>
              </a:spcAft>
              <a:buNone/>
            </a:pPr>
            <a:endParaRPr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5">
                <a:solidFill>
                  <a:srgbClr val="000000"/>
                </a:solidFill>
                <a:highlight>
                  <a:srgbClr val="FFFFFF"/>
                </a:highlight>
                <a:latin typeface="Arial"/>
                <a:ea typeface="Arial"/>
                <a:cs typeface="Arial"/>
                <a:sym typeface="Arial"/>
              </a:rPr>
              <a:t>Methodology</a:t>
            </a:r>
            <a:endParaRPr sz="3155"/>
          </a:p>
        </p:txBody>
      </p:sp>
      <p:sp>
        <p:nvSpPr>
          <p:cNvPr id="99" name="Google Shape;99;p15"/>
          <p:cNvSpPr txBox="1">
            <a:spLocks noGrp="1"/>
          </p:cNvSpPr>
          <p:nvPr>
            <p:ph type="body" idx="1"/>
          </p:nvPr>
        </p:nvSpPr>
        <p:spPr>
          <a:xfrm>
            <a:off x="729450" y="1853850"/>
            <a:ext cx="8152332" cy="2919856"/>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GB" sz="1400" b="0" i="0" dirty="0">
                <a:solidFill>
                  <a:srgbClr val="0D0D0D"/>
                </a:solidFill>
                <a:effectLst/>
                <a:latin typeface="+mn-lt"/>
              </a:rPr>
              <a:t>We conducted exploratory data analysis using publicly available Kaggle data, gathering around 99,999 tweets for each candidate to ensure a substantial sample size.</a:t>
            </a:r>
          </a:p>
          <a:p>
            <a:pPr marL="457200" lvl="0" indent="-311150" algn="l" rtl="0">
              <a:spcBef>
                <a:spcPts val="1200"/>
              </a:spcBef>
              <a:spcAft>
                <a:spcPts val="0"/>
              </a:spcAft>
              <a:buSzPts val="1300"/>
              <a:buChar char="●"/>
            </a:pPr>
            <a:r>
              <a:rPr lang="en-GB" sz="1400" b="0" i="0" dirty="0">
                <a:solidFill>
                  <a:srgbClr val="0D0D0D"/>
                </a:solidFill>
                <a:effectLst/>
                <a:latin typeface="+mn-lt"/>
              </a:rPr>
              <a:t> Our toolkit included Vader for sentiment analysis, and Pandas/Matplotlib for data manipulation and visualization.</a:t>
            </a:r>
          </a:p>
          <a:p>
            <a:pPr marL="457200" lvl="0" indent="-311150" algn="l" rtl="0">
              <a:spcBef>
                <a:spcPts val="1200"/>
              </a:spcBef>
              <a:spcAft>
                <a:spcPts val="0"/>
              </a:spcAft>
              <a:buSzPts val="1300"/>
              <a:buChar char="●"/>
            </a:pPr>
            <a:r>
              <a:rPr lang="en-GB" sz="1400" b="0" i="0" dirty="0">
                <a:solidFill>
                  <a:srgbClr val="0D0D0D"/>
                </a:solidFill>
                <a:effectLst/>
                <a:latin typeface="+mn-lt"/>
              </a:rPr>
              <a:t>The choice of Vader, Pandas, and Matplotlib as primary tools was informed by their proven effectiveness in sentiment analysis, data manipulation, and visualization, respectively, with Vader's focus on social media language making it well-suited for our analysis.</a:t>
            </a:r>
          </a:p>
          <a:p>
            <a:pPr marL="457200" lvl="0" indent="-311150" algn="l" rtl="0">
              <a:spcBef>
                <a:spcPts val="1200"/>
              </a:spcBef>
              <a:spcAft>
                <a:spcPts val="0"/>
              </a:spcAft>
              <a:buSzPts val="1300"/>
              <a:buChar char="●"/>
            </a:pPr>
            <a:r>
              <a:rPr lang="en-GB" sz="1400" b="0" i="0" dirty="0">
                <a:solidFill>
                  <a:srgbClr val="0D0D0D"/>
                </a:solidFill>
                <a:effectLst/>
                <a:latin typeface="+mn-lt"/>
              </a:rPr>
              <a:t>Manual examination of individual tweets confirmed consistent alignment between sentiments expressed and the sentiment analysis library's results.</a:t>
            </a:r>
            <a:endParaRPr lang="en" sz="1400" dirty="0">
              <a:solidFill>
                <a:srgbClr val="0D0D0D"/>
              </a:solidFill>
              <a:highlight>
                <a:srgbClr val="FFFFFF"/>
              </a:highlight>
              <a:latin typeface="+mn-lt"/>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702750"/>
            <a:ext cx="7688700" cy="75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5">
                <a:solidFill>
                  <a:srgbClr val="000000"/>
                </a:solidFill>
                <a:highlight>
                  <a:srgbClr val="FFFFFF"/>
                </a:highlight>
                <a:latin typeface="Arial"/>
                <a:ea typeface="Arial"/>
                <a:cs typeface="Arial"/>
                <a:sym typeface="Arial"/>
              </a:rPr>
              <a:t>Results</a:t>
            </a:r>
            <a:endParaRPr sz="3155"/>
          </a:p>
        </p:txBody>
      </p:sp>
      <p:sp>
        <p:nvSpPr>
          <p:cNvPr id="105" name="Google Shape;105;p16"/>
          <p:cNvSpPr txBox="1">
            <a:spLocks noGrp="1"/>
          </p:cNvSpPr>
          <p:nvPr>
            <p:ph type="body" idx="1"/>
          </p:nvPr>
        </p:nvSpPr>
        <p:spPr>
          <a:xfrm>
            <a:off x="729450" y="1457850"/>
            <a:ext cx="7688700" cy="28821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US" sz="2600" dirty="0"/>
              <a:t>Here are the stats for Trump and Biden from our analysis on tweets:</a:t>
            </a:r>
          </a:p>
          <a:p>
            <a:pPr marL="0" lvl="0" indent="0" algn="l" rtl="0">
              <a:spcBef>
                <a:spcPts val="0"/>
              </a:spcBef>
              <a:spcAft>
                <a:spcPts val="1200"/>
              </a:spcAft>
              <a:buNone/>
            </a:pPr>
            <a:endParaRPr lang="en-US" sz="2600" dirty="0"/>
          </a:p>
          <a:p>
            <a:pPr marL="0" indent="0">
              <a:spcAft>
                <a:spcPts val="1200"/>
              </a:spcAft>
              <a:buNone/>
            </a:pPr>
            <a:r>
              <a:rPr lang="en-US" sz="2600" dirty="0"/>
              <a:t>Stats for Trump: </a:t>
            </a:r>
          </a:p>
          <a:p>
            <a:pPr marL="0" indent="0">
              <a:spcAft>
                <a:spcPts val="1200"/>
              </a:spcAft>
              <a:buNone/>
            </a:pPr>
            <a:r>
              <a:rPr lang="en-US" sz="2600" dirty="0"/>
              <a:t>Positive: 31631 Neutral: 31256 Negative: 37112</a:t>
            </a:r>
          </a:p>
          <a:p>
            <a:pPr marL="0" indent="0">
              <a:spcAft>
                <a:spcPts val="1200"/>
              </a:spcAft>
              <a:buNone/>
            </a:pPr>
            <a:endParaRPr lang="en-US" sz="2600" dirty="0"/>
          </a:p>
          <a:p>
            <a:pPr marL="0" indent="0">
              <a:spcAft>
                <a:spcPts val="1200"/>
              </a:spcAft>
              <a:buNone/>
            </a:pPr>
            <a:r>
              <a:rPr lang="en-US" sz="2600" dirty="0"/>
              <a:t>Stats for Biden:</a:t>
            </a:r>
          </a:p>
          <a:p>
            <a:pPr marL="0" indent="0">
              <a:spcAft>
                <a:spcPts val="1200"/>
              </a:spcAft>
              <a:buNone/>
            </a:pPr>
            <a:r>
              <a:rPr lang="en-US" sz="2600" dirty="0"/>
              <a:t>Positive: 34357 Neutral: 35759 Negative: 29883 </a:t>
            </a:r>
            <a:br>
              <a:rPr lang="en-US" sz="2100" dirty="0"/>
            </a:br>
            <a:endParaRPr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 Our Stats on a Bar Graph</a:t>
            </a:r>
            <a:endParaRPr dirty="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12" name="Google Shape;112;p17"/>
          <p:cNvPicPr preferRelativeResize="0"/>
          <p:nvPr/>
        </p:nvPicPr>
        <p:blipFill>
          <a:blip r:embed="rId3">
            <a:alphaModFix/>
          </a:blip>
          <a:stretch>
            <a:fillRect/>
          </a:stretch>
        </p:blipFill>
        <p:spPr>
          <a:xfrm>
            <a:off x="1552746" y="1906983"/>
            <a:ext cx="5691185" cy="302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200" dirty="0">
                <a:solidFill>
                  <a:srgbClr val="0D0D0D"/>
                </a:solidFill>
                <a:highlight>
                  <a:srgbClr val="FFFFFF"/>
                </a:highlight>
                <a:latin typeface="Roboto"/>
                <a:ea typeface="Roboto"/>
                <a:cs typeface="Roboto"/>
                <a:sym typeface="Roboto"/>
              </a:rPr>
              <a:t>Based on the empirical findings derived from the sentiment analysis project, it was observed that President Biden received a higher volume of positive election-related tweets and a diminished frequency of negative ones compared to his counterpart, Mr. Trump. </a:t>
            </a:r>
            <a:endParaRPr sz="1200" dirty="0">
              <a:solidFill>
                <a:srgbClr val="0D0D0D"/>
              </a:solidFill>
              <a:highlight>
                <a:srgbClr val="FFFFFF"/>
              </a:highlight>
              <a:latin typeface="Roboto"/>
              <a:ea typeface="Roboto"/>
              <a:cs typeface="Roboto"/>
              <a:sym typeface="Roboto"/>
            </a:endParaRPr>
          </a:p>
          <a:p>
            <a:pPr marL="457200" lvl="0" indent="0" algn="l" rtl="0">
              <a:spcBef>
                <a:spcPts val="1200"/>
              </a:spcBef>
              <a:spcAft>
                <a:spcPts val="0"/>
              </a:spcAft>
              <a:buNone/>
            </a:pPr>
            <a:endParaRPr sz="1200" dirty="0">
              <a:solidFill>
                <a:srgbClr val="0D0D0D"/>
              </a:solidFill>
              <a:highlight>
                <a:srgbClr val="FFFFFF"/>
              </a:highlight>
              <a:latin typeface="Roboto"/>
              <a:ea typeface="Roboto"/>
              <a:cs typeface="Roboto"/>
              <a:sym typeface="Roboto"/>
            </a:endParaRPr>
          </a:p>
          <a:p>
            <a:pPr marL="457200" lvl="0" indent="-311150" algn="l" rtl="0">
              <a:spcBef>
                <a:spcPts val="1200"/>
              </a:spcBef>
              <a:spcAft>
                <a:spcPts val="0"/>
              </a:spcAft>
              <a:buSzPts val="1300"/>
              <a:buChar char="●"/>
            </a:pPr>
            <a:r>
              <a:rPr lang="en" sz="1200" dirty="0">
                <a:solidFill>
                  <a:srgbClr val="0D0D0D"/>
                </a:solidFill>
                <a:highlight>
                  <a:srgbClr val="FFFFFF"/>
                </a:highlight>
                <a:latin typeface="Roboto"/>
                <a:ea typeface="Roboto"/>
                <a:cs typeface="Roboto"/>
                <a:sym typeface="Roboto"/>
              </a:rPr>
              <a:t>This aligns with the outcomes we had anticipated prior to the commencement of the study.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9103-0633-43EC-8BA4-95AA324AA8C9}"/>
              </a:ext>
            </a:extLst>
          </p:cNvPr>
          <p:cNvSpPr>
            <a:spLocks noGrp="1"/>
          </p:cNvSpPr>
          <p:nvPr>
            <p:ph type="title"/>
          </p:nvPr>
        </p:nvSpPr>
        <p:spPr/>
        <p:txBody>
          <a:bodyPr>
            <a:normAutofit fontScale="90000"/>
          </a:bodyPr>
          <a:lstStyle/>
          <a:p>
            <a:r>
              <a:rPr lang="en-GB" dirty="0"/>
              <a:t>References</a:t>
            </a:r>
            <a:endParaRPr lang="en-US" dirty="0"/>
          </a:p>
        </p:txBody>
      </p:sp>
      <p:sp>
        <p:nvSpPr>
          <p:cNvPr id="3" name="Text Placeholder 2">
            <a:extLst>
              <a:ext uri="{FF2B5EF4-FFF2-40B4-BE49-F238E27FC236}">
                <a16:creationId xmlns:a16="http://schemas.microsoft.com/office/drawing/2014/main" id="{ECDF8CC1-B316-480C-8F70-87E4CCA22623}"/>
              </a:ext>
            </a:extLst>
          </p:cNvPr>
          <p:cNvSpPr>
            <a:spLocks noGrp="1"/>
          </p:cNvSpPr>
          <p:nvPr>
            <p:ph type="body" idx="1"/>
          </p:nvPr>
        </p:nvSpPr>
        <p:spPr/>
        <p:txBody>
          <a:bodyPr/>
          <a:lstStyle/>
          <a:p>
            <a:r>
              <a:rPr lang="en-GB" dirty="0"/>
              <a:t>Input dataset from Kaggle:- https://www.kaggle.com/datasets/manchunhui/us-election-2020-tweets </a:t>
            </a:r>
          </a:p>
          <a:p>
            <a:endParaRPr lang="en-US" dirty="0"/>
          </a:p>
        </p:txBody>
      </p:sp>
    </p:spTree>
    <p:extLst>
      <p:ext uri="{BB962C8B-B14F-4D97-AF65-F5344CB8AC3E}">
        <p14:creationId xmlns:p14="http://schemas.microsoft.com/office/powerpoint/2010/main" val="1165602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316</Words>
  <Application>Microsoft Office PowerPoint</Application>
  <PresentationFormat>On-screen Show (16:9)</PresentationFormat>
  <Paragraphs>26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Raleway</vt:lpstr>
      <vt:lpstr>Arial</vt:lpstr>
      <vt:lpstr>Lato</vt:lpstr>
      <vt:lpstr>Roboto</vt:lpstr>
      <vt:lpstr>Streamline</vt:lpstr>
      <vt:lpstr>CMPS-5443 Natural Language Processing  2020 U.S Presidential Election  Sentiment Analysis  </vt:lpstr>
      <vt:lpstr>PowerPoint Presentation</vt:lpstr>
      <vt:lpstr>Methodology</vt:lpstr>
      <vt:lpstr>Results</vt:lpstr>
      <vt:lpstr>Results : Our Stats on a Bar Graph</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CMPS-5443 Natural Language Processing  2020 U.S Presidential Election  Sentiment Analysis</dc:title>
  <dc:creator>swaraj chirumamilla</dc:creator>
  <cp:lastModifiedBy>Swaraj Chirumamilla</cp:lastModifiedBy>
  <cp:revision>3</cp:revision>
  <dcterms:modified xsi:type="dcterms:W3CDTF">2024-02-23T03:06:28Z</dcterms:modified>
</cp:coreProperties>
</file>