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E87A0-C31A-4947-B584-F16D607F2E49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52004-C2DA-4108-B4A5-D9D3D761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32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876484-F2EB-4120-8886-BDF6D310ED5D}" type="datetime1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BF8F2D-C94A-47DF-B2E1-33B5928B61C1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6891-9314-4A23-8456-05AC2F06D4AF}" type="datetime1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8F2D-C94A-47DF-B2E1-33B5928B61C1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717B-0149-4B1C-BC2F-9485205C3C94}" type="datetime1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8F2D-C94A-47DF-B2E1-33B5928B61C1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C3616-8A54-48D6-807C-37F81B5C0FB4}" type="datetime1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8F2D-C94A-47DF-B2E1-33B5928B61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62C9-ACE8-4F1F-9443-015BF434E12C}" type="datetime1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8F2D-C94A-47DF-B2E1-33B5928B61C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0BB1-AE87-4B7F-9CCF-04170AB19F8C}" type="datetime1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8F2D-C94A-47DF-B2E1-33B5928B61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E16D-4648-47F7-ACA5-A7E8D80A53D4}" type="datetime1">
              <a:rPr lang="en-US" smtClean="0"/>
              <a:t>12/4/2014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8F2D-C94A-47DF-B2E1-33B5928B61C1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FEAE-2124-45CD-BB4F-5F23F036EAB2}" type="datetime1">
              <a:rPr lang="en-US" smtClean="0"/>
              <a:t>12/4/2014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8F2D-C94A-47DF-B2E1-33B5928B61C1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4BBB-D231-4F82-9675-C6D240A4061A}" type="datetime1">
              <a:rPr lang="en-US" smtClean="0"/>
              <a:t>12/4/2014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8F2D-C94A-47DF-B2E1-33B5928B61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FCEB-2B46-4AC8-A2B7-9EA67CEDAACC}" type="datetime1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8F2D-C94A-47DF-B2E1-33B5928B61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56953-B17C-4836-84ED-A622575021DF}" type="datetime1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8F2D-C94A-47DF-B2E1-33B5928B61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E089053-BA95-404C-B521-00F18D8FA049}" type="datetime1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DBF8F2D-C94A-47DF-B2E1-33B5928B61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Cribbage Player 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Kayla </a:t>
            </a:r>
            <a:r>
              <a:rPr lang="en-US" dirty="0" err="1" smtClean="0"/>
              <a:t>Henneman</a:t>
            </a:r>
            <a:r>
              <a:rPr lang="en-US" dirty="0" smtClean="0"/>
              <a:t>, </a:t>
            </a:r>
            <a:r>
              <a:rPr lang="en-US" dirty="0" err="1" smtClean="0"/>
              <a:t>Apeksha</a:t>
            </a:r>
            <a:r>
              <a:rPr lang="en-US" dirty="0" smtClean="0"/>
              <a:t> </a:t>
            </a:r>
            <a:r>
              <a:rPr lang="en-US" dirty="0" err="1" smtClean="0"/>
              <a:t>Barhanpur</a:t>
            </a:r>
            <a:r>
              <a:rPr lang="en-US" dirty="0" smtClean="0"/>
              <a:t>, </a:t>
            </a:r>
            <a:r>
              <a:rPr lang="en-US" dirty="0" err="1" smtClean="0"/>
              <a:t>Swaraj</a:t>
            </a:r>
            <a:r>
              <a:rPr lang="en-US" dirty="0" smtClean="0"/>
              <a:t> </a:t>
            </a:r>
            <a:r>
              <a:rPr lang="en-US" dirty="0" err="1" smtClean="0"/>
              <a:t>Wankhade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887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Choose the two cards associated with smallest values to discard</a:t>
            </a:r>
          </a:p>
          <a:p>
            <a:r>
              <a:rPr lang="en-US" dirty="0" smtClean="0"/>
              <a:t>If discard is successful, keep these values</a:t>
            </a:r>
          </a:p>
          <a:p>
            <a:r>
              <a:rPr lang="en-US" dirty="0" smtClean="0"/>
              <a:t>If discard is unsuccessful, replace these two values with new values</a:t>
            </a:r>
          </a:p>
          <a:p>
            <a:pPr lvl="1"/>
            <a:r>
              <a:rPr lang="en-US" dirty="0" smtClean="0"/>
              <a:t>Choose new values at random</a:t>
            </a:r>
          </a:p>
          <a:p>
            <a:endParaRPr lang="en-US" dirty="0" smtClean="0"/>
          </a:p>
          <a:p>
            <a:r>
              <a:rPr lang="en-US" dirty="0" smtClean="0"/>
              <a:t>A successful discard is one whose score is not less than 75% of the optimal score possible with this hand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8F2D-C94A-47DF-B2E1-33B5928B61C1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 Hand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149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8F2D-C94A-47DF-B2E1-33B5928B61C1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Training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99247" y="3352800"/>
            <a:ext cx="7745505" cy="2773362"/>
          </a:xfrm>
        </p:spPr>
        <p:txBody>
          <a:bodyPr>
            <a:normAutofit/>
          </a:bodyPr>
          <a:lstStyle/>
          <a:p>
            <a:r>
              <a:rPr lang="en-US" dirty="0" smtClean="0"/>
              <a:t>Discard K, 6</a:t>
            </a:r>
          </a:p>
          <a:p>
            <a:pPr lvl="1"/>
            <a:r>
              <a:rPr lang="en-US" dirty="0" smtClean="0"/>
              <a:t>No points go to crib</a:t>
            </a:r>
          </a:p>
          <a:p>
            <a:r>
              <a:rPr lang="en-US" dirty="0" smtClean="0"/>
              <a:t>Optimal Score:  14</a:t>
            </a:r>
          </a:p>
          <a:p>
            <a:r>
              <a:rPr lang="en-US" dirty="0" smtClean="0"/>
              <a:t>Score:  8</a:t>
            </a:r>
          </a:p>
          <a:p>
            <a:r>
              <a:rPr lang="en-US" dirty="0" smtClean="0"/>
              <a:t>Unsuccessful (8 &lt; 0.75 * 14)</a:t>
            </a:r>
          </a:p>
          <a:p>
            <a:pPr lvl="1"/>
            <a:r>
              <a:rPr lang="en-US" dirty="0" smtClean="0"/>
              <a:t>Replace 0.66 and 0.33 with two new random values</a:t>
            </a: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279712"/>
              </p:ext>
            </p:extLst>
          </p:nvPr>
        </p:nvGraphicFramePr>
        <p:xfrm>
          <a:off x="698500" y="2247900"/>
          <a:ext cx="774699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714"/>
                <a:gridCol w="1106714"/>
                <a:gridCol w="1106714"/>
                <a:gridCol w="1106714"/>
                <a:gridCol w="1106714"/>
                <a:gridCol w="1106714"/>
                <a:gridCol w="11067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Values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0.78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0.79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0.88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0.76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0.66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0.33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81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Computer’s Crib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5486399"/>
            <a:ext cx="3803904" cy="634163"/>
          </a:xfrm>
        </p:spPr>
        <p:txBody>
          <a:bodyPr/>
          <a:lstStyle/>
          <a:p>
            <a:r>
              <a:rPr lang="en-US" dirty="0" smtClean="0"/>
              <a:t>Optimal Average:  7.10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Opponents Crib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5486400"/>
            <a:ext cx="3799728" cy="630936"/>
          </a:xfrm>
        </p:spPr>
        <p:txBody>
          <a:bodyPr/>
          <a:lstStyle/>
          <a:p>
            <a:r>
              <a:rPr lang="en-US" dirty="0" smtClean="0"/>
              <a:t>Optimal Average:  6.25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8F2D-C94A-47DF-B2E1-33B5928B61C1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57600" y="2133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20 hands, 100 times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54" y="2895600"/>
            <a:ext cx="3423246" cy="25831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502" y="2895600"/>
            <a:ext cx="3429298" cy="258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4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Computer’s Crib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5486399"/>
            <a:ext cx="3803904" cy="634163"/>
          </a:xfrm>
        </p:spPr>
        <p:txBody>
          <a:bodyPr/>
          <a:lstStyle/>
          <a:p>
            <a:r>
              <a:rPr lang="en-US" dirty="0" smtClean="0"/>
              <a:t>Optimal Average:  7.42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Opponents Crib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5486400"/>
            <a:ext cx="3799728" cy="630936"/>
          </a:xfrm>
        </p:spPr>
        <p:txBody>
          <a:bodyPr/>
          <a:lstStyle/>
          <a:p>
            <a:r>
              <a:rPr lang="en-US" dirty="0" smtClean="0"/>
              <a:t>Optimal Average:  6.54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8F2D-C94A-47DF-B2E1-33B5928B61C1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57600" y="2133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100 hands, 500 times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54" y="2895600"/>
            <a:ext cx="3423245" cy="25831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502" y="2895600"/>
            <a:ext cx="3429297" cy="258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6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Computer’s Crib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5486399"/>
            <a:ext cx="3803904" cy="634163"/>
          </a:xfrm>
        </p:spPr>
        <p:txBody>
          <a:bodyPr/>
          <a:lstStyle/>
          <a:p>
            <a:r>
              <a:rPr lang="en-US" dirty="0" smtClean="0"/>
              <a:t>Optimal Average:  7.38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Opponents Crib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5486400"/>
            <a:ext cx="3799728" cy="630936"/>
          </a:xfrm>
        </p:spPr>
        <p:txBody>
          <a:bodyPr/>
          <a:lstStyle/>
          <a:p>
            <a:r>
              <a:rPr lang="en-US" dirty="0" smtClean="0"/>
              <a:t>Optimal Average:  6.49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8F2D-C94A-47DF-B2E1-33B5928B61C1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57600" y="2133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ALL hands, 50 times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54" y="2895600"/>
            <a:ext cx="3423245" cy="25831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502" y="2895600"/>
            <a:ext cx="3429297" cy="258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human plays against the computer, the computer does fairly poorly</a:t>
            </a:r>
          </a:p>
          <a:p>
            <a:pPr lvl="1"/>
            <a:r>
              <a:rPr lang="en-US" dirty="0" smtClean="0"/>
              <a:t>This is to be expected because we only trained each hand 50 times</a:t>
            </a:r>
          </a:p>
          <a:p>
            <a:pPr lvl="1"/>
            <a:r>
              <a:rPr lang="en-US" dirty="0" smtClean="0"/>
              <a:t>The average score for all the hands is roughly 2 points below the optimal average</a:t>
            </a:r>
          </a:p>
          <a:p>
            <a:pPr lvl="2"/>
            <a:r>
              <a:rPr lang="en-US" dirty="0" smtClean="0"/>
              <a:t>Need to train longer, as is seen when we train 100 hands, 500 times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8F2D-C94A-47DF-B2E1-33B5928B61C1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915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training each during game play</a:t>
            </a:r>
          </a:p>
          <a:p>
            <a:r>
              <a:rPr lang="en-US" dirty="0" smtClean="0"/>
              <a:t>Extend the game to include Stage 2 of a round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8F2D-C94A-47DF-B2E1-33B5928B61C1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34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Kendall, G. and Shaw, S. (2003)  </a:t>
            </a:r>
            <a:r>
              <a:rPr lang="en-US" i="1" dirty="0" smtClean="0"/>
              <a:t>Investigation of an Adaptive Cribbage Player</a:t>
            </a:r>
            <a:r>
              <a:rPr lang="en-US" dirty="0" smtClean="0"/>
              <a:t>.  LNCS 2883, pp. 29-41.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8F2D-C94A-47DF-B2E1-33B5928B61C1}" type="slidenum">
              <a:rPr lang="en-US" smtClean="0"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98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Cribbage?</a:t>
            </a:r>
          </a:p>
          <a:p>
            <a:pPr lvl="1"/>
            <a:r>
              <a:rPr lang="en-US" dirty="0" smtClean="0"/>
              <a:t>Card game, usually played with two </a:t>
            </a:r>
          </a:p>
          <a:p>
            <a:pPr marL="411480" lvl="1" indent="0">
              <a:buNone/>
            </a:pPr>
            <a:r>
              <a:rPr lang="en-US" dirty="0" smtClean="0"/>
              <a:t>players</a:t>
            </a:r>
          </a:p>
          <a:p>
            <a:pPr lvl="2"/>
            <a:r>
              <a:rPr lang="en-US" dirty="0" smtClean="0"/>
              <a:t>Can be played with 3 or 4</a:t>
            </a:r>
          </a:p>
          <a:p>
            <a:pPr lvl="1"/>
            <a:r>
              <a:rPr lang="en-US" dirty="0" smtClean="0"/>
              <a:t>Win by getting at least 121 points</a:t>
            </a:r>
          </a:p>
          <a:p>
            <a:pPr lvl="1"/>
            <a:r>
              <a:rPr lang="en-US" dirty="0" smtClean="0"/>
              <a:t>Played with a Cribbage board</a:t>
            </a:r>
          </a:p>
          <a:p>
            <a:pPr lvl="2"/>
            <a:r>
              <a:rPr lang="en-US" dirty="0" smtClean="0"/>
              <a:t>Players keep track of points </a:t>
            </a:r>
          </a:p>
          <a:p>
            <a:pPr marL="777240" lvl="2" indent="0">
              <a:buNone/>
            </a:pPr>
            <a:r>
              <a:rPr lang="en-US" dirty="0" smtClean="0"/>
              <a:t>with pegs on board</a:t>
            </a:r>
          </a:p>
          <a:p>
            <a:pPr lvl="1"/>
            <a:r>
              <a:rPr lang="en-US" dirty="0" smtClean="0"/>
              <a:t>Winner:  First player to get 121 points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8F2D-C94A-47DF-B2E1-33B5928B61C1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1026" name="Picture 2" descr="http://theiddm.files.wordpress.com/2011/07/standard-cribbage-board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6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62600" y="914400"/>
            <a:ext cx="3429000" cy="44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81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each round, players are dealt 6 cards each</a:t>
            </a:r>
          </a:p>
          <a:p>
            <a:r>
              <a:rPr lang="en-US" dirty="0" smtClean="0"/>
              <a:t>Players gain points by:</a:t>
            </a:r>
          </a:p>
          <a:p>
            <a:pPr lvl="1"/>
            <a:r>
              <a:rPr lang="en-US" dirty="0" smtClean="0"/>
              <a:t>Fifteens (2 points each)</a:t>
            </a:r>
          </a:p>
          <a:p>
            <a:pPr lvl="1"/>
            <a:r>
              <a:rPr lang="en-US" dirty="0" smtClean="0"/>
              <a:t>Runs (1 point for each card in the run)</a:t>
            </a:r>
          </a:p>
          <a:p>
            <a:pPr lvl="1"/>
            <a:r>
              <a:rPr lang="en-US" dirty="0" smtClean="0"/>
              <a:t>Pairs (2 points each)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8F2D-C94A-47DF-B2E1-33B5928B61C1}" type="slidenum">
              <a:rPr lang="en-US" smtClean="0"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4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One round consists of four stages</a:t>
            </a:r>
          </a:p>
          <a:p>
            <a:pPr lvl="1"/>
            <a:r>
              <a:rPr lang="en-US" dirty="0" smtClean="0"/>
              <a:t>STAGE 1:  Each </a:t>
            </a:r>
            <a:r>
              <a:rPr lang="en-US" dirty="0"/>
              <a:t>player discards 2 cards into the crib</a:t>
            </a:r>
          </a:p>
          <a:p>
            <a:pPr lvl="1"/>
            <a:r>
              <a:rPr lang="en-US" dirty="0" smtClean="0"/>
              <a:t>STAGE 2:  Players </a:t>
            </a:r>
            <a:r>
              <a:rPr lang="en-US" dirty="0"/>
              <a:t>take turns laying down cards (can peg points)</a:t>
            </a:r>
          </a:p>
          <a:p>
            <a:pPr lvl="1"/>
            <a:r>
              <a:rPr lang="en-US" dirty="0" smtClean="0"/>
              <a:t>STAGE 3:  Each </a:t>
            </a:r>
            <a:r>
              <a:rPr lang="en-US" dirty="0"/>
              <a:t>player counts the number of points in </a:t>
            </a:r>
            <a:r>
              <a:rPr lang="en-US" dirty="0" smtClean="0"/>
              <a:t>hand (non-dealer first) </a:t>
            </a:r>
            <a:r>
              <a:rPr lang="en-US" dirty="0"/>
              <a:t>with the addition of one random card</a:t>
            </a:r>
          </a:p>
          <a:p>
            <a:pPr lvl="2"/>
            <a:r>
              <a:rPr lang="en-US" dirty="0"/>
              <a:t>Random card flipped after discards are made</a:t>
            </a:r>
          </a:p>
          <a:p>
            <a:pPr lvl="2"/>
            <a:r>
              <a:rPr lang="en-US" dirty="0"/>
              <a:t>Both players use same random card</a:t>
            </a:r>
          </a:p>
          <a:p>
            <a:pPr lvl="1"/>
            <a:r>
              <a:rPr lang="en-US" dirty="0" smtClean="0"/>
              <a:t>STAGE 4:  Dealer </a:t>
            </a:r>
            <a:r>
              <a:rPr lang="en-US" dirty="0" smtClean="0"/>
              <a:t>counts the crib, made of discarded cards</a:t>
            </a:r>
          </a:p>
          <a:p>
            <a:pPr lvl="2"/>
            <a:r>
              <a:rPr lang="en-US" dirty="0" smtClean="0"/>
              <a:t>Dealer alternates in each round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8F2D-C94A-47DF-B2E1-33B5928B61C1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Breakdown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2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Hand:  [6</a:t>
            </a:r>
            <a:r>
              <a:rPr lang="en-US" dirty="0"/>
              <a:t>, ♥] [6, ♦] [7, ♦] [8, ♠] [J, ♠] [J, ♦</a:t>
            </a:r>
            <a:r>
              <a:rPr lang="en-US" dirty="0" smtClean="0"/>
              <a:t>]</a:t>
            </a:r>
          </a:p>
          <a:p>
            <a:r>
              <a:rPr lang="en-US" dirty="0" smtClean="0"/>
              <a:t>Discard:  [J</a:t>
            </a:r>
            <a:r>
              <a:rPr lang="en-US" dirty="0"/>
              <a:t>, ♠] [J, ♦</a:t>
            </a:r>
            <a:r>
              <a:rPr lang="en-US" dirty="0" smtClean="0"/>
              <a:t>]</a:t>
            </a:r>
          </a:p>
          <a:p>
            <a:r>
              <a:rPr lang="en-US" dirty="0" smtClean="0"/>
              <a:t>Random card: </a:t>
            </a:r>
            <a:r>
              <a:rPr lang="en-US" dirty="0"/>
              <a:t>[9, ♠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 smtClean="0"/>
              <a:t>Total points in hand:  16</a:t>
            </a:r>
          </a:p>
          <a:p>
            <a:r>
              <a:rPr lang="en-US" dirty="0" smtClean="0"/>
              <a:t>Total points known in crib:  2</a:t>
            </a:r>
          </a:p>
          <a:p>
            <a:endParaRPr lang="en-US" dirty="0"/>
          </a:p>
          <a:p>
            <a:r>
              <a:rPr lang="en-US" dirty="0" smtClean="0"/>
              <a:t>Round score </a:t>
            </a:r>
          </a:p>
          <a:p>
            <a:pPr lvl="1"/>
            <a:r>
              <a:rPr lang="en-US" dirty="0" smtClean="0"/>
              <a:t>Player’s crib:  18</a:t>
            </a:r>
          </a:p>
          <a:p>
            <a:pPr lvl="1"/>
            <a:r>
              <a:rPr lang="en-US" dirty="0" smtClean="0"/>
              <a:t>Opponent’s crib:  14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8F2D-C94A-47DF-B2E1-33B5928B61C1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Hand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91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 Cribbage Player AI which makes intelligent discard decisions</a:t>
            </a:r>
          </a:p>
          <a:p>
            <a:pPr lvl="1"/>
            <a:r>
              <a:rPr lang="en-US" dirty="0" smtClean="0"/>
              <a:t>Maximize round score</a:t>
            </a:r>
          </a:p>
          <a:p>
            <a:pPr lvl="1"/>
            <a:endParaRPr lang="en-US" dirty="0"/>
          </a:p>
          <a:p>
            <a:r>
              <a:rPr lang="en-US" dirty="0" smtClean="0"/>
              <a:t>Calculating round score</a:t>
            </a:r>
          </a:p>
          <a:p>
            <a:pPr lvl="1"/>
            <a:r>
              <a:rPr lang="en-US" dirty="0" smtClean="0"/>
              <a:t>Player’s crib: </a:t>
            </a:r>
          </a:p>
          <a:p>
            <a:pPr lvl="2"/>
            <a:r>
              <a:rPr lang="en-US" dirty="0" smtClean="0"/>
              <a:t>Round score = hand score + crib score</a:t>
            </a:r>
          </a:p>
          <a:p>
            <a:pPr lvl="1"/>
            <a:r>
              <a:rPr lang="en-US" dirty="0" smtClean="0"/>
              <a:t>Opponent’s crib:</a:t>
            </a:r>
          </a:p>
          <a:p>
            <a:pPr lvl="2"/>
            <a:r>
              <a:rPr lang="en-US" dirty="0" smtClean="0"/>
              <a:t>Round score = hand score – crib score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8F2D-C94A-47DF-B2E1-33B5928B61C1}" type="slidenum">
              <a:rPr lang="en-US" smtClean="0"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92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Ignore stage two of a round</a:t>
            </a:r>
          </a:p>
          <a:p>
            <a:r>
              <a:rPr lang="en-US" dirty="0" smtClean="0"/>
              <a:t>Points are gained as follows:</a:t>
            </a:r>
          </a:p>
          <a:p>
            <a:pPr lvl="1"/>
            <a:r>
              <a:rPr lang="en-US" dirty="0" smtClean="0"/>
              <a:t>Two points for each fifteen</a:t>
            </a:r>
          </a:p>
          <a:p>
            <a:pPr lvl="1"/>
            <a:r>
              <a:rPr lang="en-US" dirty="0" smtClean="0"/>
              <a:t>One point for each card in the run</a:t>
            </a:r>
          </a:p>
          <a:p>
            <a:pPr lvl="2"/>
            <a:r>
              <a:rPr lang="en-US" dirty="0" smtClean="0"/>
              <a:t>3-card run = 3 pts</a:t>
            </a:r>
          </a:p>
          <a:p>
            <a:pPr lvl="2"/>
            <a:r>
              <a:rPr lang="en-US" dirty="0" smtClean="0"/>
              <a:t>4-card run = 4 pts</a:t>
            </a:r>
          </a:p>
          <a:p>
            <a:pPr lvl="1"/>
            <a:r>
              <a:rPr lang="en-US" dirty="0" smtClean="0"/>
              <a:t>Two points for each pair</a:t>
            </a:r>
          </a:p>
          <a:p>
            <a:r>
              <a:rPr lang="en-US" dirty="0" smtClean="0"/>
              <a:t>Score of round determined as shown on Slide 6</a:t>
            </a:r>
          </a:p>
          <a:p>
            <a:r>
              <a:rPr lang="en-US" dirty="0" smtClean="0"/>
              <a:t>Winner will be the first player to 121 points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8F2D-C94A-47DF-B2E1-33B5928B61C1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and 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25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Algorithm:</a:t>
            </a:r>
          </a:p>
          <a:p>
            <a:pPr lvl="1"/>
            <a:r>
              <a:rPr lang="en-US" dirty="0" smtClean="0"/>
              <a:t>Evolutionary Strategy</a:t>
            </a:r>
          </a:p>
          <a:p>
            <a:pPr lvl="2"/>
            <a:r>
              <a:rPr lang="en-US" dirty="0" smtClean="0"/>
              <a:t>Similar to Genetic Algorithms</a:t>
            </a:r>
          </a:p>
          <a:p>
            <a:pPr lvl="2"/>
            <a:r>
              <a:rPr lang="en-US" dirty="0" smtClean="0"/>
              <a:t>Use only mutation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8F2D-C94A-47DF-B2E1-33B5928B61C1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1026" name="Picture 2" descr="http://rosalind.info/media/problems/hamm/point_muta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21" y="2209800"/>
            <a:ext cx="2889279" cy="361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353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population of </a:t>
            </a:r>
            <a:r>
              <a:rPr lang="en-US" i="1" dirty="0" smtClean="0"/>
              <a:t>n</a:t>
            </a:r>
            <a:r>
              <a:rPr lang="en-US" dirty="0" smtClean="0"/>
              <a:t> hands</a:t>
            </a:r>
          </a:p>
          <a:p>
            <a:pPr lvl="1"/>
            <a:r>
              <a:rPr lang="en-US" dirty="0" smtClean="0"/>
              <a:t>While training, ignore suit</a:t>
            </a:r>
          </a:p>
          <a:p>
            <a:pPr lvl="2"/>
            <a:r>
              <a:rPr lang="en-US" dirty="0" smtClean="0"/>
              <a:t>Possible hands:  18,395</a:t>
            </a:r>
          </a:p>
          <a:p>
            <a:pPr lvl="2"/>
            <a:r>
              <a:rPr lang="en-US" dirty="0" smtClean="0"/>
              <a:t>Otherwise:  20,358,520 possible hands</a:t>
            </a:r>
          </a:p>
          <a:p>
            <a:r>
              <a:rPr lang="en-US" dirty="0" smtClean="0"/>
              <a:t>Assign each card in each hand a value, </a:t>
            </a:r>
            <a:r>
              <a:rPr lang="en-US" i="1" dirty="0" smtClean="0"/>
              <a:t>v</a:t>
            </a:r>
            <a:endParaRPr lang="en-US" dirty="0" smtClean="0"/>
          </a:p>
          <a:p>
            <a:pPr lvl="1"/>
            <a:r>
              <a:rPr lang="en-US" i="1" dirty="0" smtClean="0"/>
              <a:t>0.1 ≤ v ≤ 0.9</a:t>
            </a:r>
          </a:p>
          <a:p>
            <a:r>
              <a:rPr lang="en-US" dirty="0" smtClean="0"/>
              <a:t>Train each hand </a:t>
            </a:r>
            <a:r>
              <a:rPr lang="en-US" i="1" dirty="0" smtClean="0"/>
              <a:t>m</a:t>
            </a:r>
            <a:r>
              <a:rPr lang="en-US" dirty="0" smtClean="0"/>
              <a:t> times (</a:t>
            </a:r>
            <a:r>
              <a:rPr lang="en-US" i="1" dirty="0" smtClean="0"/>
              <a:t>n * m </a:t>
            </a:r>
            <a:r>
              <a:rPr lang="en-US" dirty="0" smtClean="0"/>
              <a:t>iterations)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8F2D-C94A-47DF-B2E1-33B5928B61C1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Evolutionary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9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401</TotalTime>
  <Words>710</Words>
  <Application>Microsoft Office PowerPoint</Application>
  <PresentationFormat>On-screen Show (4:3)</PresentationFormat>
  <Paragraphs>142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Hardcover</vt:lpstr>
      <vt:lpstr>Cribbage Player AI</vt:lpstr>
      <vt:lpstr>Background</vt:lpstr>
      <vt:lpstr>How to Play</vt:lpstr>
      <vt:lpstr>Round Breakdown</vt:lpstr>
      <vt:lpstr>Example Hand</vt:lpstr>
      <vt:lpstr>Problem Description</vt:lpstr>
      <vt:lpstr>Rules and Assumptions</vt:lpstr>
      <vt:lpstr>Methods</vt:lpstr>
      <vt:lpstr>Evolutionary Strategy</vt:lpstr>
      <vt:lpstr>Training a Hand</vt:lpstr>
      <vt:lpstr>Example Training</vt:lpstr>
      <vt:lpstr>Training Results</vt:lpstr>
      <vt:lpstr>Training Results</vt:lpstr>
      <vt:lpstr>Training Results</vt:lpstr>
      <vt:lpstr>Game Result</vt:lpstr>
      <vt:lpstr>Future Work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Cribbage Player AI</dc:title>
  <dc:creator>Katie Fox</dc:creator>
  <cp:lastModifiedBy>Katie Fox</cp:lastModifiedBy>
  <cp:revision>22</cp:revision>
  <dcterms:created xsi:type="dcterms:W3CDTF">2014-12-04T05:12:19Z</dcterms:created>
  <dcterms:modified xsi:type="dcterms:W3CDTF">2014-12-04T17:02:49Z</dcterms:modified>
</cp:coreProperties>
</file>