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Nunito"/>
      <p:regular r:id="rId23"/>
      <p:bold r:id="rId24"/>
      <p:italic r:id="rId25"/>
      <p:boldItalic r:id="rId26"/>
    </p:embeddedFont>
    <p:embeddedFont>
      <p:font typeface="Poppins"/>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Poppins-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77" name="Shape 277"/>
        <p:cNvGrpSpPr/>
        <p:nvPr/>
      </p:nvGrpSpPr>
      <p:grpSpPr>
        <a:xfrm>
          <a:off x="0" y="0"/>
          <a:ext cx="0" cy="0"/>
          <a:chOff x="0" y="0"/>
          <a:chExt cx="0" cy="0"/>
        </a:xfrm>
      </p:grpSpPr>
      <p:sp>
        <p:nvSpPr>
          <p:cNvPr id="278" name="Google Shape;278;p13"/>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9" name="Google Shape;279;p13"/>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0" name="Google Shape;280;p1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p13"/>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p1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3" name="Google Shape;283;p13"/>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84" name="Google Shape;284;p1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5" name="Google Shape;28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6" name="Google Shape;286;p13"/>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287" name="Shape 287"/>
        <p:cNvGrpSpPr/>
        <p:nvPr/>
      </p:nvGrpSpPr>
      <p:grpSpPr>
        <a:xfrm>
          <a:off x="0" y="0"/>
          <a:ext cx="0" cy="0"/>
          <a:chOff x="0" y="0"/>
          <a:chExt cx="0" cy="0"/>
        </a:xfrm>
      </p:grpSpPr>
      <p:sp>
        <p:nvSpPr>
          <p:cNvPr id="288" name="Google Shape;288;p1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p14"/>
          <p:cNvSpPr txBox="1"/>
          <p:nvPr>
            <p:ph idx="1" type="body"/>
          </p:nvPr>
        </p:nvSpPr>
        <p:spPr>
          <a:xfrm>
            <a:off x="1167493"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0" name="Google Shape;290;p14"/>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1" name="Google Shape;291;p14"/>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14"/>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3" name="Google Shape;293;p14"/>
          <p:cNvGrpSpPr/>
          <p:nvPr/>
        </p:nvGrpSpPr>
        <p:grpSpPr>
          <a:xfrm>
            <a:off x="8082091" y="5590903"/>
            <a:ext cx="1572380" cy="1267097"/>
            <a:chOff x="7413403" y="4976359"/>
            <a:chExt cx="2334986" cy="1881641"/>
          </a:xfrm>
        </p:grpSpPr>
        <p:sp>
          <p:nvSpPr>
            <p:cNvPr id="294" name="Google Shape;294;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 name="Google Shape;297;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8" name="Google Shape;298;p1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99" name="Google Shape;299;p14"/>
          <p:cNvSpPr txBox="1"/>
          <p:nvPr>
            <p:ph idx="2" type="body"/>
          </p:nvPr>
        </p:nvSpPr>
        <p:spPr>
          <a:xfrm>
            <a:off x="6283235"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0" name="Google Shape;300;p14"/>
          <p:cNvSpPr txBox="1"/>
          <p:nvPr>
            <p:ph idx="3" type="body"/>
          </p:nvPr>
        </p:nvSpPr>
        <p:spPr>
          <a:xfrm>
            <a:off x="1167493"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1" name="Google Shape;301;p14"/>
          <p:cNvSpPr txBox="1"/>
          <p:nvPr>
            <p:ph idx="4" type="body"/>
          </p:nvPr>
        </p:nvSpPr>
        <p:spPr>
          <a:xfrm>
            <a:off x="6283235"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02" name="Shape 302"/>
        <p:cNvGrpSpPr/>
        <p:nvPr/>
      </p:nvGrpSpPr>
      <p:grpSpPr>
        <a:xfrm>
          <a:off x="0" y="0"/>
          <a:ext cx="0" cy="0"/>
          <a:chOff x="0" y="0"/>
          <a:chExt cx="0" cy="0"/>
        </a:xfrm>
      </p:grpSpPr>
      <p:sp>
        <p:nvSpPr>
          <p:cNvPr id="303" name="Google Shape;303;p15"/>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15"/>
          <p:cNvSpPr txBox="1"/>
          <p:nvPr>
            <p:ph idx="1" type="subTitle"/>
          </p:nvPr>
        </p:nvSpPr>
        <p:spPr>
          <a:xfrm>
            <a:off x="1167493" y="3602038"/>
            <a:ext cx="6220200" cy="22473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05" name="Google Shape;305;p15"/>
          <p:cNvSpPr/>
          <p:nvPr/>
        </p:nvSpPr>
        <p:spPr>
          <a:xfrm>
            <a:off x="8264426" y="0"/>
            <a:ext cx="3927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06" name="Google Shape;306;p15"/>
          <p:cNvGrpSpPr/>
          <p:nvPr/>
        </p:nvGrpSpPr>
        <p:grpSpPr>
          <a:xfrm>
            <a:off x="8264878" y="3685939"/>
            <a:ext cx="3927680" cy="3178844"/>
            <a:chOff x="9857014" y="13834"/>
            <a:chExt cx="2334986" cy="1881641"/>
          </a:xfrm>
        </p:grpSpPr>
        <p:sp>
          <p:nvSpPr>
            <p:cNvPr id="307" name="Google Shape;307;p1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1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09" name="Google Shape;309;p15"/>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0" name="Google Shape;310;p15"/>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type="ctrTitle"/>
          </p:nvPr>
        </p:nvSpPr>
        <p:spPr>
          <a:xfrm>
            <a:off x="1837865" y="2021570"/>
            <a:ext cx="78888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rial"/>
              <a:buNone/>
            </a:pPr>
            <a:r>
              <a:rPr lang="en-IN" sz="5400"/>
              <a:t>Amazon Sales Data Analysis</a:t>
            </a:r>
            <a:endParaRPr/>
          </a:p>
        </p:txBody>
      </p:sp>
      <p:sp>
        <p:nvSpPr>
          <p:cNvPr id="316" name="Google Shape;316;p16"/>
          <p:cNvSpPr txBox="1"/>
          <p:nvPr/>
        </p:nvSpPr>
        <p:spPr>
          <a:xfrm>
            <a:off x="2646168" y="4482200"/>
            <a:ext cx="818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22" name="Google Shape;422;p25"/>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23" name="Google Shape;423;p25"/>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24" name="Google Shape;424;p25"/>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25" name="Google Shape;425;p25"/>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26" name="Google Shape;426;p25"/>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27" name="Google Shape;427;p25"/>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28" name="Google Shape;428;p25"/>
          <p:cNvPicPr preferRelativeResize="0"/>
          <p:nvPr/>
        </p:nvPicPr>
        <p:blipFill rotWithShape="1">
          <a:blip r:embed="rId3">
            <a:alphaModFix/>
          </a:blip>
          <a:srcRect b="12574" l="3886" r="9459" t="44230"/>
          <a:stretch/>
        </p:blipFill>
        <p:spPr>
          <a:xfrm>
            <a:off x="288294" y="2030049"/>
            <a:ext cx="11085272" cy="3106672"/>
          </a:xfrm>
          <a:prstGeom prst="rect">
            <a:avLst/>
          </a:prstGeom>
          <a:noFill/>
          <a:ln>
            <a:noFill/>
          </a:ln>
        </p:spPr>
      </p:pic>
      <p:sp>
        <p:nvSpPr>
          <p:cNvPr id="429" name="Google Shape;429;p2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35" name="Google Shape;435;p26"/>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36" name="Google Shape;436;p26"/>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37" name="Google Shape;437;p26"/>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38" name="Google Shape;438;p26"/>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39" name="Google Shape;439;p26"/>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40" name="Google Shape;440;p26"/>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41" name="Google Shape;441;p26"/>
          <p:cNvPicPr preferRelativeResize="0"/>
          <p:nvPr/>
        </p:nvPicPr>
        <p:blipFill rotWithShape="1">
          <a:blip r:embed="rId3">
            <a:alphaModFix/>
          </a:blip>
          <a:srcRect b="13633" l="12619" r="18117" t="16236"/>
          <a:stretch/>
        </p:blipFill>
        <p:spPr>
          <a:xfrm>
            <a:off x="1167491" y="1583159"/>
            <a:ext cx="8444516" cy="4807249"/>
          </a:xfrm>
          <a:prstGeom prst="rect">
            <a:avLst/>
          </a:prstGeom>
          <a:noFill/>
          <a:ln>
            <a:noFill/>
          </a:ln>
        </p:spPr>
      </p:pic>
      <p:sp>
        <p:nvSpPr>
          <p:cNvPr id="442" name="Google Shape;442;p2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48" name="Google Shape;448;p27"/>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49" name="Google Shape;449;p27"/>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50" name="Google Shape;450;p27"/>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51" name="Google Shape;451;p27"/>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52" name="Google Shape;452;p27"/>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53" name="Google Shape;453;p27"/>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54" name="Google Shape;454;p27"/>
          <p:cNvPicPr preferRelativeResize="0"/>
          <p:nvPr/>
        </p:nvPicPr>
        <p:blipFill rotWithShape="1">
          <a:blip r:embed="rId3">
            <a:alphaModFix/>
          </a:blip>
          <a:srcRect b="13827" l="12807" r="18117" t="16188"/>
          <a:stretch/>
        </p:blipFill>
        <p:spPr>
          <a:xfrm>
            <a:off x="1167491" y="1559267"/>
            <a:ext cx="8421516" cy="4797083"/>
          </a:xfrm>
          <a:prstGeom prst="rect">
            <a:avLst/>
          </a:prstGeom>
          <a:noFill/>
          <a:ln>
            <a:noFill/>
          </a:ln>
        </p:spPr>
      </p:pic>
      <p:sp>
        <p:nvSpPr>
          <p:cNvPr id="455" name="Google Shape;455;p27"/>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61" name="Google Shape;461;p28"/>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62" name="Google Shape;462;p28"/>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63" name="Google Shape;463;p28"/>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64" name="Google Shape;464;p28"/>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65" name="Google Shape;465;p28"/>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66" name="Google Shape;466;p28"/>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67" name="Google Shape;467;p28"/>
          <p:cNvPicPr preferRelativeResize="0"/>
          <p:nvPr/>
        </p:nvPicPr>
        <p:blipFill rotWithShape="1">
          <a:blip r:embed="rId3">
            <a:alphaModFix/>
          </a:blip>
          <a:srcRect b="13827" l="12807" r="18117" t="16188"/>
          <a:stretch/>
        </p:blipFill>
        <p:spPr>
          <a:xfrm>
            <a:off x="1167491" y="1566949"/>
            <a:ext cx="8421516" cy="4797083"/>
          </a:xfrm>
          <a:prstGeom prst="rect">
            <a:avLst/>
          </a:prstGeom>
          <a:noFill/>
          <a:ln>
            <a:noFill/>
          </a:ln>
        </p:spPr>
      </p:pic>
      <p:sp>
        <p:nvSpPr>
          <p:cNvPr id="468" name="Google Shape;468;p28"/>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74" name="Google Shape;474;p29"/>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75" name="Google Shape;475;p29"/>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76" name="Google Shape;476;p29"/>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77" name="Google Shape;477;p29"/>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78" name="Google Shape;478;p29"/>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79" name="Google Shape;479;p29"/>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80" name="Google Shape;480;p29"/>
          <p:cNvPicPr preferRelativeResize="0"/>
          <p:nvPr/>
        </p:nvPicPr>
        <p:blipFill rotWithShape="1">
          <a:blip r:embed="rId3">
            <a:alphaModFix/>
          </a:blip>
          <a:srcRect b="12187" l="12807" r="18117" t="17420"/>
          <a:stretch/>
        </p:blipFill>
        <p:spPr>
          <a:xfrm>
            <a:off x="1167491" y="1545200"/>
            <a:ext cx="8421516" cy="4825218"/>
          </a:xfrm>
          <a:prstGeom prst="rect">
            <a:avLst/>
          </a:prstGeom>
          <a:noFill/>
          <a:ln>
            <a:noFill/>
          </a:ln>
        </p:spPr>
      </p:pic>
      <p:sp>
        <p:nvSpPr>
          <p:cNvPr id="481" name="Google Shape;481;p29"/>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87" name="Google Shape;487;p30"/>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88" name="Google Shape;488;p30"/>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89" name="Google Shape;489;p30"/>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90" name="Google Shape;490;p30"/>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91" name="Google Shape;491;p30"/>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Insights</a:t>
            </a:r>
            <a:endParaRPr>
              <a:solidFill>
                <a:schemeClr val="dk1"/>
              </a:solidFill>
            </a:endParaRPr>
          </a:p>
        </p:txBody>
      </p:sp>
      <p:sp>
        <p:nvSpPr>
          <p:cNvPr id="492" name="Google Shape;492;p30"/>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3" name="Google Shape;493;p30"/>
          <p:cNvSpPr txBox="1"/>
          <p:nvPr/>
        </p:nvSpPr>
        <p:spPr>
          <a:xfrm>
            <a:off x="1167490" y="1816764"/>
            <a:ext cx="10114905" cy="44012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total sales is </a:t>
            </a:r>
            <a:r>
              <a:rPr b="1" i="0" lang="en-IN" sz="2000" u="none" cap="none" strike="noStrike">
                <a:solidFill>
                  <a:srgbClr val="0C0C0C"/>
                </a:solidFill>
                <a:latin typeface="Poppins"/>
                <a:ea typeface="Poppins"/>
                <a:cs typeface="Poppins"/>
                <a:sym typeface="Poppins"/>
              </a:rPr>
              <a:t>$137.35 </a:t>
            </a:r>
            <a:r>
              <a:rPr b="0" i="0" lang="en-IN" sz="2000" u="none" cap="none" strike="noStrike">
                <a:solidFill>
                  <a:schemeClr val="accent1"/>
                </a:solidFill>
                <a:latin typeface="Poppins"/>
                <a:ea typeface="Poppins"/>
                <a:cs typeface="Poppins"/>
                <a:sym typeface="Poppins"/>
              </a:rPr>
              <a:t>million out of which total profit is </a:t>
            </a:r>
            <a:r>
              <a:rPr b="1" i="0" lang="en-IN" sz="2000" u="none" cap="none" strike="noStrike">
                <a:solidFill>
                  <a:schemeClr val="dk1"/>
                </a:solidFill>
                <a:latin typeface="Poppins"/>
                <a:ea typeface="Poppins"/>
                <a:cs typeface="Poppins"/>
                <a:sym typeface="Poppins"/>
              </a:rPr>
              <a:t>$44.17 </a:t>
            </a:r>
            <a:r>
              <a:rPr b="0" i="0" lang="en-IN" sz="2000" u="none" cap="none" strike="noStrike">
                <a:solidFill>
                  <a:schemeClr val="accent1"/>
                </a:solidFill>
                <a:latin typeface="Poppins"/>
                <a:ea typeface="Poppins"/>
                <a:cs typeface="Poppins"/>
                <a:sym typeface="Poppins"/>
              </a:rPr>
              <a:t>million.</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average profit margin and unit price is</a:t>
            </a:r>
            <a:r>
              <a:rPr b="1" i="0" lang="en-IN" sz="2000" u="none" cap="none" strike="noStrike">
                <a:solidFill>
                  <a:schemeClr val="dk1"/>
                </a:solidFill>
                <a:latin typeface="Poppins"/>
                <a:ea typeface="Poppins"/>
                <a:cs typeface="Poppins"/>
                <a:sym typeface="Poppins"/>
              </a:rPr>
              <a:t> $32.16 </a:t>
            </a:r>
            <a:r>
              <a:rPr b="0" i="0" lang="en-IN" sz="2000" u="none" cap="none" strike="noStrike">
                <a:solidFill>
                  <a:schemeClr val="accent1"/>
                </a:solidFill>
                <a:latin typeface="Poppins"/>
                <a:ea typeface="Poppins"/>
                <a:cs typeface="Poppins"/>
                <a:sym typeface="Poppins"/>
              </a:rPr>
              <a:t>and </a:t>
            </a:r>
            <a:r>
              <a:rPr b="1" i="0" lang="en-IN" sz="2000" u="none" cap="none" strike="noStrike">
                <a:solidFill>
                  <a:schemeClr val="dk1"/>
                </a:solidFill>
                <a:latin typeface="Poppins"/>
                <a:ea typeface="Poppins"/>
                <a:cs typeface="Poppins"/>
                <a:sym typeface="Poppins"/>
              </a:rPr>
              <a:t>$276.76 </a:t>
            </a:r>
            <a:r>
              <a:rPr b="0" i="0" lang="en-IN" sz="2000" u="none" cap="none" strike="noStrike">
                <a:solidFill>
                  <a:schemeClr val="accent1"/>
                </a:solidFill>
                <a:latin typeface="Poppins"/>
                <a:ea typeface="Poppins"/>
                <a:cs typeface="Poppins"/>
                <a:sym typeface="Poppins"/>
              </a:rPr>
              <a:t>respectively.</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t>
            </a:r>
            <a:r>
              <a:rPr b="1" i="0" lang="en-IN" sz="2000" u="none" cap="none" strike="noStrike">
                <a:solidFill>
                  <a:srgbClr val="0C0C0C"/>
                </a:solidFill>
                <a:latin typeface="Poppins"/>
                <a:ea typeface="Poppins"/>
                <a:cs typeface="Poppins"/>
                <a:sym typeface="Poppins"/>
              </a:rPr>
              <a:t>“H” </a:t>
            </a:r>
            <a:r>
              <a:rPr b="0" i="0" lang="en-IN" sz="2000" u="none" cap="none" strike="noStrike">
                <a:solidFill>
                  <a:schemeClr val="accent1"/>
                </a:solidFill>
                <a:latin typeface="Poppins"/>
                <a:ea typeface="Poppins"/>
                <a:cs typeface="Poppins"/>
                <a:sym typeface="Poppins"/>
              </a:rPr>
              <a:t>order priority gave the highest sales, which means people need their products fast.</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1" i="0" lang="en-IN" sz="2000" u="none" cap="none" strike="noStrike">
                <a:solidFill>
                  <a:srgbClr val="0C0C0C"/>
                </a:solidFill>
                <a:latin typeface="Poppins"/>
                <a:ea typeface="Poppins"/>
                <a:cs typeface="Poppins"/>
                <a:sym typeface="Poppins"/>
              </a:rPr>
              <a:t>“Cosmetics” </a:t>
            </a:r>
            <a:r>
              <a:rPr b="0" i="0" lang="en-IN" sz="2000" u="none" cap="none" strike="noStrike">
                <a:solidFill>
                  <a:schemeClr val="accent1"/>
                </a:solidFill>
                <a:latin typeface="Poppins"/>
                <a:ea typeface="Poppins"/>
                <a:cs typeface="Poppins"/>
                <a:sym typeface="Poppins"/>
              </a:rPr>
              <a:t>products gave the highest sales.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Majority of people still prefer </a:t>
            </a:r>
            <a:r>
              <a:rPr b="1" i="0" lang="en-IN" sz="2000" u="none" cap="none" strike="noStrike">
                <a:solidFill>
                  <a:srgbClr val="0C0C0C"/>
                </a:solidFill>
                <a:latin typeface="Poppins"/>
                <a:ea typeface="Poppins"/>
                <a:cs typeface="Poppins"/>
                <a:sym typeface="Poppins"/>
              </a:rPr>
              <a:t>“Offline Channel” </a:t>
            </a:r>
            <a:r>
              <a:rPr b="0" i="0" lang="en-IN" sz="2000" u="none" cap="none" strike="noStrike">
                <a:solidFill>
                  <a:schemeClr val="accent1"/>
                </a:solidFill>
                <a:latin typeface="Poppins"/>
                <a:ea typeface="Poppins"/>
                <a:cs typeface="Poppins"/>
                <a:sym typeface="Poppins"/>
              </a:rPr>
              <a:t>for buying products.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year </a:t>
            </a:r>
            <a:r>
              <a:rPr b="1" i="0" lang="en-IN" sz="2000" u="none" cap="none" strike="noStrike">
                <a:solidFill>
                  <a:srgbClr val="0C0C0C"/>
                </a:solidFill>
                <a:latin typeface="Poppins"/>
                <a:ea typeface="Poppins"/>
                <a:cs typeface="Poppins"/>
                <a:sym typeface="Poppins"/>
              </a:rPr>
              <a:t>2012</a:t>
            </a:r>
            <a:r>
              <a:rPr b="0" i="0" lang="en-IN" sz="2000" u="none" cap="none" strike="noStrike">
                <a:solidFill>
                  <a:schemeClr val="accent1"/>
                </a:solidFill>
                <a:latin typeface="Poppins"/>
                <a:ea typeface="Poppins"/>
                <a:cs typeface="Poppins"/>
                <a:sym typeface="Poppins"/>
              </a:rPr>
              <a:t> has seen the highest sales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accent1"/>
                </a:solidFill>
                <a:latin typeface="Poppins"/>
                <a:ea typeface="Poppins"/>
                <a:cs typeface="Poppins"/>
                <a:sym typeface="Poppins"/>
              </a:rPr>
              <a:t>The </a:t>
            </a:r>
            <a:r>
              <a:rPr b="1" i="0" lang="en-IN" sz="2000" u="none" cap="none" strike="noStrike">
                <a:solidFill>
                  <a:srgbClr val="0C0C0C"/>
                </a:solidFill>
                <a:latin typeface="Poppins"/>
                <a:ea typeface="Poppins"/>
                <a:cs typeface="Poppins"/>
                <a:sym typeface="Poppins"/>
              </a:rPr>
              <a:t>Sub-Saharan Africa </a:t>
            </a:r>
            <a:r>
              <a:rPr b="0" i="0" lang="en-IN" sz="2000" u="none" cap="none" strike="noStrike">
                <a:solidFill>
                  <a:schemeClr val="accent1"/>
                </a:solidFill>
                <a:latin typeface="Poppins"/>
                <a:ea typeface="Poppins"/>
                <a:cs typeface="Poppins"/>
                <a:sym typeface="Poppins"/>
              </a:rPr>
              <a:t>region has seen the highest sales</a:t>
            </a:r>
            <a:endParaRPr/>
          </a:p>
        </p:txBody>
      </p:sp>
      <p:sp>
        <p:nvSpPr>
          <p:cNvPr id="494" name="Google Shape;494;p3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500" name="Google Shape;500;p31"/>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501" name="Google Shape;501;p31"/>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502" name="Google Shape;502;p31"/>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503" name="Google Shape;503;p31"/>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504" name="Google Shape;504;p31"/>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Summary</a:t>
            </a:r>
            <a:endParaRPr>
              <a:solidFill>
                <a:schemeClr val="dk1"/>
              </a:solidFill>
            </a:endParaRPr>
          </a:p>
        </p:txBody>
      </p:sp>
      <p:sp>
        <p:nvSpPr>
          <p:cNvPr id="505" name="Google Shape;505;p31"/>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06" name="Google Shape;506;p31"/>
          <p:cNvSpPr txBox="1"/>
          <p:nvPr/>
        </p:nvSpPr>
        <p:spPr>
          <a:xfrm>
            <a:off x="867232" y="1711272"/>
            <a:ext cx="10114905" cy="42473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Cosmetic products are very popular among people of Europe and these products generated the highest profit </a:t>
            </a:r>
            <a:r>
              <a:rPr b="1" i="0" lang="en-IN" sz="1800" u="none" cap="none" strike="noStrike">
                <a:solidFill>
                  <a:srgbClr val="0C0C0C"/>
                </a:solidFill>
                <a:latin typeface="Poppins"/>
                <a:ea typeface="Poppins"/>
                <a:cs typeface="Poppins"/>
                <a:sym typeface="Poppins"/>
              </a:rPr>
              <a:t>($14.56 million) </a:t>
            </a:r>
            <a:r>
              <a:rPr b="0" i="0" lang="en-IN" sz="1800" u="none" cap="none" strike="noStrike">
                <a:solidFill>
                  <a:schemeClr val="accent1"/>
                </a:solidFill>
                <a:latin typeface="Poppins"/>
                <a:ea typeface="Poppins"/>
                <a:cs typeface="Poppins"/>
                <a:sym typeface="Poppins"/>
              </a:rPr>
              <a:t>of all items. So, it is advisable to create some marketing campaigns promoting Cosmetic products.</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b="1" i="0" lang="en-IN" sz="1800" u="none" cap="none" strike="noStrike">
                <a:solidFill>
                  <a:srgbClr val="0C0C0C"/>
                </a:solidFill>
                <a:latin typeface="Poppins"/>
                <a:ea typeface="Poppins"/>
                <a:cs typeface="Poppins"/>
                <a:sym typeface="Poppins"/>
              </a:rPr>
              <a:t>promote</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The Region Sub-Saharan Africa has generated the highest profit where people bought </a:t>
            </a:r>
            <a:r>
              <a:rPr b="1" i="0" lang="en-IN" sz="1800" u="none" cap="none" strike="noStrike">
                <a:solidFill>
                  <a:srgbClr val="0C0C0C"/>
                </a:solidFill>
                <a:latin typeface="Poppins"/>
                <a:ea typeface="Poppins"/>
                <a:cs typeface="Poppins"/>
                <a:sym typeface="Poppins"/>
              </a:rPr>
              <a:t>Fruits</a:t>
            </a:r>
            <a:r>
              <a:rPr b="0" i="0" lang="en-IN" sz="1800" u="none" cap="none" strike="noStrike">
                <a:solidFill>
                  <a:schemeClr val="accent1"/>
                </a:solidFill>
                <a:latin typeface="Poppins"/>
                <a:ea typeface="Poppins"/>
                <a:cs typeface="Poppins"/>
                <a:sym typeface="Poppins"/>
              </a:rPr>
              <a:t> the most, with approx. </a:t>
            </a:r>
            <a:r>
              <a:rPr b="1" i="0" lang="en-IN" sz="1800" u="none" cap="none" strike="noStrike">
                <a:solidFill>
                  <a:srgbClr val="0C0C0C"/>
                </a:solidFill>
                <a:latin typeface="Poppins"/>
                <a:ea typeface="Poppins"/>
                <a:cs typeface="Poppins"/>
                <a:sym typeface="Poppins"/>
              </a:rPr>
              <a:t>31</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thousands</a:t>
            </a:r>
            <a:r>
              <a:rPr b="0" i="0" lang="en-IN" sz="1800" u="none" cap="none" strike="noStrike">
                <a:solidFill>
                  <a:schemeClr val="accent1"/>
                </a:solidFill>
                <a:latin typeface="Poppins"/>
                <a:ea typeface="Poppins"/>
                <a:cs typeface="Poppins"/>
                <a:sym typeface="Poppins"/>
              </a:rPr>
              <a:t> unit sold. Highlight the health benefits of fruits during campaigns and align marketing with local preferences.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accent1"/>
                </a:solidFill>
                <a:latin typeface="Poppins"/>
                <a:ea typeface="Poppins"/>
                <a:cs typeface="Poppins"/>
                <a:sym typeface="Poppins"/>
              </a:rPr>
              <a:t>The second most purchased item, after Cosmetics in Europe is </a:t>
            </a:r>
            <a:r>
              <a:rPr b="1" i="0" lang="en-IN" sz="1800" u="none" cap="none" strike="noStrike">
                <a:solidFill>
                  <a:srgbClr val="0C0C0C"/>
                </a:solidFill>
                <a:latin typeface="Poppins"/>
                <a:ea typeface="Poppins"/>
                <a:cs typeface="Poppins"/>
                <a:sym typeface="Poppins"/>
              </a:rPr>
              <a:t>Baby</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Food</a:t>
            </a:r>
            <a:r>
              <a:rPr b="0" i="0" lang="en-IN" sz="1800" u="none" cap="none" strike="noStrike">
                <a:solidFill>
                  <a:schemeClr val="accent1"/>
                </a:solidFill>
                <a:latin typeface="Poppins"/>
                <a:ea typeface="Poppins"/>
                <a:cs typeface="Poppins"/>
                <a:sym typeface="Poppins"/>
              </a:rPr>
              <a:t>. This insight tells us that majority of people of Europe are newlywed couples. Thus you can </a:t>
            </a:r>
            <a:r>
              <a:rPr b="1" i="0" lang="en-IN" sz="1800" u="none" cap="none" strike="noStrike">
                <a:solidFill>
                  <a:srgbClr val="0C0C0C"/>
                </a:solidFill>
                <a:latin typeface="Poppins"/>
                <a:ea typeface="Poppins"/>
                <a:cs typeface="Poppins"/>
                <a:sym typeface="Poppins"/>
              </a:rPr>
              <a:t>promote</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related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to</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new</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born</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babies</a:t>
            </a:r>
            <a:r>
              <a:rPr b="0" i="0" lang="en-IN" sz="1800" u="none" cap="none" strike="noStrike">
                <a:solidFill>
                  <a:schemeClr val="accent1"/>
                </a:solidFill>
                <a:latin typeface="Poppins"/>
                <a:ea typeface="Poppins"/>
                <a:cs typeface="Poppins"/>
                <a:sym typeface="Poppins"/>
              </a:rPr>
              <a:t> to these people.</a:t>
            </a:r>
            <a:endParaRPr/>
          </a:p>
        </p:txBody>
      </p:sp>
      <p:sp>
        <p:nvSpPr>
          <p:cNvPr id="507" name="Google Shape;507;p3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513" name="Google Shape;513;p32"/>
          <p:cNvSpPr txBox="1"/>
          <p:nvPr>
            <p:ph idx="3" type="body"/>
          </p:nvPr>
        </p:nvSpPr>
        <p:spPr>
          <a:xfrm>
            <a:off x="11553668"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514" name="Google Shape;514;p32"/>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515" name="Google Shape;515;p32"/>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516" name="Google Shape;516;p32"/>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517" name="Google Shape;517;p32"/>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Summary</a:t>
            </a:r>
            <a:endParaRPr>
              <a:solidFill>
                <a:schemeClr val="dk1"/>
              </a:solidFill>
            </a:endParaRPr>
          </a:p>
        </p:txBody>
      </p:sp>
      <p:sp>
        <p:nvSpPr>
          <p:cNvPr id="518" name="Google Shape;518;p32"/>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19" name="Google Shape;519;p32"/>
          <p:cNvSpPr txBox="1"/>
          <p:nvPr/>
        </p:nvSpPr>
        <p:spPr>
          <a:xfrm>
            <a:off x="867232" y="1556524"/>
            <a:ext cx="10114905" cy="48013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Fruits</a:t>
            </a:r>
            <a:r>
              <a:rPr b="0" i="0" lang="en-IN" sz="1800" u="none" cap="none" strike="noStrike">
                <a:solidFill>
                  <a:schemeClr val="accent1"/>
                </a:solidFill>
                <a:latin typeface="Poppins"/>
                <a:ea typeface="Poppins"/>
                <a:cs typeface="Poppins"/>
                <a:sym typeface="Poppins"/>
              </a:rPr>
              <a:t> has generated the least profit of all item types which is only </a:t>
            </a:r>
            <a:r>
              <a:rPr b="1" i="0" lang="en-IN" sz="1800" u="none" cap="none" strike="noStrike">
                <a:solidFill>
                  <a:srgbClr val="0C0C0C"/>
                </a:solidFill>
                <a:latin typeface="Poppins"/>
                <a:ea typeface="Poppins"/>
                <a:cs typeface="Poppins"/>
                <a:sym typeface="Poppins"/>
              </a:rPr>
              <a:t>$120.50</a:t>
            </a:r>
            <a:r>
              <a:rPr b="0" i="0" lang="en-IN" sz="1800" u="none" cap="none" strike="noStrike">
                <a:solidFill>
                  <a:schemeClr val="accent1"/>
                </a:solidFill>
                <a:latin typeface="Poppins"/>
                <a:ea typeface="Poppins"/>
                <a:cs typeface="Poppins"/>
                <a:sym typeface="Poppins"/>
              </a:rPr>
              <a:t> thousands. It is advisable to understand the customer needs, adjust the price and analyse the local preference. </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North</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America</a:t>
            </a:r>
            <a:r>
              <a:rPr b="0" i="0" lang="en-IN" sz="1800" u="none" cap="none" strike="noStrike">
                <a:solidFill>
                  <a:schemeClr val="accent1"/>
                </a:solidFill>
                <a:latin typeface="Poppins"/>
                <a:ea typeface="Poppins"/>
                <a:cs typeface="Poppins"/>
                <a:sym typeface="Poppins"/>
              </a:rPr>
              <a:t> Region has generated the least profit by selling only </a:t>
            </a:r>
            <a:r>
              <a:rPr b="1" i="0" lang="en-IN" sz="1800" u="none" cap="none" strike="noStrike">
                <a:solidFill>
                  <a:srgbClr val="0C0C0C"/>
                </a:solidFill>
                <a:latin typeface="Poppins"/>
                <a:ea typeface="Poppins"/>
                <a:cs typeface="Poppins"/>
                <a:sym typeface="Poppins"/>
              </a:rPr>
              <a:t>Personal</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Care</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Household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Items</a:t>
            </a:r>
            <a:r>
              <a:rPr b="0" i="0" lang="en-IN" sz="1800" u="none" cap="none" strike="noStrike">
                <a:solidFill>
                  <a:schemeClr val="accent1"/>
                </a:solidFill>
                <a:latin typeface="Poppins"/>
                <a:ea typeface="Poppins"/>
                <a:cs typeface="Poppins"/>
                <a:sym typeface="Poppins"/>
              </a:rPr>
              <a:t> through </a:t>
            </a:r>
            <a:r>
              <a:rPr b="1" i="0" lang="en-IN" sz="1800" u="none" cap="none" strike="noStrike">
                <a:solidFill>
                  <a:srgbClr val="0C0C0C"/>
                </a:solidFill>
                <a:latin typeface="Poppins"/>
                <a:ea typeface="Poppins"/>
                <a:cs typeface="Poppins"/>
                <a:sym typeface="Poppins"/>
              </a:rPr>
              <a:t>Offline</a:t>
            </a:r>
            <a:r>
              <a:rPr b="0" i="0" lang="en-IN" sz="1800" u="none" cap="none" strike="noStrike">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endParaRPr/>
          </a:p>
          <a:p>
            <a:pPr indent="0" lvl="0" marL="0" marR="0" rtl="0" algn="l">
              <a:lnSpc>
                <a:spcPct val="100000"/>
              </a:lnSpc>
              <a:spcBef>
                <a:spcPts val="0"/>
              </a:spcBef>
              <a:spcAft>
                <a:spcPts val="0"/>
              </a:spcAft>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Meat</a:t>
            </a:r>
            <a:r>
              <a:rPr b="0" i="0" lang="en-IN" sz="1800" u="none" cap="none" strike="noStrike">
                <a:solidFill>
                  <a:schemeClr val="accent1"/>
                </a:solidFill>
                <a:latin typeface="Poppins"/>
                <a:ea typeface="Poppins"/>
                <a:cs typeface="Poppins"/>
                <a:sym typeface="Poppins"/>
              </a:rPr>
              <a:t> is the least sold item type with </a:t>
            </a:r>
            <a:r>
              <a:rPr b="1" i="0" lang="en-IN" sz="1800" u="none" cap="none" strike="noStrike">
                <a:solidFill>
                  <a:srgbClr val="0C0C0C"/>
                </a:solidFill>
                <a:latin typeface="Poppins"/>
                <a:ea typeface="Poppins"/>
                <a:cs typeface="Poppins"/>
                <a:sym typeface="Poppins"/>
              </a:rPr>
              <a:t>11</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thousands</a:t>
            </a:r>
            <a:r>
              <a:rPr b="0" i="0" lang="en-IN" sz="1800" u="none" cap="none" strike="noStrike">
                <a:solidFill>
                  <a:schemeClr val="accent1"/>
                </a:solidFill>
                <a:latin typeface="Poppins"/>
                <a:ea typeface="Poppins"/>
                <a:cs typeface="Poppins"/>
                <a:sym typeface="Poppins"/>
              </a:rPr>
              <a:t> units sold in Australia and Oceania and Sub-Saharan Africa Region using only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 Channel. Consider selling different kinds of meat products and adjust the prices.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Poppins"/>
              <a:ea typeface="Poppins"/>
              <a:cs typeface="Poppins"/>
              <a:sym typeface="Poppins"/>
            </a:endParaRPr>
          </a:p>
          <a:p>
            <a:pPr indent="-342900" lvl="0" marL="34290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C0C0C"/>
                </a:solidFill>
                <a:latin typeface="Poppins"/>
                <a:ea typeface="Poppins"/>
                <a:cs typeface="Poppins"/>
                <a:sym typeface="Poppins"/>
              </a:rPr>
              <a:t>Household</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Items</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Cosmetic</a:t>
            </a:r>
            <a:r>
              <a:rPr b="0" i="0" lang="en-IN" sz="1800" u="none" cap="none" strike="noStrike">
                <a:solidFill>
                  <a:schemeClr val="accent1"/>
                </a:solidFill>
                <a:latin typeface="Poppins"/>
                <a:ea typeface="Poppins"/>
                <a:cs typeface="Poppins"/>
                <a:sym typeface="Poppins"/>
              </a:rPr>
              <a:t> </a:t>
            </a:r>
            <a:r>
              <a:rPr b="1" i="0" lang="en-IN" sz="1800" u="none" cap="none" strike="noStrike">
                <a:solidFill>
                  <a:srgbClr val="0C0C0C"/>
                </a:solidFill>
                <a:latin typeface="Poppins"/>
                <a:ea typeface="Poppins"/>
                <a:cs typeface="Poppins"/>
                <a:sym typeface="Poppins"/>
              </a:rPr>
              <a:t>Products</a:t>
            </a:r>
            <a:r>
              <a:rPr b="0" i="0" lang="en-IN" sz="1800" u="none" cap="none" strike="noStrike">
                <a:solidFill>
                  <a:schemeClr val="accent1"/>
                </a:solidFill>
                <a:latin typeface="Poppins"/>
                <a:ea typeface="Poppins"/>
                <a:cs typeface="Poppins"/>
                <a:sym typeface="Poppins"/>
              </a:rPr>
              <a:t> are sold the most through </a:t>
            </a:r>
            <a:r>
              <a:rPr b="1" i="0" lang="en-IN" sz="1800" u="none" cap="none" strike="noStrike">
                <a:solidFill>
                  <a:srgbClr val="0C0C0C"/>
                </a:solidFill>
                <a:latin typeface="Poppins"/>
                <a:ea typeface="Poppins"/>
                <a:cs typeface="Poppins"/>
                <a:sym typeface="Poppins"/>
              </a:rPr>
              <a:t>Offline</a:t>
            </a:r>
            <a:r>
              <a:rPr b="0" i="0" lang="en-IN" sz="1800" u="none" cap="none" strike="noStrike">
                <a:solidFill>
                  <a:schemeClr val="accent1"/>
                </a:solidFill>
                <a:latin typeface="Poppins"/>
                <a:ea typeface="Poppins"/>
                <a:cs typeface="Poppins"/>
                <a:sym typeface="Poppins"/>
              </a:rPr>
              <a:t> and </a:t>
            </a:r>
            <a:r>
              <a:rPr b="1" i="0" lang="en-IN" sz="1800" u="none" cap="none" strike="noStrike">
                <a:solidFill>
                  <a:srgbClr val="0C0C0C"/>
                </a:solidFill>
                <a:latin typeface="Poppins"/>
                <a:ea typeface="Poppins"/>
                <a:cs typeface="Poppins"/>
                <a:sym typeface="Poppins"/>
              </a:rPr>
              <a:t>Online</a:t>
            </a:r>
            <a:r>
              <a:rPr b="0" i="0" lang="en-IN" sz="1800" u="none" cap="none" strike="noStrike">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endParaRPr/>
          </a:p>
        </p:txBody>
      </p:sp>
      <p:sp>
        <p:nvSpPr>
          <p:cNvPr id="520" name="Google Shape;520;p3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3"/>
          <p:cNvSpPr txBox="1"/>
          <p:nvPr>
            <p:ph type="ctrTitle"/>
          </p:nvPr>
        </p:nvSpPr>
        <p:spPr>
          <a:xfrm>
            <a:off x="1061175" y="2535270"/>
            <a:ext cx="6220200" cy="1468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
          <p:cNvSpPr txBox="1"/>
          <p:nvPr>
            <p:ph type="title"/>
          </p:nvPr>
        </p:nvSpPr>
        <p:spPr>
          <a:xfrm>
            <a:off x="1167492" y="4572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t>Objectives</a:t>
            </a:r>
            <a:endParaRPr/>
          </a:p>
        </p:txBody>
      </p:sp>
      <p:sp>
        <p:nvSpPr>
          <p:cNvPr id="322" name="Google Shape;322;p17"/>
          <p:cNvSpPr txBox="1"/>
          <p:nvPr>
            <p:ph idx="10" type="dt"/>
          </p:nvPr>
        </p:nvSpPr>
        <p:spPr>
          <a:xfrm>
            <a:off x="381000" y="6356350"/>
            <a:ext cx="2743200" cy="276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
        <p:nvSpPr>
          <p:cNvPr id="323" name="Google Shape;323;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24" name="Google Shape;324;p17"/>
          <p:cNvSpPr txBox="1"/>
          <p:nvPr/>
        </p:nvSpPr>
        <p:spPr>
          <a:xfrm>
            <a:off x="1167491" y="4674961"/>
            <a:ext cx="9779100" cy="1325700"/>
          </a:xfrm>
          <a:prstGeom prst="rect">
            <a:avLst/>
          </a:prstGeom>
          <a:noFill/>
          <a:ln>
            <a:noFill/>
          </a:ln>
        </p:spPr>
        <p:txBody>
          <a:bodyPr anchorCtr="0" anchor="b" bIns="45700" lIns="91425" spcFirstLastPara="1" rIns="91425" wrap="square" tIns="45700">
            <a:noAutofit/>
          </a:bodyPr>
          <a:lstStyle/>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calculate total sales, total profit, average profit margin and average unit price</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which order priority gave highest sales</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which is the </a:t>
            </a:r>
            <a:r>
              <a:rPr lang="en-IN" sz="1800">
                <a:solidFill>
                  <a:schemeClr val="lt1"/>
                </a:solidFill>
                <a:latin typeface="Poppins"/>
                <a:ea typeface="Poppins"/>
                <a:cs typeface="Poppins"/>
                <a:sym typeface="Poppins"/>
              </a:rPr>
              <a:t>best seller</a:t>
            </a:r>
            <a:r>
              <a:rPr b="0" i="0" lang="en-IN" sz="1800" u="none" cap="none" strike="noStrike">
                <a:solidFill>
                  <a:schemeClr val="lt1"/>
                </a:solidFill>
                <a:latin typeface="Poppins"/>
                <a:ea typeface="Poppins"/>
                <a:cs typeface="Poppins"/>
                <a:sym typeface="Poppins"/>
              </a:rPr>
              <a:t> Item type</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which mode of channel generated maximum sales</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yearly total sales</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total sales and total profit by region</a:t>
            </a:r>
            <a:endParaRPr/>
          </a:p>
          <a:p>
            <a:pPr indent="-38100" lvl="0" marL="342900" marR="0" rtl="0" algn="l">
              <a:lnSpc>
                <a:spcPct val="90000"/>
              </a:lnSpc>
              <a:spcBef>
                <a:spcPts val="0"/>
              </a:spcBef>
              <a:spcAft>
                <a:spcPts val="0"/>
              </a:spcAft>
              <a:buClr>
                <a:schemeClr val="dk1"/>
              </a:buClr>
              <a:buSzPts val="4800"/>
              <a:buFont typeface="Arial"/>
              <a:buNone/>
            </a:pPr>
            <a:r>
              <a:t/>
            </a:r>
            <a:endParaRPr b="0" i="0" sz="1800" u="none" cap="none" strike="noStrike">
              <a:solidFill>
                <a:schemeClr val="lt1"/>
              </a:solidFill>
              <a:latin typeface="Poppins"/>
              <a:ea typeface="Poppins"/>
              <a:cs typeface="Poppins"/>
              <a:sym typeface="Poppins"/>
            </a:endParaRPr>
          </a:p>
          <a:p>
            <a:pPr indent="-165100" lvl="0" marL="342900" marR="0" rtl="0" algn="l">
              <a:lnSpc>
                <a:spcPct val="90000"/>
              </a:lnSpc>
              <a:spcBef>
                <a:spcPts val="0"/>
              </a:spcBef>
              <a:spcAft>
                <a:spcPts val="0"/>
              </a:spcAft>
              <a:buClr>
                <a:schemeClr val="dk1"/>
              </a:buClr>
              <a:buSzPts val="2000"/>
              <a:buFont typeface="Arial"/>
              <a:buChar char="•"/>
            </a:pPr>
            <a:r>
              <a:rPr b="0" i="0" lang="en-IN" sz="1800" u="none" cap="none" strike="noStrike">
                <a:solidFill>
                  <a:schemeClr val="lt1"/>
                </a:solidFill>
                <a:latin typeface="Poppins"/>
                <a:ea typeface="Poppins"/>
                <a:cs typeface="Poppins"/>
                <a:sym typeface="Poppins"/>
              </a:rPr>
              <a:t>To find the number of units sold of a particular item 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30" name="Google Shape;330;p18"/>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31" name="Google Shape;331;p18"/>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32" name="Google Shape;332;p18"/>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33" name="Google Shape;333;p18"/>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34" name="Google Shape;334;p1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t>The Process</a:t>
            </a:r>
            <a:endParaRPr/>
          </a:p>
        </p:txBody>
      </p:sp>
      <p:sp>
        <p:nvSpPr>
          <p:cNvPr id="335" name="Google Shape;335;p18"/>
          <p:cNvSpPr txBox="1"/>
          <p:nvPr/>
        </p:nvSpPr>
        <p:spPr>
          <a:xfrm>
            <a:off x="1167538" y="1706577"/>
            <a:ext cx="9779100" cy="4519200"/>
          </a:xfrm>
          <a:prstGeom prst="rect">
            <a:avLst/>
          </a:prstGeom>
          <a:noFill/>
          <a:ln>
            <a:noFill/>
          </a:ln>
        </p:spPr>
        <p:txBody>
          <a:bodyPr anchorCtr="0" anchor="b" bIns="45700" lIns="91425" spcFirstLastPara="1" rIns="91425" wrap="square" tIns="45700">
            <a:noAutofit/>
          </a:bodyPr>
          <a:lstStyle/>
          <a:p>
            <a:pPr indent="-425450" lvl="0" marL="457200" marR="0" rtl="0" algn="l">
              <a:lnSpc>
                <a:spcPct val="90000"/>
              </a:lnSpc>
              <a:spcBef>
                <a:spcPts val="0"/>
              </a:spcBef>
              <a:spcAft>
                <a:spcPts val="0"/>
              </a:spcAft>
              <a:buClr>
                <a:schemeClr val="dk1"/>
              </a:buClr>
              <a:buSzPts val="4300"/>
              <a:buFont typeface="Arial"/>
              <a:buChar char="•"/>
            </a:pPr>
            <a:r>
              <a:rPr b="0" i="0" lang="en-IN" sz="1900" u="none" cap="none" strike="noStrike">
                <a:solidFill>
                  <a:srgbClr val="004DBF"/>
                </a:solidFill>
                <a:latin typeface="Poppins"/>
                <a:ea typeface="Poppins"/>
                <a:cs typeface="Poppins"/>
                <a:sym typeface="Poppins"/>
              </a:rPr>
              <a:t>Data Collection</a:t>
            </a:r>
            <a:endParaRPr sz="900"/>
          </a:p>
          <a:p>
            <a:pPr indent="-152400" lvl="0" marL="457200" marR="0" rtl="0" algn="l">
              <a:lnSpc>
                <a:spcPct val="90000"/>
              </a:lnSpc>
              <a:spcBef>
                <a:spcPts val="0"/>
              </a:spcBef>
              <a:spcAft>
                <a:spcPts val="0"/>
              </a:spcAft>
              <a:buClr>
                <a:schemeClr val="dk1"/>
              </a:buClr>
              <a:buSzPts val="4800"/>
              <a:buFont typeface="Arial"/>
              <a:buNone/>
            </a:pPr>
            <a:r>
              <a:t/>
            </a:r>
            <a:endParaRPr b="0" i="0" sz="1900" u="none" cap="none" strike="noStrike">
              <a:solidFill>
                <a:srgbClr val="004DBF"/>
              </a:solidFill>
              <a:latin typeface="Poppins"/>
              <a:ea typeface="Poppins"/>
              <a:cs typeface="Poppins"/>
              <a:sym typeface="Poppins"/>
            </a:endParaRPr>
          </a:p>
          <a:p>
            <a:pPr indent="-425450" lvl="0" marL="457200" marR="0" rtl="0" algn="l">
              <a:lnSpc>
                <a:spcPct val="90000"/>
              </a:lnSpc>
              <a:spcBef>
                <a:spcPts val="0"/>
              </a:spcBef>
              <a:spcAft>
                <a:spcPts val="0"/>
              </a:spcAft>
              <a:buClr>
                <a:schemeClr val="dk1"/>
              </a:buClr>
              <a:buSzPts val="4300"/>
              <a:buFont typeface="Arial"/>
              <a:buChar char="•"/>
            </a:pPr>
            <a:r>
              <a:rPr b="0" i="0" lang="en-IN" sz="1900" u="none" cap="none" strike="noStrike">
                <a:solidFill>
                  <a:srgbClr val="004DBF"/>
                </a:solidFill>
                <a:latin typeface="Poppins"/>
                <a:ea typeface="Poppins"/>
                <a:cs typeface="Poppins"/>
                <a:sym typeface="Poppins"/>
              </a:rPr>
              <a:t>Data Cleaning</a:t>
            </a:r>
            <a:endParaRPr sz="900"/>
          </a:p>
          <a:p>
            <a:pPr indent="-152400" lvl="0" marL="457200" marR="0" rtl="0" algn="l">
              <a:lnSpc>
                <a:spcPct val="90000"/>
              </a:lnSpc>
              <a:spcBef>
                <a:spcPts val="0"/>
              </a:spcBef>
              <a:spcAft>
                <a:spcPts val="0"/>
              </a:spcAft>
              <a:buClr>
                <a:schemeClr val="dk1"/>
              </a:buClr>
              <a:buSzPts val="4800"/>
              <a:buFont typeface="Arial"/>
              <a:buNone/>
            </a:pPr>
            <a:r>
              <a:t/>
            </a:r>
            <a:endParaRPr b="0" i="0" sz="1900" u="none" cap="none" strike="noStrike">
              <a:solidFill>
                <a:srgbClr val="004DBF"/>
              </a:solidFill>
              <a:latin typeface="Poppins"/>
              <a:ea typeface="Poppins"/>
              <a:cs typeface="Poppins"/>
              <a:sym typeface="Poppins"/>
            </a:endParaRPr>
          </a:p>
          <a:p>
            <a:pPr indent="-425450" lvl="0" marL="457200" marR="0" rtl="0" algn="l">
              <a:lnSpc>
                <a:spcPct val="90000"/>
              </a:lnSpc>
              <a:spcBef>
                <a:spcPts val="0"/>
              </a:spcBef>
              <a:spcAft>
                <a:spcPts val="0"/>
              </a:spcAft>
              <a:buClr>
                <a:schemeClr val="dk1"/>
              </a:buClr>
              <a:buSzPts val="4300"/>
              <a:buFont typeface="Arial"/>
              <a:buChar char="•"/>
            </a:pPr>
            <a:r>
              <a:rPr b="0" i="0" lang="en-IN" sz="1900" u="none" cap="none" strike="noStrike">
                <a:solidFill>
                  <a:srgbClr val="004DBF"/>
                </a:solidFill>
                <a:latin typeface="Poppins"/>
                <a:ea typeface="Poppins"/>
                <a:cs typeface="Poppins"/>
                <a:sym typeface="Poppins"/>
              </a:rPr>
              <a:t>Data Analysis</a:t>
            </a:r>
            <a:endParaRPr sz="900"/>
          </a:p>
          <a:p>
            <a:pPr indent="-152400" lvl="0" marL="457200" marR="0" rtl="0" algn="l">
              <a:lnSpc>
                <a:spcPct val="90000"/>
              </a:lnSpc>
              <a:spcBef>
                <a:spcPts val="0"/>
              </a:spcBef>
              <a:spcAft>
                <a:spcPts val="0"/>
              </a:spcAft>
              <a:buClr>
                <a:schemeClr val="dk1"/>
              </a:buClr>
              <a:buSzPts val="4800"/>
              <a:buFont typeface="Arial"/>
              <a:buNone/>
            </a:pPr>
            <a:r>
              <a:t/>
            </a:r>
            <a:endParaRPr b="0" i="0" sz="1900" u="none" cap="none" strike="noStrike">
              <a:solidFill>
                <a:srgbClr val="004DBF"/>
              </a:solidFill>
              <a:latin typeface="Poppins"/>
              <a:ea typeface="Poppins"/>
              <a:cs typeface="Poppins"/>
              <a:sym typeface="Poppins"/>
            </a:endParaRPr>
          </a:p>
          <a:p>
            <a:pPr indent="-425450" lvl="0" marL="457200" marR="0" rtl="0" algn="l">
              <a:lnSpc>
                <a:spcPct val="90000"/>
              </a:lnSpc>
              <a:spcBef>
                <a:spcPts val="0"/>
              </a:spcBef>
              <a:spcAft>
                <a:spcPts val="0"/>
              </a:spcAft>
              <a:buClr>
                <a:schemeClr val="dk1"/>
              </a:buClr>
              <a:buSzPts val="4300"/>
              <a:buFont typeface="Arial"/>
              <a:buChar char="•"/>
            </a:pPr>
            <a:r>
              <a:rPr b="0" i="0" lang="en-IN" sz="1900" u="none" cap="none" strike="noStrike">
                <a:solidFill>
                  <a:srgbClr val="004DBF"/>
                </a:solidFill>
                <a:latin typeface="Poppins"/>
                <a:ea typeface="Poppins"/>
                <a:cs typeface="Poppins"/>
                <a:sym typeface="Poppins"/>
              </a:rPr>
              <a:t>Insights</a:t>
            </a:r>
            <a:endParaRPr sz="900"/>
          </a:p>
          <a:p>
            <a:pPr indent="-152400" lvl="0" marL="457200" marR="0" rtl="0" algn="l">
              <a:lnSpc>
                <a:spcPct val="90000"/>
              </a:lnSpc>
              <a:spcBef>
                <a:spcPts val="0"/>
              </a:spcBef>
              <a:spcAft>
                <a:spcPts val="0"/>
              </a:spcAft>
              <a:buClr>
                <a:schemeClr val="dk1"/>
              </a:buClr>
              <a:buSzPts val="4800"/>
              <a:buFont typeface="Arial"/>
              <a:buNone/>
            </a:pPr>
            <a:r>
              <a:t/>
            </a:r>
            <a:endParaRPr b="0" i="0" sz="1900" u="none" cap="none" strike="noStrike">
              <a:solidFill>
                <a:srgbClr val="004DBF"/>
              </a:solidFill>
              <a:latin typeface="Poppins"/>
              <a:ea typeface="Poppins"/>
              <a:cs typeface="Poppins"/>
              <a:sym typeface="Poppins"/>
            </a:endParaRPr>
          </a:p>
          <a:p>
            <a:pPr indent="-425450" lvl="0" marL="457200" marR="0" rtl="0" algn="l">
              <a:lnSpc>
                <a:spcPct val="90000"/>
              </a:lnSpc>
              <a:spcBef>
                <a:spcPts val="0"/>
              </a:spcBef>
              <a:spcAft>
                <a:spcPts val="0"/>
              </a:spcAft>
              <a:buClr>
                <a:schemeClr val="dk1"/>
              </a:buClr>
              <a:buSzPts val="4300"/>
              <a:buFont typeface="Arial"/>
              <a:buChar char="•"/>
            </a:pPr>
            <a:r>
              <a:rPr b="0" i="0" lang="en-IN" sz="1900" u="none" cap="none" strike="noStrike">
                <a:solidFill>
                  <a:srgbClr val="004DBF"/>
                </a:solidFill>
                <a:latin typeface="Poppins"/>
                <a:ea typeface="Poppins"/>
                <a:cs typeface="Poppins"/>
                <a:sym typeface="Poppins"/>
              </a:rPr>
              <a:t>Summary</a:t>
            </a:r>
            <a:endParaRPr sz="900"/>
          </a:p>
        </p:txBody>
      </p:sp>
      <p:sp>
        <p:nvSpPr>
          <p:cNvPr id="336" name="Google Shape;336;p18"/>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42" name="Google Shape;342;p19"/>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43" name="Google Shape;343;p19"/>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44" name="Google Shape;344;p19"/>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45" name="Google Shape;345;p19"/>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46" name="Google Shape;346;p19"/>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Collection</a:t>
            </a:r>
            <a:endParaRPr>
              <a:solidFill>
                <a:schemeClr val="dk1"/>
              </a:solidFill>
            </a:endParaRPr>
          </a:p>
        </p:txBody>
      </p:sp>
      <p:sp>
        <p:nvSpPr>
          <p:cNvPr id="347" name="Google Shape;347;p19"/>
          <p:cNvSpPr txBox="1"/>
          <p:nvPr/>
        </p:nvSpPr>
        <p:spPr>
          <a:xfrm>
            <a:off x="1167491" y="1924060"/>
            <a:ext cx="904505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 Data has been collected in the form of a CSV file named “</a:t>
            </a:r>
            <a:r>
              <a:rPr b="1" i="0" lang="en-IN" sz="2400" u="none" cap="none" strike="noStrike">
                <a:solidFill>
                  <a:srgbClr val="0C0C0C"/>
                </a:solidFill>
                <a:latin typeface="Poppins"/>
                <a:ea typeface="Poppins"/>
                <a:cs typeface="Poppins"/>
                <a:sym typeface="Poppins"/>
              </a:rPr>
              <a:t>Amazon</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Sales</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Data.csv</a:t>
            </a:r>
            <a:r>
              <a:rPr b="0" i="0" lang="en-IN" sz="2400" u="none" cap="none" strike="noStrike">
                <a:solidFill>
                  <a:schemeClr val="accent1"/>
                </a:solidFill>
                <a:latin typeface="Poppins"/>
                <a:ea typeface="Poppins"/>
                <a:cs typeface="Poppins"/>
                <a:sym typeface="Poppins"/>
              </a:rPr>
              <a:t>”. </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 CSV file has the data of sales of products during the timespan of </a:t>
            </a:r>
            <a:r>
              <a:rPr b="1" i="0" lang="en-IN" sz="2400" u="none" cap="none" strike="noStrike">
                <a:solidFill>
                  <a:srgbClr val="0C0C0C"/>
                </a:solidFill>
                <a:latin typeface="Poppins"/>
                <a:ea typeface="Poppins"/>
                <a:cs typeface="Poppins"/>
                <a:sym typeface="Poppins"/>
              </a:rPr>
              <a:t>2010</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2017</a:t>
            </a:r>
            <a:r>
              <a:rPr b="0" i="0" lang="en-IN" sz="2400" u="none" cap="none" strike="noStrike">
                <a:solidFill>
                  <a:schemeClr val="accent1"/>
                </a:solidFill>
                <a:latin typeface="Poppins"/>
                <a:ea typeface="Poppins"/>
                <a:cs typeface="Poppins"/>
                <a:sym typeface="Poppins"/>
              </a:rPr>
              <a:t>. </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p:txBody>
      </p:sp>
      <p:sp>
        <p:nvSpPr>
          <p:cNvPr id="348" name="Google Shape;348;p19"/>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54" name="Google Shape;354;p20"/>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55" name="Google Shape;355;p20"/>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56" name="Google Shape;356;p20"/>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57" name="Google Shape;357;p20"/>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58" name="Google Shape;358;p20"/>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Cleaning</a:t>
            </a:r>
            <a:endParaRPr>
              <a:solidFill>
                <a:schemeClr val="dk1"/>
              </a:solidFill>
            </a:endParaRPr>
          </a:p>
        </p:txBody>
      </p:sp>
      <p:sp>
        <p:nvSpPr>
          <p:cNvPr id="359" name="Google Shape;359;p20"/>
          <p:cNvSpPr txBox="1"/>
          <p:nvPr/>
        </p:nvSpPr>
        <p:spPr>
          <a:xfrm>
            <a:off x="1167491" y="1721846"/>
            <a:ext cx="9779182"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There were no Null values or blank fields</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Some values in ‘</a:t>
            </a:r>
            <a:r>
              <a:rPr b="1" i="0" lang="en-IN" sz="2400" u="none" cap="none" strike="noStrike">
                <a:solidFill>
                  <a:srgbClr val="0C0C0C"/>
                </a:solidFill>
                <a:latin typeface="Poppins"/>
                <a:ea typeface="Poppins"/>
                <a:cs typeface="Poppins"/>
                <a:sym typeface="Poppins"/>
              </a:rPr>
              <a:t>Order</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Date</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Ship</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Date</a:t>
            </a:r>
            <a:r>
              <a:rPr b="0" i="0" lang="en-IN" sz="2400" u="none" cap="none" strike="noStrike">
                <a:solidFill>
                  <a:schemeClr val="accent1"/>
                </a:solidFill>
                <a:latin typeface="Poppins"/>
                <a:ea typeface="Poppins"/>
                <a:cs typeface="Poppins"/>
                <a:sym typeface="Poppins"/>
              </a:rPr>
              <a:t>’ columns are in String datatype. So we converted them to </a:t>
            </a:r>
            <a:r>
              <a:rPr b="1" i="0" lang="en-IN" sz="2400" u="none" cap="none" strike="noStrike">
                <a:solidFill>
                  <a:srgbClr val="0C0C0C"/>
                </a:solidFill>
                <a:latin typeface="Poppins"/>
                <a:ea typeface="Poppins"/>
                <a:cs typeface="Poppins"/>
                <a:sym typeface="Poppins"/>
              </a:rPr>
              <a:t>datetime</a:t>
            </a:r>
            <a:r>
              <a:rPr b="0" i="0" lang="en-IN" sz="2400" u="none" cap="none" strike="noStrike">
                <a:solidFill>
                  <a:schemeClr val="accent1"/>
                </a:solidFill>
                <a:latin typeface="Poppins"/>
                <a:ea typeface="Poppins"/>
                <a:cs typeface="Poppins"/>
                <a:sym typeface="Poppins"/>
              </a:rPr>
              <a:t> datatype using </a:t>
            </a:r>
            <a:r>
              <a:rPr b="1" i="0" lang="en-IN" sz="2400" u="none" cap="none" strike="noStrike">
                <a:solidFill>
                  <a:srgbClr val="0C0C0C"/>
                </a:solidFill>
                <a:latin typeface="Poppins"/>
                <a:ea typeface="Poppins"/>
                <a:cs typeface="Poppins"/>
                <a:sym typeface="Poppins"/>
              </a:rPr>
              <a:t>Python</a:t>
            </a:r>
            <a:endParaRPr/>
          </a:p>
          <a:p>
            <a:pPr indent="0" lvl="0" marL="0" marR="0" rtl="0" algn="l">
              <a:lnSpc>
                <a:spcPct val="100000"/>
              </a:lnSpc>
              <a:spcBef>
                <a:spcPts val="0"/>
              </a:spcBef>
              <a:spcAft>
                <a:spcPts val="0"/>
              </a:spcAft>
              <a:buNone/>
            </a:pPr>
            <a:r>
              <a:t/>
            </a:r>
            <a:endParaRPr b="0" i="0" sz="24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None/>
            </a:pPr>
            <a:r>
              <a:rPr b="0" i="0" lang="en-IN" sz="2400" u="none" cap="none" strike="noStrike">
                <a:solidFill>
                  <a:schemeClr val="accent1"/>
                </a:solidFill>
                <a:latin typeface="Poppins"/>
                <a:ea typeface="Poppins"/>
                <a:cs typeface="Poppins"/>
                <a:sym typeface="Poppins"/>
              </a:rPr>
              <a:t>Most of the values in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Revenue</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Cost</a:t>
            </a:r>
            <a:r>
              <a:rPr b="0" i="0" lang="en-IN" sz="2400" u="none" cap="none" strike="noStrike">
                <a:solidFill>
                  <a:schemeClr val="accent1"/>
                </a:solidFill>
                <a:latin typeface="Poppins"/>
                <a:ea typeface="Poppins"/>
                <a:cs typeface="Poppins"/>
                <a:sym typeface="Poppins"/>
              </a:rPr>
              <a:t>’ and ‘</a:t>
            </a:r>
            <a:r>
              <a:rPr b="1" i="0" lang="en-IN" sz="2400" u="none" cap="none" strike="noStrike">
                <a:solidFill>
                  <a:srgbClr val="0C0C0C"/>
                </a:solidFill>
                <a:latin typeface="Poppins"/>
                <a:ea typeface="Poppins"/>
                <a:cs typeface="Poppins"/>
                <a:sym typeface="Poppins"/>
              </a:rPr>
              <a:t>Total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Profit</a:t>
            </a:r>
            <a:r>
              <a:rPr b="0" i="0" lang="en-IN" sz="2400" u="none" cap="none" strike="noStrike">
                <a:solidFill>
                  <a:schemeClr val="accent1"/>
                </a:solidFill>
                <a:latin typeface="Poppins"/>
                <a:ea typeface="Poppins"/>
                <a:cs typeface="Poppins"/>
                <a:sym typeface="Poppins"/>
              </a:rPr>
              <a:t>’ columns are written with two decimal places, so we make sure that each value in these columns have </a:t>
            </a:r>
            <a:r>
              <a:rPr b="1" i="0" lang="en-IN" sz="2400" u="none" cap="none" strike="noStrike">
                <a:solidFill>
                  <a:srgbClr val="0C0C0C"/>
                </a:solidFill>
                <a:latin typeface="Poppins"/>
                <a:ea typeface="Poppins"/>
                <a:cs typeface="Poppins"/>
                <a:sym typeface="Poppins"/>
              </a:rPr>
              <a:t>two</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decimal</a:t>
            </a:r>
            <a:r>
              <a:rPr b="0" i="0" lang="en-IN" sz="2400" u="none" cap="none" strike="noStrike">
                <a:solidFill>
                  <a:schemeClr val="accent1"/>
                </a:solidFill>
                <a:latin typeface="Poppins"/>
                <a:ea typeface="Poppins"/>
                <a:cs typeface="Poppins"/>
                <a:sym typeface="Poppins"/>
              </a:rPr>
              <a:t> </a:t>
            </a:r>
            <a:r>
              <a:rPr b="1" i="0" lang="en-IN" sz="2400" u="none" cap="none" strike="noStrike">
                <a:solidFill>
                  <a:srgbClr val="0C0C0C"/>
                </a:solidFill>
                <a:latin typeface="Poppins"/>
                <a:ea typeface="Poppins"/>
                <a:cs typeface="Poppins"/>
                <a:sym typeface="Poppins"/>
              </a:rPr>
              <a:t>places</a:t>
            </a:r>
            <a:r>
              <a:rPr b="0" i="0" lang="en-IN" sz="2400" u="none" cap="none" strike="noStrike">
                <a:solidFill>
                  <a:schemeClr val="accent1"/>
                </a:solidFill>
                <a:latin typeface="Poppins"/>
                <a:ea typeface="Poppins"/>
                <a:cs typeface="Poppins"/>
                <a:sym typeface="Poppins"/>
              </a:rPr>
              <a:t> by using </a:t>
            </a:r>
            <a:r>
              <a:rPr b="1" i="0" lang="en-IN" sz="2400" u="none" cap="none" strike="noStrike">
                <a:solidFill>
                  <a:srgbClr val="0C0C0C"/>
                </a:solidFill>
                <a:latin typeface="Poppins"/>
                <a:ea typeface="Poppins"/>
                <a:cs typeface="Poppins"/>
                <a:sym typeface="Poppins"/>
              </a:rPr>
              <a:t>Excel</a:t>
            </a:r>
            <a:endParaRPr/>
          </a:p>
        </p:txBody>
      </p:sp>
      <p:sp>
        <p:nvSpPr>
          <p:cNvPr id="360" name="Google Shape;360;p2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66" name="Google Shape;366;p21"/>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67" name="Google Shape;367;p21"/>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68" name="Google Shape;368;p21"/>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69" name="Google Shape;369;p21"/>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70" name="Google Shape;370;p21"/>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371" name="Google Shape;371;p21"/>
          <p:cNvSpPr txBox="1"/>
          <p:nvPr/>
        </p:nvSpPr>
        <p:spPr>
          <a:xfrm>
            <a:off x="8043722" y="1739322"/>
            <a:ext cx="2719563" cy="43283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b="1" i="0" lang="en-IN" sz="1800" u="none" cap="none" strike="noStrike">
                <a:solidFill>
                  <a:schemeClr val="dk1"/>
                </a:solidFill>
                <a:latin typeface="Arial"/>
                <a:ea typeface="Arial"/>
                <a:cs typeface="Arial"/>
                <a:sym typeface="Arial"/>
              </a:rPr>
              <a:t>Total Sales by Year</a:t>
            </a:r>
            <a:endParaRPr/>
          </a:p>
        </p:txBody>
      </p:sp>
      <p:pic>
        <p:nvPicPr>
          <p:cNvPr id="372" name="Google Shape;372;p21"/>
          <p:cNvPicPr preferRelativeResize="0"/>
          <p:nvPr/>
        </p:nvPicPr>
        <p:blipFill rotWithShape="1">
          <a:blip r:embed="rId3">
            <a:alphaModFix/>
          </a:blip>
          <a:srcRect b="28456" l="5349" r="81191" t="18820"/>
          <a:stretch/>
        </p:blipFill>
        <p:spPr>
          <a:xfrm>
            <a:off x="1167491" y="1683609"/>
            <a:ext cx="2054680" cy="4525168"/>
          </a:xfrm>
          <a:prstGeom prst="rect">
            <a:avLst/>
          </a:prstGeom>
          <a:noFill/>
          <a:ln>
            <a:noFill/>
          </a:ln>
        </p:spPr>
      </p:pic>
      <p:sp>
        <p:nvSpPr>
          <p:cNvPr id="373" name="Google Shape;373;p21"/>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374" name="Google Shape;374;p21"/>
          <p:cNvPicPr preferRelativeResize="0"/>
          <p:nvPr/>
        </p:nvPicPr>
        <p:blipFill rotWithShape="1">
          <a:blip r:embed="rId4">
            <a:alphaModFix/>
          </a:blip>
          <a:srcRect b="14691" l="29405" r="9574" t="17762"/>
          <a:stretch/>
        </p:blipFill>
        <p:spPr>
          <a:xfrm>
            <a:off x="3890680" y="1683609"/>
            <a:ext cx="6864281" cy="4272074"/>
          </a:xfrm>
          <a:prstGeom prst="rect">
            <a:avLst/>
          </a:prstGeom>
          <a:noFill/>
          <a:ln>
            <a:noFill/>
          </a:ln>
        </p:spPr>
      </p:pic>
      <p:sp>
        <p:nvSpPr>
          <p:cNvPr id="375" name="Google Shape;375;p2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81" name="Google Shape;381;p22"/>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82" name="Google Shape;382;p22"/>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83" name="Google Shape;383;p22"/>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84" name="Google Shape;384;p22"/>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85" name="Google Shape;385;p22"/>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386" name="Google Shape;386;p22"/>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387" name="Google Shape;387;p22"/>
          <p:cNvPicPr preferRelativeResize="0"/>
          <p:nvPr/>
        </p:nvPicPr>
        <p:blipFill rotWithShape="1">
          <a:blip r:embed="rId3">
            <a:alphaModFix/>
          </a:blip>
          <a:srcRect b="14268" l="4405" r="66471" t="16491"/>
          <a:stretch/>
        </p:blipFill>
        <p:spPr>
          <a:xfrm>
            <a:off x="957943" y="1610178"/>
            <a:ext cx="3550816" cy="4746172"/>
          </a:xfrm>
          <a:prstGeom prst="rect">
            <a:avLst/>
          </a:prstGeom>
          <a:noFill/>
          <a:ln>
            <a:noFill/>
          </a:ln>
        </p:spPr>
      </p:pic>
      <p:pic>
        <p:nvPicPr>
          <p:cNvPr id="388" name="Google Shape;388;p22"/>
          <p:cNvPicPr preferRelativeResize="0"/>
          <p:nvPr/>
        </p:nvPicPr>
        <p:blipFill rotWithShape="1">
          <a:blip r:embed="rId4">
            <a:alphaModFix/>
          </a:blip>
          <a:srcRect b="14056" l="9576" r="31429" t="16703"/>
          <a:stretch/>
        </p:blipFill>
        <p:spPr>
          <a:xfrm>
            <a:off x="4157600" y="1728600"/>
            <a:ext cx="6609364" cy="4361249"/>
          </a:xfrm>
          <a:prstGeom prst="rect">
            <a:avLst/>
          </a:prstGeom>
          <a:noFill/>
          <a:ln>
            <a:noFill/>
          </a:ln>
        </p:spPr>
      </p:pic>
      <p:sp>
        <p:nvSpPr>
          <p:cNvPr id="389" name="Google Shape;389;p2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95" name="Google Shape;395;p23"/>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96" name="Google Shape;396;p23"/>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97" name="Google Shape;397;p23"/>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398" name="Google Shape;398;p23"/>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399" name="Google Shape;399;p23"/>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00" name="Google Shape;400;p23"/>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01" name="Google Shape;401;p23"/>
          <p:cNvPicPr preferRelativeResize="0"/>
          <p:nvPr/>
        </p:nvPicPr>
        <p:blipFill rotWithShape="1">
          <a:blip r:embed="rId3">
            <a:alphaModFix/>
          </a:blip>
          <a:srcRect b="14902" l="37738" r="10213" t="31308"/>
          <a:stretch/>
        </p:blipFill>
        <p:spPr>
          <a:xfrm>
            <a:off x="1991033" y="1483695"/>
            <a:ext cx="8132098" cy="4725082"/>
          </a:xfrm>
          <a:prstGeom prst="rect">
            <a:avLst/>
          </a:prstGeom>
          <a:noFill/>
          <a:ln>
            <a:noFill/>
          </a:ln>
        </p:spPr>
      </p:pic>
      <p:sp>
        <p:nvSpPr>
          <p:cNvPr id="402" name="Google Shape;402;p23"/>
          <p:cNvSpPr txBox="1"/>
          <p:nvPr/>
        </p:nvSpPr>
        <p:spPr>
          <a:xfrm>
            <a:off x="5091362" y="6208777"/>
            <a:ext cx="3094695" cy="43283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b="1" i="0" lang="en-IN" sz="2000" u="none" cap="none" strike="noStrike">
                <a:solidFill>
                  <a:srgbClr val="3F3F3F"/>
                </a:solidFill>
                <a:latin typeface="Arial"/>
                <a:ea typeface="Arial"/>
                <a:cs typeface="Arial"/>
                <a:sym typeface="Arial"/>
              </a:rPr>
              <a:t>Total Sales by Channel</a:t>
            </a:r>
            <a:endParaRPr/>
          </a:p>
        </p:txBody>
      </p:sp>
      <p:sp>
        <p:nvSpPr>
          <p:cNvPr id="403" name="Google Shape;403;p2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409" name="Google Shape;409;p24"/>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10" name="Google Shape;410;p24"/>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11" name="Google Shape;411;p24"/>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 </a:t>
            </a:r>
            <a:endParaRPr/>
          </a:p>
        </p:txBody>
      </p:sp>
      <p:sp>
        <p:nvSpPr>
          <p:cNvPr id="412" name="Google Shape;412;p24"/>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IN"/>
              <a:t> </a:t>
            </a:r>
            <a:endParaRPr/>
          </a:p>
        </p:txBody>
      </p:sp>
      <p:sp>
        <p:nvSpPr>
          <p:cNvPr id="413" name="Google Shape;413;p24"/>
          <p:cNvSpPr txBox="1"/>
          <p:nvPr>
            <p:ph type="title"/>
          </p:nvPr>
        </p:nvSpPr>
        <p:spPr>
          <a:xfrm>
            <a:off x="1167491" y="136525"/>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IN">
                <a:solidFill>
                  <a:schemeClr val="dk1"/>
                </a:solidFill>
              </a:rPr>
              <a:t>Data Analysis</a:t>
            </a:r>
            <a:endParaRPr>
              <a:solidFill>
                <a:schemeClr val="dk1"/>
              </a:solidFill>
            </a:endParaRPr>
          </a:p>
        </p:txBody>
      </p:sp>
      <p:sp>
        <p:nvSpPr>
          <p:cNvPr id="414" name="Google Shape;414;p24"/>
          <p:cNvSpPr/>
          <p:nvPr/>
        </p:nvSpPr>
        <p:spPr>
          <a:xfrm>
            <a:off x="7409904" y="5179135"/>
            <a:ext cx="2573126" cy="1664351"/>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15" name="Google Shape;415;p24"/>
          <p:cNvPicPr preferRelativeResize="0"/>
          <p:nvPr/>
        </p:nvPicPr>
        <p:blipFill rotWithShape="1">
          <a:blip r:embed="rId3">
            <a:alphaModFix/>
          </a:blip>
          <a:srcRect b="21875" l="3239" r="9575" t="17551"/>
          <a:stretch/>
        </p:blipFill>
        <p:spPr>
          <a:xfrm>
            <a:off x="317100" y="1909350"/>
            <a:ext cx="10392675" cy="4059587"/>
          </a:xfrm>
          <a:prstGeom prst="rect">
            <a:avLst/>
          </a:prstGeom>
          <a:noFill/>
          <a:ln>
            <a:noFill/>
          </a:ln>
        </p:spPr>
      </p:pic>
      <p:sp>
        <p:nvSpPr>
          <p:cNvPr id="416" name="Google Shape;416;p2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31/07/2024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