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0" r:id="rId7"/>
    <p:sldId id="261" r:id="rId8"/>
    <p:sldId id="257" r:id="rId9"/>
    <p:sldId id="262" r:id="rId10"/>
    <p:sldId id="263" r:id="rId11"/>
    <p:sldId id="258" r:id="rId12"/>
    <p:sldId id="259" r:id="rId13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6185890" val="976" revOS="4"/>
      <pr:smFileRevision xmlns:pr="smNativeData" dt="1586185890" val="101"/>
      <pr:guideOptions xmlns:pr="smNativeData" dt="158618589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370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370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C03B-75C2-AC36-8C41-83638E0F7AD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8402-4CC2-AC72-8C41-BA27CA0F7AE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DA04-4AC2-AC2C-8C41-BC79940F7AE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9CD8-96C2-AC6A-8C41-603FD20F7A35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8C15-5BC2-AC7A-8C41-AD2FC20F7AF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B3C3-8DC2-AC45-8C41-7B10FD0F7A2E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9232-7CC2-AC64-8C41-8A31DC0F7AD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C714-5AC2-AC31-8C41-AC64890F7AF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AEBA-F4C2-AC58-8C41-020DE00F7A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C175-3BC2-AC37-8C41-CD628F0F7A9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0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iC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F6AE-E0C2-AC00-8C41-1655B80F7A4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0fJ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AEC1-8FC2-AC58-8C41-790DE00F7A2C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d4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hF1m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F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AE8E-C0C2-AC58-8C41-360DE00F7A6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B085-CBC2-AC46-8C41-3D13FE0F7A6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D024-6AC2-AC26-8C41-9C739E0F7AC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F9B6-F8C2-AC0F-8C41-0E5AB70F7A5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90BA-F4C2-AC66-8C41-0233DE0F7A5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A0E9-A7C2-AC56-8C41-5103EE0F7A0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2y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FB47-09C2-AC0D-8C41-FF58B50F7AA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A657-19C2-AC50-8C41-EF05E80F7AB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0KI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9AB81-CFC2-AC5D-8C41-3908E50F7A6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9F3F2-BCC2-AC05-8C41-4A50BD0F7A1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FF9E66A-24C2-AC10-8C41-D245A80F7A8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FF98141-0FC2-AC77-8C41-F922CF0F7AA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D0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601470"/>
          </a:xfrm>
        </p:spPr>
        <p:txBody>
          <a:bodyPr/>
          <a:lstStyle/>
          <a:p>
            <a:pPr>
              <a:defRPr sz="6000"/>
            </a:pPr>
            <a:r>
              <a:t>Apriori Algorithm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xo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4233545"/>
            <a:ext cx="6400800" cy="1405255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fBg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802005"/>
          </a:xfrm>
        </p:spPr>
        <p:txBody>
          <a:bodyPr/>
          <a:lstStyle/>
          <a:p>
            <a:pPr/>
            <a:r>
              <a:t>Purpose/Use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gAARQkAAGk1AAAUJQAAAAAAACYAAAAIAAAAAQAAAAAAAAA="/>
              </a:ext>
            </a:extLst>
          </p:cNvSpPr>
          <p:nvPr>
            <p:ph type="body" idx="1"/>
          </p:nvPr>
        </p:nvSpPr>
        <p:spPr>
          <a:xfrm>
            <a:off x="452755" y="1506855"/>
            <a:ext cx="8229600" cy="4520565"/>
          </a:xfrm>
        </p:spPr>
        <p:txBody>
          <a:bodyPr/>
          <a:lstStyle/>
          <a:p>
            <a:pPr>
              <a:buFont typeface="Wingdings" pitchFamily="2" charset="2"/>
              <a:buChar char=""/>
              <a:defRPr sz="3000"/>
            </a:pPr>
            <a:r>
              <a:t>An itemset is a set of two or more items.</a:t>
            </a:r>
          </a:p>
          <a:p>
            <a:pPr>
              <a:buFont typeface="Wingdings" pitchFamily="2" charset="2"/>
              <a:buChar char=""/>
              <a:defRPr sz="3000"/>
            </a:pPr>
            <a:r>
              <a:t>In data mining, frequent itemset mining is a technique used to items which often occur together. </a:t>
            </a:r>
          </a:p>
          <a:p>
            <a:pPr>
              <a:buFont typeface="Wingdings" pitchFamily="2" charset="2"/>
              <a:buChar char=""/>
              <a:defRPr sz="3000"/>
            </a:pPr>
            <a:r>
              <a:t>Based on this we can create association rules which help us to understand how items are associated with each other.</a:t>
            </a:r>
          </a:p>
          <a:p>
            <a:pPr>
              <a:buFont typeface="Wingdings" pitchFamily="2" charset="2"/>
              <a:buChar char=""/>
              <a:defRPr sz="3000"/>
            </a:pPr>
            <a:r>
              <a:t>Apriori algorithm is an algorithm which uses bottom-up approach for association rules analysis.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wEAAHA1AACBBwAAAAAAACYAAAAIAAAAAQA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9600" cy="946150"/>
          </a:xfrm>
        </p:spPr>
        <p:txBody>
          <a:bodyPr/>
          <a:lstStyle/>
          <a:p>
            <a:pPr/>
            <a:r>
              <a:t>Purpose/Use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2800"/>
              <a:t>Learning of association rules is used to find relationships between attributes in large databases.</a:t>
            </a:r>
            <a:endParaRPr sz="2800"/>
          </a:p>
          <a:p>
            <a:pPr>
              <a:defRPr sz="2800"/>
            </a:pPr>
            <a:r>
              <a:t>It is commonly used for Market Basket Analysis - to study purchashing patterns of customers.</a:t>
            </a:r>
          </a:p>
          <a:p>
            <a:pPr>
              <a:defRPr sz="2800"/>
            </a:pPr>
            <a:r>
              <a:t>This analysis is beneficial for increasing sales, maintaining inventory, shelf management ( proper placing of items in the shelves) for maximum efficiency andprofit.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BBw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945515"/>
          </a:xfrm>
        </p:spPr>
        <p:txBody>
          <a:bodyPr/>
          <a:lstStyle/>
          <a:p>
            <a:pPr/>
            <a:r>
              <a:t>Measures related to items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gAAtgkAAGk1AABJJwAAAAAAACYAAAAIAAAAAQAAAAAAAAA="/>
              </a:ext>
            </a:extLst>
          </p:cNvSpPr>
          <p:nvPr>
            <p:ph type="body" idx="1"/>
          </p:nvPr>
        </p:nvSpPr>
        <p:spPr>
          <a:xfrm>
            <a:off x="452755" y="1578610"/>
            <a:ext cx="8229600" cy="4807585"/>
          </a:xfrm>
        </p:spPr>
        <p:txBody>
          <a:bodyPr/>
          <a:lstStyle/>
          <a:p>
            <a:pPr lvl="2" marL="0" indent="0">
              <a:buNone/>
            </a:pPr>
            <a:r>
              <a:rPr sz="3200"/>
              <a:t>	</a:t>
            </a:r>
            <a:r>
              <a:t>	support(X)  =  no. of transactions in which X appears</a:t>
            </a:r>
            <a:endParaRPr u="sng"/>
          </a:p>
          <a:p>
            <a:pPr lvl="2" marL="0" indent="0">
              <a:buNone/>
            </a:pPr>
            <a:r>
              <a:t>                             			 total no. of transactions</a:t>
            </a:r>
          </a:p>
          <a:p>
            <a:pPr lvl="2" marL="0" indent="0">
              <a:buNone/>
            </a:pPr>
          </a:p>
          <a:p>
            <a:pPr lvl="2" marL="0" indent="0">
              <a:buNone/>
            </a:pPr>
            <a:r>
              <a:t>		confidence (X --&gt; Y)  =     supp (X </a:t>
            </a:r>
            <a:r>
              <a:rPr sz="3000"/>
              <a:t>U</a:t>
            </a:r>
            <a:r>
              <a:t> Y) </a:t>
            </a:r>
            <a:endParaRPr u="sng"/>
          </a:p>
          <a:p>
            <a:pPr lvl="2" marL="0" indent="0">
              <a:buNone/>
            </a:pPr>
            <a:r>
              <a:t>								        supp (X)</a:t>
            </a:r>
          </a:p>
          <a:p>
            <a:pPr lvl="2" marL="0" indent="0">
              <a:buNone/>
            </a:pPr>
          </a:p>
          <a:p>
            <a:pPr lvl="2" marL="0" indent="0">
              <a:buNone/>
            </a:pPr>
            <a:r>
              <a:t>		lift (X --&gt; Y)  =      supp (X </a:t>
            </a:r>
            <a:r>
              <a:rPr sz="3000"/>
              <a:t>U</a:t>
            </a:r>
            <a:r>
              <a:t> Y)</a:t>
            </a:r>
            <a:r>
              <a:rPr u="sng"/>
              <a:t>                   </a:t>
            </a:r>
            <a:endParaRPr u="sng"/>
          </a:p>
          <a:p>
            <a:pPr lvl="2" marL="0" indent="0">
              <a:buNone/>
            </a:pPr>
            <a:r>
              <a:t>				        	supp (X)* supp(Y)</a:t>
            </a:r>
          </a:p>
          <a:p>
            <a:pPr lvl="2" marL="0" indent="0">
              <a:buNone/>
            </a:pPr>
          </a:p>
          <a:p>
            <a:pPr lvl="2" marL="0" indent="0">
              <a:buNone/>
            </a:pPr>
            <a:r>
              <a:t>		conviction(X --&gt; Y)  =     1 - supp(Y)</a:t>
            </a:r>
          </a:p>
          <a:p>
            <a:pPr lvl="2" marL="0" indent="0">
              <a:buNone/>
            </a:pPr>
            <a:r>
              <a:t>							      1 - conf(X --&gt; Y)</a:t>
            </a:r>
          </a:p>
          <a:p>
            <a:pPr lvl="2" marL="0" indent="0">
              <a:buNone/>
            </a:pPr>
            <a:r>
              <a:t>	where X,Y are items</a:t>
            </a:r>
          </a:p>
          <a:p>
            <a:pPr lvl="2" marL="0" indent="0">
              <a:buNone/>
            </a:pPr>
            <a:r>
              <a:t>		</a:t>
            </a:r>
          </a:p>
          <a:p>
            <a:pPr lvl="2" marL="0" indent="0">
              <a:buNone/>
            </a:pPr>
            <a:r>
              <a:t>		</a:t>
            </a:r>
          </a:p>
        </p:txBody>
      </p:sp>
      <p:sp>
        <p:nvSpPr>
          <p:cNvPr id="4" name="Line1"/>
          <p:cNvSpPr>
            <a:extLst>
              <a:ext uri="smNativeData">
                <pr:smNativeData xmlns:pr="smNativeData" val="SMDATA_13_okaLX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Y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EwAAXhsAAIwhAABgGwAAAAAAACYAAAAIAAAA//////////8="/>
              </a:ext>
            </a:extLst>
          </p:cNvSpPr>
          <p:nvPr/>
        </p:nvSpPr>
        <p:spPr>
          <a:xfrm flipV="1">
            <a:off x="3228975" y="4448810"/>
            <a:ext cx="2224405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Line2"/>
          <p:cNvSpPr>
            <a:extLst>
              <a:ext uri="smNativeData">
                <pr:smNativeData xmlns:pr="smNativeData" val="SMDATA_13_okaLX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sEwAAzQwAAI4wAADPDAAAAAAAACYAAAAIAAAA//////////8="/>
              </a:ext>
            </a:extLst>
          </p:cNvSpPr>
          <p:nvPr/>
        </p:nvSpPr>
        <p:spPr>
          <a:xfrm>
            <a:off x="3157220" y="2080895"/>
            <a:ext cx="4735830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okaLX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H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tGgAATRQAAIUlAABPFAAAAAAAACYAAAAIAAAA//////////8="/>
              </a:ext>
            </a:extLst>
          </p:cNvSpPr>
          <p:nvPr/>
        </p:nvSpPr>
        <p:spPr>
          <a:xfrm>
            <a:off x="4377055" y="3300095"/>
            <a:ext cx="1722120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Line4"/>
          <p:cNvSpPr>
            <a:extLst>
              <a:ext uri="smNativeData">
                <pr:smNativeData xmlns:pr="smNativeData" val="SMDATA_13_okaLX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pGQAAbCIAAKMkAABuIgAAAAAAACYAAAAIAAAA//////////8="/>
              </a:ext>
            </a:extLst>
          </p:cNvSpPr>
          <p:nvPr/>
        </p:nvSpPr>
        <p:spPr>
          <a:xfrm>
            <a:off x="4090035" y="5595620"/>
            <a:ext cx="1865630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Drawbacks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algorithm scans the transactions for each iteration.</a:t>
            </a:r>
          </a:p>
          <a:p>
            <a:pPr/>
            <a:r>
              <a:t>Candidate generation is a bottleneck.</a:t>
            </a:r>
          </a:p>
          <a:p>
            <a:pPr/>
            <a:r>
              <a:t>The process is slow and the runtime increases exponentially with increase in number of itemsets.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kaL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QICDAAAABAAAABkC5X3nCfoPyu8vj3Sz+o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MFAAAtNwAAUC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814705"/>
            <a:ext cx="8754110" cy="49256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kaL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E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RQAAIgAAACHN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83915" y="86360"/>
            <a:ext cx="5154930" cy="67716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okaL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s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NxEAAOQPAAAYFQAAAAAAACYAAAAIAAAA//////////8="/>
              </a:ext>
            </a:extLst>
          </p:cNvSpPr>
          <p:nvPr/>
        </p:nvSpPr>
        <p:spPr>
          <a:xfrm>
            <a:off x="215265" y="2798445"/>
            <a:ext cx="2367915" cy="630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500"/>
            </a:pPr>
            <a:r>
              <a:t>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kaL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Apriori Properties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kaL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1. All subsets of a frequent itemset must be frequent.</a:t>
            </a:r>
          </a:p>
          <a:p>
            <a:pPr/>
            <a:r>
              <a:t>2. Similarly, for any infrequent itemset, all its supersets must be infrequent,too.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admin</cp:lastModifiedBy>
  <cp:revision>0</cp:revision>
  <dcterms:created xsi:type="dcterms:W3CDTF">2020-04-06T06:02:27Z</dcterms:created>
  <dcterms:modified xsi:type="dcterms:W3CDTF">2020-04-06T15:11:30Z</dcterms:modified>
</cp:coreProperties>
</file>