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85" r:id="rId7"/>
    <p:sldId id="286" r:id="rId8"/>
    <p:sldId id="277" r:id="rId9"/>
    <p:sldId id="287" r:id="rId10"/>
    <p:sldId id="288" r:id="rId11"/>
    <p:sldId id="289" r:id="rId12"/>
    <p:sldId id="295" r:id="rId13"/>
    <p:sldId id="296" r:id="rId14"/>
    <p:sldId id="297" r:id="rId15"/>
    <p:sldId id="298" r:id="rId16"/>
    <p:sldId id="290" r:id="rId17"/>
    <p:sldId id="258" r:id="rId18"/>
    <p:sldId id="260" r:id="rId19"/>
    <p:sldId id="299" r:id="rId20"/>
    <p:sldId id="259" r:id="rId21"/>
    <p:sldId id="261" r:id="rId22"/>
    <p:sldId id="264" r:id="rId23"/>
    <p:sldId id="263" r:id="rId24"/>
    <p:sldId id="266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8" r:id="rId35"/>
    <p:sldId id="280" r:id="rId36"/>
    <p:sldId id="279" r:id="rId37"/>
    <p:sldId id="281" r:id="rId38"/>
    <p:sldId id="283" r:id="rId39"/>
    <p:sldId id="291" r:id="rId40"/>
    <p:sldId id="292" r:id="rId41"/>
    <p:sldId id="293" r:id="rId42"/>
    <p:sldId id="294" r:id="rId43"/>
    <p:sldId id="282" r:id="rId44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0599385" val="976" revOS="4"/>
      <pr:smFileRevision xmlns:pr="smNativeData" dt="1590599385" val="101"/>
      <pr:guideOptions xmlns:pr="smNativeData" dt="159059938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1370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370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8FC4-8AF2-4579-BCA8-7C2CC1E64A2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F86E-20F2-450E-BCA8-D65BB6E64A83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D3C4-8AF2-4525-BCA8-7C709DE64A2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E68B-C5F2-4510-BCA8-3345A8E64A6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9065-2BF2-4566-BCA8-DD33DEE64A8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CDBE-F0F2-453B-BCA8-066E83E64A53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A394-DAF2-4555-BCA8-2C00EDE64A7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9952-1CF2-456F-BCA8-EA3AD7E64ABF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8692-DCF2-4570-BCA8-2A25C8E64A7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EB70-3EF2-451D-BCA8-C848A5E64A9D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q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F097-D9F2-4506-BCA8-2F53BEE64A7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e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B4FF-B1F2-4542-BCA8-4717FAE64A12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2Z7O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2Z7O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5o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cm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9D90-DEF2-456B-BCA8-283ED3E64A7D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+d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V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AB36-78F2-455D-BCA8-8E08E5E64ADB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o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Ai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FAB0-FEF2-450C-BCA8-0859B4E64A5D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Y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99F4-BAF2-456F-BCA8-4C3AD7E64A19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LE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D316-58F2-4525-BCA8-AE709DE64AF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DA27-69F2-452C-BCA8-9F7994E64ACA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FE8E-C0F2-4508-BCA8-365DB0E64A6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A421-6FF2-4552-BCA8-9907EAE64ACC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109C9A-D4F2-456A-BCA8-223FD2E64A7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10EBEB-A5F2-451D-BCA8-5348A5E64A06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F108091-DFF2-4576-BCA8-2923CEE64A7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F10BD5B-15F2-454B-BCA8-E31EF3E64AB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13.png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8gcAAIc0AACvDQAAEAAAACYAAAAIAAAAAQAAAAAAAAA="/>
              </a:ext>
            </a:extLst>
          </p:cNvSpPr>
          <p:nvPr>
            <p:ph type="ctrTitle"/>
          </p:nvPr>
        </p:nvSpPr>
        <p:spPr>
          <a:xfrm>
            <a:off x="694690" y="1291590"/>
            <a:ext cx="7844155" cy="932815"/>
          </a:xfrm>
        </p:spPr>
        <p:txBody>
          <a:bodyPr/>
          <a:lstStyle/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4200">
                <a:solidFill>
                  <a:srgbClr val="000000"/>
                </a:solidFill>
                <a:latin typeface="Calisto MT" pitchFamily="1" charset="0"/>
                <a:ea typeface="Calisto MT" pitchFamily="1" charset="0"/>
                <a:cs typeface="Calisto MT" pitchFamily="1" charset="0"/>
              </a:defRPr>
            </a:pPr>
            <a:r>
              <a:t>Project Title 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9BQAAqBEAADQzAAD9IQAAEAAAACYAAAAIAAAAAQAAAAAAAAA="/>
              </a:ext>
            </a:extLst>
          </p:cNvSpPr>
          <p:nvPr>
            <p:ph type="subTitle" idx="1"/>
          </p:nvPr>
        </p:nvSpPr>
        <p:spPr>
          <a:xfrm>
            <a:off x="932815" y="2870200"/>
            <a:ext cx="7390765" cy="2654935"/>
          </a:xfrm>
        </p:spPr>
        <p:txBody>
          <a:bodyPr/>
          <a:lstStyle/>
          <a:p>
            <a:pPr marL="0" marR="0" indent="0" algn="ctr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4000">
                <a:solidFill>
                  <a:srgbClr val="000000"/>
                </a:solidFill>
                <a:latin typeface="Bahnschrift" pitchFamily="2" charset="0"/>
                <a:ea typeface="Bahnschrift" pitchFamily="2" charset="0"/>
                <a:cs typeface="Bahnschrift" pitchFamily="2" charset="0"/>
              </a:defRPr>
            </a:pPr>
            <a:r>
              <a:t>Extraction and Analysis of Data </a:t>
            </a:r>
          </a:p>
          <a:p>
            <a:pPr marL="0" marR="0" indent="0" algn="ctr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4000">
                <a:solidFill>
                  <a:srgbClr val="000000"/>
                </a:solidFill>
                <a:latin typeface="Bahnschrift" pitchFamily="2" charset="0"/>
                <a:ea typeface="Bahnschrift" pitchFamily="2" charset="0"/>
                <a:cs typeface="Bahnschrift" pitchFamily="2" charset="0"/>
              </a:defRPr>
            </a:pPr>
            <a:r>
              <a:t>related to Hiring Process in HR-Tech area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2Z7O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PkDAAD/fwAA/38AAAAAAAAJAAAABAAAAN8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LGgAAxyMAAIc0AACXJgAAECAAACYAAAAIAAAA//////////8="/>
              </a:ext>
            </a:extLst>
          </p:cNvSpPr>
          <p:nvPr/>
        </p:nvSpPr>
        <p:spPr>
          <a:xfrm>
            <a:off x="4233545" y="5815965"/>
            <a:ext cx="4305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/>
            </a:pPr>
            <a:r>
              <a:t>- Swarali Paygude, TY Btech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HA1AACfBgAAEAAAACYAAAAIAAAAAQAAAAAAAAA="/>
              </a:ext>
            </a:extLst>
          </p:cNvSpPr>
          <p:nvPr>
            <p:ph type="title"/>
          </p:nvPr>
        </p:nvSpPr>
        <p:spPr>
          <a:xfrm>
            <a:off x="457200" y="273685"/>
            <a:ext cx="8229600" cy="802640"/>
          </a:xfrm>
        </p:spPr>
        <p:txBody>
          <a:bodyPr/>
          <a:lstStyle/>
          <a:p>
            <a:pPr/>
            <a:r>
              <a:t>API deployment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QIAAPIHAAAEHgAAkx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291590"/>
            <a:ext cx="4520565" cy="25406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1hcAAIEYAAA/NQAADS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874770" y="3983355"/>
            <a:ext cx="4780915" cy="26898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s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AQBwAAE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873760"/>
          </a:xfrm>
        </p:spPr>
        <p:txBody>
          <a:bodyPr/>
          <a:lstStyle/>
          <a:p>
            <a:pPr/>
            <a:r>
              <a:t>Output on Postman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AIAACYKAABHNQAAZ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" y="1649730"/>
            <a:ext cx="8206105" cy="45929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Methodology Followed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6wsAAHA1AABJJwAAEAAAACYAAAAIAAAAAQAAAAAAAAA="/>
              </a:ext>
            </a:extLst>
          </p:cNvSpPr>
          <p:nvPr>
            <p:ph type="body" idx="1"/>
          </p:nvPr>
        </p:nvSpPr>
        <p:spPr>
          <a:xfrm>
            <a:off x="457200" y="1937385"/>
            <a:ext cx="8229600" cy="4448810"/>
          </a:xfrm>
        </p:spPr>
        <p:txBody>
          <a:bodyPr/>
          <a:lstStyle/>
          <a:p>
            <a:pPr/>
            <a:r>
              <a:t>For employee login system :</a:t>
            </a:r>
          </a:p>
          <a:p>
            <a:pPr marL="0" indent="0">
              <a:buChar char="»"/>
            </a:pPr>
            <a:r>
              <a:t>Java project on Eclipse for implementation</a:t>
            </a:r>
          </a:p>
          <a:p>
            <a:pPr marL="0" indent="0">
              <a:buChar char="»"/>
            </a:pPr>
            <a:r>
              <a:t>javax.swing package from java for user interface </a:t>
            </a:r>
          </a:p>
          <a:p>
            <a:pPr marL="0" indent="0">
              <a:buChar char="»"/>
            </a:pPr>
            <a:r>
              <a:t>Java programming and MySQL for backend</a:t>
            </a:r>
          </a:p>
          <a:p>
            <a:pPr marL="0" indent="0">
              <a:buChar char="»"/>
            </a:pPr>
            <a:r>
              <a:t>database created using MySQL Workbench of MySQL Server </a:t>
            </a:r>
          </a:p>
          <a:p>
            <a:pPr marL="0" indent="0">
              <a:buChar char="»"/>
            </a:pPr>
            <a:r>
              <a:t>database connected to backend by JDBC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Methodology Followed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QwAAHA1AACwJQAAEAAAACYAAAAIAAAAAQAAAAAAAAA="/>
              </a:ext>
            </a:extLst>
          </p:cNvSpPr>
          <p:nvPr>
            <p:ph type="body" idx="1"/>
          </p:nvPr>
        </p:nvSpPr>
        <p:spPr>
          <a:xfrm>
            <a:off x="457200" y="2080895"/>
            <a:ext cx="8229600" cy="4045585"/>
          </a:xfrm>
        </p:spPr>
        <p:txBody>
          <a:bodyPr/>
          <a:lstStyle/>
          <a:p>
            <a:pPr marL="0" indent="0">
              <a:buChar char="»"/>
              <a:defRPr b="1"/>
            </a:pPr>
            <a:r>
              <a:rPr b="0"/>
              <a:t> executed on Eclipse IDE</a:t>
            </a:r>
            <a:endParaRPr b="0"/>
          </a:p>
          <a:p>
            <a:pPr marL="0" indent="0">
              <a:buChar char="»"/>
            </a:pPr>
            <a:r>
              <a:t> Main components of login system :</a:t>
            </a:r>
          </a:p>
          <a:p>
            <a:pPr lvl="1">
              <a:buFont typeface="Wingdings" pitchFamily="2" charset="2"/>
              <a:buChar char=""/>
              <a:defRPr sz="3000"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Login page</a:t>
            </a:r>
          </a:p>
          <a:p>
            <a:pPr lvl="1">
              <a:buFont typeface="Wingdings" pitchFamily="2" charset="2"/>
              <a:buChar char=""/>
              <a:defRPr sz="3000"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Admin home page</a:t>
            </a:r>
          </a:p>
          <a:p>
            <a:pPr lvl="1">
              <a:buFont typeface="Wingdings" pitchFamily="2" charset="2"/>
              <a:buChar char=""/>
              <a:defRPr sz="3000"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User home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HA1AACBBwAAEAAAACYAAAAIAAAAAQAAAAAAAAA="/>
              </a:ext>
            </a:extLst>
          </p:cNvSpPr>
          <p:nvPr>
            <p:ph type="title"/>
          </p:nvPr>
        </p:nvSpPr>
        <p:spPr>
          <a:xfrm>
            <a:off x="457200" y="273685"/>
            <a:ext cx="8229600" cy="946150"/>
          </a:xfrm>
        </p:spPr>
        <p:txBody>
          <a:bodyPr/>
          <a:lstStyle/>
          <a:p>
            <a:pPr/>
            <a:r>
              <a:t>Login page working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JwoAAHA1AABJJwAAEAAAACYAAAAIAAAAAQAAAAAAAAA="/>
              </a:ext>
            </a:extLst>
          </p:cNvSpPr>
          <p:nvPr>
            <p:ph type="body" idx="1"/>
          </p:nvPr>
        </p:nvSpPr>
        <p:spPr>
          <a:xfrm>
            <a:off x="457200" y="1650365"/>
            <a:ext cx="8229600" cy="4735830"/>
          </a:xfrm>
        </p:spPr>
        <p:txBody>
          <a:bodyPr/>
          <a:lstStyle/>
          <a:p>
            <a:pPr>
              <a:defRPr sz="2800"/>
            </a:pPr>
            <a:r>
              <a:t>main page of system</a:t>
            </a:r>
          </a:p>
          <a:p>
            <a:pPr>
              <a:defRPr sz="2800"/>
            </a:pPr>
            <a:r>
              <a:t>select the login for either the admin or a user</a:t>
            </a:r>
          </a:p>
          <a:p>
            <a:pPr>
              <a:defRPr sz="2800"/>
            </a:pPr>
            <a:r>
              <a:t>enter username and password</a:t>
            </a:r>
          </a:p>
          <a:p>
            <a:pPr>
              <a:defRPr sz="2800"/>
            </a:pPr>
            <a:r>
              <a:t>for admin - </a:t>
            </a:r>
          </a:p>
          <a:p>
            <a:pPr lvl="1">
              <a:buChar char="»"/>
            </a:pPr>
            <a:r>
              <a:t>username is set as “admin” </a:t>
            </a:r>
          </a:p>
          <a:p>
            <a:pPr lvl="1">
              <a:buChar char="»"/>
            </a:pPr>
            <a:r>
              <a:t>password is set by default </a:t>
            </a:r>
          </a:p>
          <a:p>
            <a:pPr lvl="1">
              <a:buChar char="»"/>
            </a:pPr>
            <a:r>
              <a:t>opens admin home page if correct password is entered</a:t>
            </a:r>
          </a:p>
          <a:p>
            <a:pPr>
              <a:buChar char="»"/>
              <a:defRPr sz="28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Login page working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for user -</a:t>
            </a:r>
          </a:p>
          <a:p>
            <a:pPr lvl="1">
              <a:buChar char="»"/>
            </a:pPr>
            <a:r>
              <a:t>username has to be existing and password must match with it to login successfully </a:t>
            </a:r>
          </a:p>
          <a:p>
            <a:pPr lvl="1">
              <a:buChar char="»"/>
            </a:pPr>
            <a:r>
              <a:t>opens user home page </a:t>
            </a:r>
          </a:p>
          <a:p>
            <a:pPr>
              <a:defRPr sz="2800"/>
            </a:pPr>
            <a:r>
              <a:t>reset button clears username and password textfields</a:t>
            </a:r>
          </a:p>
          <a:p>
            <a:pPr>
              <a:buFont typeface="Wingdings" pitchFamily="2" charset="2"/>
              <a:buChar char=""/>
              <a:defRPr sz="2800"/>
            </a:pPr>
            <a:r>
              <a:t>exit button closes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DyBwAAE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017270"/>
          </a:xfrm>
        </p:spPr>
        <p:txBody>
          <a:bodyPr/>
          <a:lstStyle/>
          <a:p>
            <a:pPr/>
            <a:r>
              <a:t>Login page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QkAALYJAAAdMAAAS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17015" y="1578610"/>
            <a:ext cx="6304280" cy="48075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HA1AACfBgAAEAAAACYAAAAIAAAAAQAAAAAAAAA="/>
              </a:ext>
            </a:extLst>
          </p:cNvSpPr>
          <p:nvPr>
            <p:ph type="title"/>
          </p:nvPr>
        </p:nvSpPr>
        <p:spPr>
          <a:xfrm>
            <a:off x="457200" y="273685"/>
            <a:ext cx="8229600" cy="802640"/>
          </a:xfrm>
        </p:spPr>
        <p:txBody>
          <a:bodyPr/>
          <a:lstStyle/>
          <a:p>
            <a:pPr/>
            <a:r>
              <a:t>Error message for invalid login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8YTph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BcAALgYAABLNgAAn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4018280"/>
            <a:ext cx="4985385" cy="25831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QMAAGMIAABCIQAAZR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" y="1363345"/>
            <a:ext cx="4892675" cy="2439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Admin home page working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JwoAAHA1AABnJgAAEAAAACYAAAAIAAAAAQAAAAAAAAA="/>
              </a:ext>
            </a:extLst>
          </p:cNvSpPr>
          <p:nvPr>
            <p:ph type="body" idx="1"/>
          </p:nvPr>
        </p:nvSpPr>
        <p:spPr>
          <a:xfrm>
            <a:off x="457200" y="1650365"/>
            <a:ext cx="8229600" cy="4592320"/>
          </a:xfrm>
        </p:spPr>
        <p:txBody>
          <a:bodyPr/>
          <a:lstStyle/>
          <a:p>
            <a:pPr>
              <a:defRPr sz="2800"/>
            </a:pPr>
            <a:r>
              <a:rPr b="1"/>
              <a:t>add new employee</a:t>
            </a:r>
            <a:r>
              <a:t> - fill all employee details and click on the button “Add new employee” </a:t>
            </a:r>
          </a:p>
          <a:p>
            <a:pPr>
              <a:defRPr sz="2800"/>
            </a:pPr>
            <a:r>
              <a:rPr b="1"/>
              <a:t>remove employee</a:t>
            </a:r>
            <a:r>
              <a:t> -  provide the employee ID and click “Remove employee” button</a:t>
            </a:r>
          </a:p>
          <a:p>
            <a:pPr>
              <a:defRPr sz="2800"/>
            </a:pPr>
            <a:r>
              <a:rPr b="1"/>
              <a:t>update performance fields</a:t>
            </a:r>
            <a:r>
              <a:t> - provide the employee ID and “Performance review” and “Rating” fields, then click on “Update performance review/rating” button</a:t>
            </a:r>
          </a:p>
          <a:p>
            <a:pPr>
              <a:defRPr sz="2800"/>
            </a:pPr>
            <a:r>
              <a:rPr b="1"/>
              <a:t>view</a:t>
            </a:r>
            <a:r>
              <a:t> </a:t>
            </a:r>
            <a:r>
              <a:rPr b="1"/>
              <a:t>the list of employees</a:t>
            </a:r>
            <a:r>
              <a:t> - click on “View employee list” button</a:t>
            </a:r>
          </a:p>
          <a:p>
            <a:pPr>
              <a:defRPr sz="28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sz="5500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t>Admin home page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AUAAJgKAACpMQAA0y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722120"/>
            <a:ext cx="7211695" cy="47517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sz="4800"/>
            </a:pPr>
            <a:r>
              <a:t>Project Objective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CQsAAHA1AACwJQAAEAAAACYAAAAIAAAAAQAAAAAAAAA="/>
              </a:ext>
            </a:extLst>
          </p:cNvSpPr>
          <p:nvPr>
            <p:ph type="body" idx="1"/>
          </p:nvPr>
        </p:nvSpPr>
        <p:spPr>
          <a:xfrm>
            <a:off x="457200" y="1793875"/>
            <a:ext cx="8229600" cy="4332605"/>
          </a:xfrm>
        </p:spPr>
        <p:txBody>
          <a:bodyPr/>
          <a:lstStyle/>
          <a:p>
            <a:pPr/>
            <a:r>
              <a:t>To implement and test modules for data models</a:t>
            </a:r>
          </a:p>
          <a:p>
            <a:pPr/>
            <a:r>
              <a:t>To understand text mining</a:t>
            </a:r>
          </a:p>
          <a:p>
            <a:pPr/>
            <a:r>
              <a:t>To understand feature extraction and predictive analysis of data related to hiring process in HR-Tech area</a:t>
            </a:r>
          </a:p>
          <a:p>
            <a:pPr/>
            <a:r>
              <a:t>To implement employee login system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Add new employee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AUAAEIKAAD3MQAAK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667510"/>
            <a:ext cx="7261225" cy="48621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2Z7O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ZFQAANxEAAIwhAAB3EwAAEAAAACYAAAAIAAAA//////////8="/>
              </a:ext>
            </a:extLst>
          </p:cNvSpPr>
          <p:nvPr/>
        </p:nvSpPr>
        <p:spPr>
          <a:xfrm>
            <a:off x="3510915" y="2798445"/>
            <a:ext cx="19424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Current database 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2Z7O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NQSU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DEAAAmCQAAEknAADYJgAAEAAAACYAAAAIAAAA//////////8="/>
              </a:ext>
            </a:extLst>
          </p:cNvSpPr>
          <p:nvPr/>
        </p:nvSpPr>
        <p:spPr>
          <a:xfrm>
            <a:off x="2643505" y="5948680"/>
            <a:ext cx="374269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Database after adding new employee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FPIfPaVePu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QIAAJgBAABLNgAA5A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259080"/>
            <a:ext cx="8477250" cy="23241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wIAABgVAABlNQAAUC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" y="3429000"/>
            <a:ext cx="8347710" cy="2311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Remove employee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QUAAJgKAAA+MgAAui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1722120"/>
            <a:ext cx="7333615" cy="47358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pgIAAIMWAACgNQAA4S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3659505"/>
            <a:ext cx="8286750" cy="1847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QIAAI4CAACPNQAAxh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415290"/>
            <a:ext cx="8347710" cy="2311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val="SMDATA_13_2Z7O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FgAAqBEAADIkAADoEwAAECAAACYAAAAIAAAA//////////8="/>
              </a:ext>
            </a:extLst>
          </p:cNvSpPr>
          <p:nvPr/>
        </p:nvSpPr>
        <p:spPr>
          <a:xfrm>
            <a:off x="3608070" y="2870200"/>
            <a:ext cx="22758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Current database</a:t>
            </a: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val="SMDATA_13_2Z7O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QDgAARSMAACQsAACFJQAAEAAAACYAAAAIAAAA//////////8="/>
              </a:ext>
            </a:extLst>
          </p:cNvSpPr>
          <p:nvPr/>
        </p:nvSpPr>
        <p:spPr>
          <a:xfrm>
            <a:off x="2367280" y="5733415"/>
            <a:ext cx="48082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Database after removing  employee with ID=4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Update performance review/rating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2QUAAJgKAAD6MgAAa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1722120"/>
            <a:ext cx="7336155" cy="48475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2Z7O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KFgAAkQ4AAP0hAADREAAAEAAAACYAAAAIAAAA//////////8="/>
              </a:ext>
            </a:extLst>
          </p:cNvSpPr>
          <p:nvPr/>
        </p:nvSpPr>
        <p:spPr>
          <a:xfrm>
            <a:off x="3582670" y="2367915"/>
            <a:ext cx="19424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Current database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2Z7O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BwAA/SEAAMMyAAA9JAAAEAAAACYAAAAIAAAA//////////8="/>
              </a:ext>
            </a:extLst>
          </p:cNvSpPr>
          <p:nvPr/>
        </p:nvSpPr>
        <p:spPr>
          <a:xfrm>
            <a:off x="1291590" y="5525135"/>
            <a:ext cx="69602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Database after updating performance fields of employee with ID=7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bwIAAKYCAABpNQAABA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430530"/>
            <a:ext cx="8286750" cy="1847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AEAAIMWAAAmNgAA8h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" y="3659505"/>
            <a:ext cx="8515350" cy="1533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View employee list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LcLAABzNgAAoy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904365"/>
            <a:ext cx="8636000" cy="4051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Logout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wYAAAkLAAAGMgAAui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793875"/>
            <a:ext cx="7055485" cy="4664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User home page working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mAoAAHA1AACwJQAAEAAAACYAAAAIAAAAAQAAAAAAAAA="/>
              </a:ext>
            </a:extLst>
          </p:cNvSpPr>
          <p:nvPr>
            <p:ph type="body" idx="1"/>
          </p:nvPr>
        </p:nvSpPr>
        <p:spPr>
          <a:xfrm>
            <a:off x="457200" y="1722120"/>
            <a:ext cx="8229600" cy="4404360"/>
          </a:xfrm>
        </p:spPr>
        <p:txBody>
          <a:bodyPr/>
          <a:lstStyle/>
          <a:p>
            <a:pPr>
              <a:defRPr sz="2800"/>
            </a:pPr>
            <a:r>
              <a:rPr b="1"/>
              <a:t>employee details</a:t>
            </a:r>
            <a:r>
              <a:t> displayed -  employee ID,name,email ID,address, phone number,performance review and rating 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rPr b="1"/>
              <a:t>update details</a:t>
            </a:r>
            <a:r>
              <a:t> - provide phone number/email ID/ address and click on “Update info” button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rPr b="1"/>
              <a:t>change the password</a:t>
            </a:r>
            <a:r>
              <a:t> - provide new password and click on button “Change password”</a:t>
            </a:r>
          </a:p>
          <a:p>
            <a:pPr>
              <a:defRPr sz="28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sz="5500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t>User home page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gYAAB4LAADhMQAAZ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1807210"/>
            <a:ext cx="7103745" cy="44354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4800">
                <a:solidFill>
                  <a:srgbClr val="000000"/>
                </a:solidFill>
              </a:defRPr>
            </a:pPr>
            <a:r>
              <a:t>Theoretical Background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CQsAAHA1AACwJQAAEAAAACYAAAAIAAAAAQAAAAAAAAA="/>
              </a:ext>
            </a:extLst>
          </p:cNvSpPr>
          <p:nvPr>
            <p:ph type="body" idx="1"/>
          </p:nvPr>
        </p:nvSpPr>
        <p:spPr>
          <a:xfrm>
            <a:off x="457200" y="1793875"/>
            <a:ext cx="8229600" cy="4332605"/>
          </a:xfrm>
        </p:spPr>
        <p:txBody>
          <a:bodyPr/>
          <a:lstStyle/>
          <a:p>
            <a:pPr/>
            <a:r>
              <a:t>Hardware configuration :</a:t>
            </a:r>
          </a:p>
          <a:p>
            <a:pPr marL="0" indent="0">
              <a:buChar char="»"/>
            </a:pPr>
            <a:r>
              <a:t> Intel Core i5 x64 processor</a:t>
            </a:r>
          </a:p>
          <a:p>
            <a:pPr marL="0" indent="0">
              <a:buChar char="»"/>
            </a:pPr>
            <a:r>
              <a:t> 8 GB RAM</a:t>
            </a:r>
          </a:p>
          <a:p>
            <a:pPr>
              <a:buChar char="»"/>
            </a:pPr>
            <a:r>
              <a:t> Keyboard, mouse</a:t>
            </a:r>
          </a:p>
          <a:p>
            <a:pPr>
              <a:buChar char="»"/>
            </a:pPr>
          </a:p>
          <a:p>
            <a:pPr>
              <a:buFont typeface="Wingdings" pitchFamily="2" charset="2"/>
              <a:buChar char=""/>
            </a:pPr>
            <a:r>
              <a:t>Software description :</a:t>
            </a:r>
          </a:p>
          <a:p>
            <a:pPr>
              <a:buFontTx/>
              <a:buChar char="»"/>
            </a:pPr>
            <a:r>
              <a:t>64-bit Microsoft Windows OS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Update information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vYTps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QUAAPsKAAAwMgAAS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1784985"/>
            <a:ext cx="7225665" cy="46012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2Z7O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FgAAuxAAAAUiAAD7EgAAEAAAACYAAAAIAAAA//////////8="/>
              </a:ext>
            </a:extLst>
          </p:cNvSpPr>
          <p:nvPr/>
        </p:nvSpPr>
        <p:spPr>
          <a:xfrm>
            <a:off x="3587750" y="2719705"/>
            <a:ext cx="19424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Current database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2Z7O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+DQAAUCMAAHctAACQJQAAEAAAACYAAAAIAAAA//////////8="/>
              </a:ext>
            </a:extLst>
          </p:cNvSpPr>
          <p:nvPr/>
        </p:nvSpPr>
        <p:spPr>
          <a:xfrm>
            <a:off x="2152650" y="5740400"/>
            <a:ext cx="52381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Database after updating info of employee with ID=6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vYTps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BgIAAPQWAABpNQAAgC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3731260"/>
            <a:ext cx="8353425" cy="1714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9AEAAMQBAAD4NAAA5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87020"/>
            <a:ext cx="8293100" cy="22961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Change password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QUAAAkLAADKMgAAby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1793875"/>
            <a:ext cx="7323455" cy="4616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pgIAAIMWAAAnNgAA8S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3659505"/>
            <a:ext cx="8372475" cy="1695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val="SMDATA_13_2Z7O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7FgAAcw8AAG4iAACzEQAAEAAAACYAAAAIAAAA//////////8="/>
              </a:ext>
            </a:extLst>
          </p:cNvSpPr>
          <p:nvPr/>
        </p:nvSpPr>
        <p:spPr>
          <a:xfrm>
            <a:off x="3654425" y="2511425"/>
            <a:ext cx="19424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Current database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2Z7O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UCMAAFwrAACQJQAAEAAAACYAAAAIAAAA//////////8="/>
              </a:ext>
            </a:extLst>
          </p:cNvSpPr>
          <p:nvPr/>
        </p:nvSpPr>
        <p:spPr>
          <a:xfrm>
            <a:off x="1865630" y="5740400"/>
            <a:ext cx="518287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Database after updating info of employee with ID=6</a:t>
            </a:r>
          </a:p>
        </p:txBody>
      </p:sp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dwIAAIgDAADaNQAAFA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" y="574040"/>
            <a:ext cx="8353425" cy="1714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Logout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vYTps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AUAAAkLAAD6MgAAB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793875"/>
            <a:ext cx="7458710" cy="45491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sAEAAEs2AAC4CAAAEAAAACYAAAAIAAAAAQAAAAAAAAA="/>
              </a:ext>
            </a:extLst>
          </p:cNvSpPr>
          <p:nvPr>
            <p:ph type="title"/>
          </p:nvPr>
        </p:nvSpPr>
        <p:spPr>
          <a:xfrm>
            <a:off x="358775" y="274320"/>
            <a:ext cx="8467090" cy="1143000"/>
          </a:xfrm>
        </p:spPr>
        <p:txBody>
          <a:bodyPr/>
          <a:lstStyle/>
          <a:p>
            <a:pPr/>
            <a:r>
              <a:t>Conclusions/Findings/Observations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AWS provides various useful services for software applications</a:t>
            </a:r>
          </a:p>
          <a:p>
            <a:pPr/>
            <a:r>
              <a:t>Some dependencies are necessary to be added to java project for some functionalities</a:t>
            </a:r>
          </a:p>
          <a:p>
            <a:pPr/>
            <a:r>
              <a:t>APIs are very useful for the developer of the application as well as others who get it’s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343i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Conclusions/Findings/Observations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Object oriented programming provides code reuse and increases efficiency of the program</a:t>
            </a:r>
          </a:p>
          <a:p>
            <a:pPr/>
            <a:r>
              <a:t>Data and text mining can be effectively used for developing efficient and time-saving software, and get desired results with high accuracy</a:t>
            </a:r>
          </a:p>
          <a:p>
            <a:pPr/>
            <a:r>
              <a:t>Databases and their management play a crucial role in a majority of software applications and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Key Learnings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AsAAHA1AABnJgAAEAAAACYAAAAIAAAAAQAAAAAAAAA="/>
              </a:ext>
            </a:extLst>
          </p:cNvSpPr>
          <p:nvPr>
            <p:ph type="body" idx="1"/>
          </p:nvPr>
        </p:nvSpPr>
        <p:spPr>
          <a:xfrm>
            <a:off x="457200" y="1793240"/>
            <a:ext cx="8229600" cy="4449445"/>
          </a:xfrm>
        </p:spPr>
        <p:txBody>
          <a:bodyPr/>
          <a:lstStyle/>
          <a:p>
            <a:pPr>
              <a:defRPr sz="3400"/>
            </a:pPr>
            <a:r>
              <a:t>Java basics  (syntax and programming basics)</a:t>
            </a:r>
          </a:p>
          <a:p>
            <a:pPr>
              <a:defRPr sz="3400"/>
            </a:pPr>
            <a:r>
              <a:t>Object Oriented Programming in Java</a:t>
            </a:r>
          </a:p>
          <a:p>
            <a:pPr>
              <a:defRPr sz="3400"/>
            </a:pPr>
            <a:r>
              <a:t>Using Eclipse for Java programming</a:t>
            </a:r>
          </a:p>
          <a:p>
            <a:pPr>
              <a:defRPr sz="3400"/>
            </a:pPr>
            <a:r>
              <a:t>JDBC for backend</a:t>
            </a:r>
          </a:p>
          <a:p>
            <a:pPr>
              <a:defRPr sz="3400"/>
            </a:pPr>
            <a:r>
              <a:t>New concepts like Hashmaps, Arraylists, JSON Objects</a:t>
            </a:r>
          </a:p>
          <a:p>
            <a:pPr>
              <a:defRPr sz="3400"/>
            </a:pPr>
            <a:r>
              <a:t>Using DBVisualizer to access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Key Learnings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egsAAHA1AACwJQAAEAAAACYAAAAIAAAAAQAAAAAAAAA="/>
              </a:ext>
            </a:extLst>
          </p:cNvSpPr>
          <p:nvPr>
            <p:ph type="body" idx="1"/>
          </p:nvPr>
        </p:nvSpPr>
        <p:spPr>
          <a:xfrm>
            <a:off x="457200" y="1865630"/>
            <a:ext cx="8229600" cy="4260850"/>
          </a:xfrm>
        </p:spPr>
        <p:txBody>
          <a:bodyPr/>
          <a:lstStyle/>
          <a:p>
            <a:pPr>
              <a:defRPr sz="3400"/>
            </a:pPr>
            <a:r>
              <a:t>AWS lambda project</a:t>
            </a:r>
          </a:p>
          <a:p>
            <a:pPr>
              <a:defRPr sz="3400"/>
            </a:pPr>
            <a:r>
              <a:t>Using AWS Lambda for deploying API</a:t>
            </a:r>
          </a:p>
          <a:p>
            <a:pPr>
              <a:defRPr sz="3400"/>
            </a:pPr>
            <a:r>
              <a:t>Using Postman to test output using API endpoint</a:t>
            </a:r>
          </a:p>
          <a:p>
            <a:pPr>
              <a:defRPr sz="3400"/>
            </a:pPr>
            <a:r>
              <a:t>Creating and manipulating database using MySQL on MySQL Server</a:t>
            </a:r>
          </a:p>
          <a:p>
            <a:pPr>
              <a:defRPr sz="3400"/>
            </a:pPr>
            <a:r>
              <a:t>Creating UI using java swing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sz="5500">
                <a:latin typeface="Comic Sans MS" pitchFamily="4" charset="0"/>
                <a:ea typeface="Comic Sans MS" pitchFamily="4" charset="0"/>
                <a:cs typeface="Comic Sans MS" pitchFamily="4" charset="0"/>
              </a:defRPr>
            </a:pPr>
            <a:r>
              <a:t>Thank you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DyBwAAE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017270"/>
          </a:xfrm>
        </p:spPr>
        <p:txBody>
          <a:bodyPr/>
          <a:lstStyle/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4800">
                <a:solidFill>
                  <a:srgbClr val="000000"/>
                </a:solidFill>
              </a:defRPr>
            </a:pPr>
            <a:r>
              <a:t>Theoretical Background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6wsAAHA1AACwJQAAEAAAACYAAAAIAAAAAQAAAAAAAAA="/>
              </a:ext>
            </a:extLst>
          </p:cNvSpPr>
          <p:nvPr>
            <p:ph type="body" idx="1"/>
          </p:nvPr>
        </p:nvSpPr>
        <p:spPr>
          <a:xfrm>
            <a:off x="457200" y="1937385"/>
            <a:ext cx="8229600" cy="4189095"/>
          </a:xfrm>
        </p:spPr>
        <p:txBody>
          <a:bodyPr/>
          <a:lstStyle/>
          <a:p>
            <a:pPr marL="0" indent="0">
              <a:buNone/>
            </a:pPr>
            <a:r>
              <a:t>Software Tools used:</a:t>
            </a:r>
          </a:p>
          <a:p>
            <a:pPr marL="0" indent="0">
              <a:buNone/>
              <a:defRPr sz="3000"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</a:p>
          <a:p>
            <a:pPr>
              <a:defRPr sz="3000"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>
                <a:solidFill>
                  <a:srgbClr val="000000"/>
                </a:solidFill>
              </a:rPr>
              <a:t>Eclipse Java EE IDE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0000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MySQL Workbench 8.0</a:t>
            </a:r>
          </a:p>
          <a:p>
            <a:pPr>
              <a:defRPr sz="3000">
                <a:solidFill>
                  <a:srgbClr val="000000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MySQL Server</a:t>
            </a:r>
          </a:p>
          <a:p>
            <a:pPr>
              <a:defRPr sz="3000">
                <a:solidFill>
                  <a:srgbClr val="000000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DBVisualizer</a:t>
            </a:r>
          </a:p>
          <a:p>
            <a:pPr>
              <a:defRPr sz="3000">
                <a:solidFill>
                  <a:srgbClr val="000000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Postman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BBwAAE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945515"/>
          </a:xfrm>
        </p:spPr>
        <p:txBody>
          <a:bodyPr/>
          <a:lstStyle/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4800">
                <a:solidFill>
                  <a:srgbClr val="000000"/>
                </a:solidFill>
              </a:defRPr>
            </a:pPr>
            <a:r>
              <a:t>Theoretical Background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BJJwAAE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785995"/>
          </a:xfrm>
        </p:spPr>
        <p:txBody>
          <a:bodyPr/>
          <a:lstStyle/>
          <a:p>
            <a:pPr/>
            <a:r>
              <a:t>For keyword detection :</a:t>
            </a:r>
          </a:p>
          <a:p>
            <a:pPr lvl="5" marL="0" indent="0">
              <a:buChar char="»"/>
            </a:pPr>
            <a:r>
              <a:rPr sz="2800"/>
              <a:t>job description as input</a:t>
            </a:r>
            <a:endParaRPr sz="2800"/>
          </a:p>
          <a:p>
            <a:pPr lvl="3" marL="0" indent="0">
              <a:buChar char="»"/>
            </a:pPr>
            <a:r>
              <a:rPr sz="2800"/>
              <a:t>searches it for keywords from list of keywords in the  database</a:t>
            </a:r>
            <a:endParaRPr sz="2800"/>
          </a:p>
          <a:p>
            <a:pPr lvl="3" marL="0" indent="0">
              <a:buChar char="»"/>
            </a:pPr>
            <a:r>
              <a:rPr sz="2800"/>
              <a:t>detected keywords and their number of occurences as output</a:t>
            </a:r>
            <a:endParaRPr sz="2800"/>
          </a:p>
          <a:p>
            <a:pPr marL="0" indent="0">
              <a:buNone/>
              <a:defRPr sz="2800"/>
            </a:pPr>
          </a:p>
          <a:p>
            <a:pPr>
              <a:buFont typeface="Wingdings" pitchFamily="2" charset="2"/>
              <a:buChar char=""/>
            </a:pPr>
            <a:r>
              <a:t>For employee login system :</a:t>
            </a:r>
          </a:p>
          <a:p>
            <a:pPr marL="0" indent="0">
              <a:buChar char="»"/>
              <a:defRPr sz="2800"/>
            </a:pPr>
            <a:r>
              <a:t>two main parts- admin login and user login</a:t>
            </a:r>
          </a:p>
          <a:p>
            <a:pPr marL="0" indent="0">
              <a:buNone/>
            </a:pPr>
            <a:r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4800">
                <a:solidFill>
                  <a:srgbClr val="000000"/>
                </a:solidFill>
              </a:defRPr>
            </a:pPr>
            <a:r>
              <a:t>Theoretical Background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CQsAAHA1AACwJQAAEAAAACYAAAAIAAAAAQAAAAAAAAA="/>
              </a:ext>
            </a:extLst>
          </p:cNvSpPr>
          <p:nvPr>
            <p:ph type="body" idx="1"/>
          </p:nvPr>
        </p:nvSpPr>
        <p:spPr>
          <a:xfrm>
            <a:off x="457200" y="1793875"/>
            <a:ext cx="8229600" cy="4332605"/>
          </a:xfrm>
        </p:spPr>
        <p:txBody>
          <a:bodyPr/>
          <a:lstStyle/>
          <a:p>
            <a:pPr marL="0" indent="0">
              <a:buChar char="»"/>
              <a:defRPr sz="2800"/>
            </a:pPr>
            <a:r>
              <a:t>admin login</a:t>
            </a:r>
          </a:p>
          <a:p>
            <a:pPr marL="0" indent="0">
              <a:buFont typeface="Wingdings" pitchFamily="2" charset="2"/>
              <a:buChar char=""/>
              <a:defRPr sz="2800"/>
            </a:pPr>
            <a:r>
              <a:t>add employee</a:t>
            </a:r>
          </a:p>
          <a:p>
            <a:pPr lvl="8" marL="0" indent="0" algn="l">
              <a:buFont typeface="Wingdings" pitchFamily="2" charset="2"/>
              <a:buChar char=""/>
              <a:defRPr sz="2800"/>
            </a:pPr>
            <a:r>
              <a:t>remove employee</a:t>
            </a:r>
          </a:p>
          <a:p>
            <a:pPr lvl="8" marL="0" indent="0" algn="l">
              <a:buFont typeface="Wingdings" pitchFamily="2" charset="2"/>
              <a:buChar char=""/>
              <a:defRPr sz="2800"/>
            </a:pPr>
            <a:r>
              <a:t>update details about employee performance</a:t>
            </a:r>
          </a:p>
          <a:p>
            <a:pPr lvl="8" marL="0" indent="0" algn="l">
              <a:buFont typeface="Wingdings" pitchFamily="2" charset="2"/>
              <a:buChar char=""/>
              <a:defRPr sz="2800"/>
            </a:pPr>
            <a:r>
              <a:t>view list of all existing employees </a:t>
            </a:r>
          </a:p>
          <a:p>
            <a:pPr marL="0" indent="0">
              <a:buFontTx/>
              <a:buChar char="»"/>
              <a:defRPr sz="2800"/>
            </a:pPr>
            <a:r>
              <a:t>user login</a:t>
            </a:r>
          </a:p>
          <a:p>
            <a:pPr lvl="1" marL="0" indent="0">
              <a:buFont typeface="Wingdings" pitchFamily="2" charset="2"/>
              <a:buChar char=""/>
            </a:pPr>
            <a:r>
              <a:t>view all employee details </a:t>
            </a:r>
          </a:p>
          <a:p>
            <a:pPr lvl="1" marL="0" indent="0">
              <a:buFont typeface="Wingdings" pitchFamily="2" charset="2"/>
              <a:buChar char=""/>
            </a:pPr>
            <a:r>
              <a:t>update personal information </a:t>
            </a:r>
          </a:p>
          <a:p>
            <a:pPr lvl="1" marL="0" indent="0">
              <a:buFont typeface="Wingdings" pitchFamily="2" charset="2"/>
              <a:buChar char=""/>
            </a:pPr>
            <a:r>
              <a:t>change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Methodology Followed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Z7O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CQsAAGk1AACwJQAAEAAAACYAAAAIAAAAAQAAAAAAAAA="/>
              </a:ext>
            </a:extLst>
          </p:cNvSpPr>
          <p:nvPr>
            <p:ph type="body" idx="1"/>
          </p:nvPr>
        </p:nvSpPr>
        <p:spPr>
          <a:xfrm>
            <a:off x="502285" y="1793875"/>
            <a:ext cx="8180070" cy="4332605"/>
          </a:xfrm>
        </p:spPr>
        <p:txBody>
          <a:bodyPr/>
          <a:lstStyle/>
          <a:p>
            <a:pPr/>
            <a:r>
              <a:t>For keyword detection :</a:t>
            </a:r>
          </a:p>
          <a:p>
            <a:pPr marL="0" indent="0">
              <a:buChar char="»"/>
            </a:pPr>
            <a:r>
              <a:t> AWS Lambda project on Eclipse for implementation  </a:t>
            </a:r>
          </a:p>
          <a:p>
            <a:pPr marL="0" indent="0">
              <a:buChar char="»"/>
            </a:pPr>
            <a:r>
              <a:t> jar file uploaded on AWS Lambda</a:t>
            </a:r>
          </a:p>
          <a:p>
            <a:pPr marL="0" indent="0">
              <a:buChar char="»"/>
            </a:pPr>
            <a:r>
              <a:t> API Gateway created </a:t>
            </a:r>
          </a:p>
          <a:p>
            <a:pPr marL="0" indent="0">
              <a:buChar char="»"/>
            </a:pPr>
            <a:r>
              <a:t> API created</a:t>
            </a:r>
          </a:p>
          <a:p>
            <a:pPr marL="0" indent="0">
              <a:buChar char="»"/>
            </a:pPr>
            <a:r>
              <a:t> API deployed to get an API endpoint (URL) </a:t>
            </a:r>
          </a:p>
          <a:p>
            <a:pPr marL="0" indent="0">
              <a:buChar char="»"/>
            </a:pPr>
            <a:r>
              <a:t> URL used on Postman to check output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AWS Lambda project on Eclipse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O8B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OsLAABPNAAA2C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937385"/>
            <a:ext cx="7785735" cy="4377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Z7O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wEAAHA1AACfBgAAEAAAACYAAAAIAAAAAQAAAAAAAAA="/>
              </a:ext>
            </a:extLst>
          </p:cNvSpPr>
          <p:nvPr>
            <p:ph type="title"/>
          </p:nvPr>
        </p:nvSpPr>
        <p:spPr>
          <a:xfrm>
            <a:off x="457200" y="273685"/>
            <a:ext cx="8229600" cy="802640"/>
          </a:xfrm>
        </p:spPr>
        <p:txBody>
          <a:bodyPr/>
          <a:lstStyle/>
          <a:p>
            <a:pPr/>
            <a:r>
              <a:t>AWS Lambda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DwP4LuKsUE3fW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hkAACoZAADaNQAAD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61790" y="4090670"/>
            <a:ext cx="4592320" cy="25825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2Z7O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QIAABIIAABXHwAAcx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1311910"/>
            <a:ext cx="4735830" cy="26625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admin</cp:lastModifiedBy>
  <cp:revision>0</cp:revision>
  <dcterms:created xsi:type="dcterms:W3CDTF">2017-10-19T08:49:36Z</dcterms:created>
  <dcterms:modified xsi:type="dcterms:W3CDTF">2020-05-27T17:09:45Z</dcterms:modified>
</cp:coreProperties>
</file>