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sldIdLst>
    <p:sldId id="256" r:id="rId2"/>
    <p:sldId id="257" r:id="rId3"/>
    <p:sldId id="258" r:id="rId4"/>
    <p:sldId id="259" r:id="rId5"/>
    <p:sldId id="260" r:id="rId6"/>
    <p:sldId id="261" r:id="rId7"/>
    <p:sldId id="262" r:id="rId8"/>
    <p:sldId id="263" r:id="rId9"/>
    <p:sldId id="264" r:id="rId10"/>
    <p:sldId id="267" r:id="rId11"/>
    <p:sldId id="265" r:id="rId12"/>
    <p:sldId id="266"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84" d="100"/>
          <a:sy n="84" d="100"/>
        </p:scale>
        <p:origin x="6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B36202C-CE74-4A57-AE65-7A8A42994096}" type="datetimeFigureOut">
              <a:rPr lang="en-IN" smtClean="0"/>
              <a:t>08-10-2025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CBC3CD3-4FFA-4D6E-8EF4-745DFF1E1AB3}" type="slidenum">
              <a:rPr lang="en-IN" smtClean="0"/>
              <a:t>‹#›</a:t>
            </a:fld>
            <a:endParaRPr lang="en-IN"/>
          </a:p>
        </p:txBody>
      </p:sp>
    </p:spTree>
    <p:extLst>
      <p:ext uri="{BB962C8B-B14F-4D97-AF65-F5344CB8AC3E}">
        <p14:creationId xmlns:p14="http://schemas.microsoft.com/office/powerpoint/2010/main" val="2436514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6202C-CE74-4A57-AE65-7A8A42994096}" type="datetimeFigureOut">
              <a:rPr lang="en-IN" smtClean="0"/>
              <a:t>08-10-2025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BC3CD3-4FFA-4D6E-8EF4-745DFF1E1AB3}" type="slidenum">
              <a:rPr lang="en-IN" smtClean="0"/>
              <a:t>‹#›</a:t>
            </a:fld>
            <a:endParaRPr lang="en-IN"/>
          </a:p>
        </p:txBody>
      </p:sp>
    </p:spTree>
    <p:extLst>
      <p:ext uri="{BB962C8B-B14F-4D97-AF65-F5344CB8AC3E}">
        <p14:creationId xmlns:p14="http://schemas.microsoft.com/office/powerpoint/2010/main" val="1428301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6202C-CE74-4A57-AE65-7A8A42994096}" type="datetimeFigureOut">
              <a:rPr lang="en-IN" smtClean="0"/>
              <a:t>08-10-2025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BC3CD3-4FFA-4D6E-8EF4-745DFF1E1AB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5856189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36202C-CE74-4A57-AE65-7A8A42994096}" type="datetimeFigureOut">
              <a:rPr lang="en-IN" smtClean="0"/>
              <a:t>08-10-2025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BC3CD3-4FFA-4D6E-8EF4-745DFF1E1AB3}" type="slidenum">
              <a:rPr lang="en-IN" smtClean="0"/>
              <a:t>‹#›</a:t>
            </a:fld>
            <a:endParaRPr lang="en-IN"/>
          </a:p>
        </p:txBody>
      </p:sp>
    </p:spTree>
    <p:extLst>
      <p:ext uri="{BB962C8B-B14F-4D97-AF65-F5344CB8AC3E}">
        <p14:creationId xmlns:p14="http://schemas.microsoft.com/office/powerpoint/2010/main" val="30865882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36202C-CE74-4A57-AE65-7A8A42994096}" type="datetimeFigureOut">
              <a:rPr lang="en-IN" smtClean="0"/>
              <a:t>08-10-2025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BC3CD3-4FFA-4D6E-8EF4-745DFF1E1AB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7658735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CB36202C-CE74-4A57-AE65-7A8A42994096}" type="datetimeFigureOut">
              <a:rPr lang="en-IN" smtClean="0"/>
              <a:t>08-10-2025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BC3CD3-4FFA-4D6E-8EF4-745DFF1E1AB3}" type="slidenum">
              <a:rPr lang="en-IN" smtClean="0"/>
              <a:t>‹#›</a:t>
            </a:fld>
            <a:endParaRPr lang="en-IN"/>
          </a:p>
        </p:txBody>
      </p:sp>
    </p:spTree>
    <p:extLst>
      <p:ext uri="{BB962C8B-B14F-4D97-AF65-F5344CB8AC3E}">
        <p14:creationId xmlns:p14="http://schemas.microsoft.com/office/powerpoint/2010/main" val="200053554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6202C-CE74-4A57-AE65-7A8A42994096}" type="datetimeFigureOut">
              <a:rPr lang="en-IN" smtClean="0"/>
              <a:t>08-10-2025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BC3CD3-4FFA-4D6E-8EF4-745DFF1E1AB3}" type="slidenum">
              <a:rPr lang="en-IN" smtClean="0"/>
              <a:t>‹#›</a:t>
            </a:fld>
            <a:endParaRPr lang="en-IN"/>
          </a:p>
        </p:txBody>
      </p:sp>
    </p:spTree>
    <p:extLst>
      <p:ext uri="{BB962C8B-B14F-4D97-AF65-F5344CB8AC3E}">
        <p14:creationId xmlns:p14="http://schemas.microsoft.com/office/powerpoint/2010/main" val="7357982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6202C-CE74-4A57-AE65-7A8A42994096}" type="datetimeFigureOut">
              <a:rPr lang="en-IN" smtClean="0"/>
              <a:t>08-10-2025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BC3CD3-4FFA-4D6E-8EF4-745DFF1E1AB3}" type="slidenum">
              <a:rPr lang="en-IN" smtClean="0"/>
              <a:t>‹#›</a:t>
            </a:fld>
            <a:endParaRPr lang="en-IN"/>
          </a:p>
        </p:txBody>
      </p:sp>
    </p:spTree>
    <p:extLst>
      <p:ext uri="{BB962C8B-B14F-4D97-AF65-F5344CB8AC3E}">
        <p14:creationId xmlns:p14="http://schemas.microsoft.com/office/powerpoint/2010/main" val="9848939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B36202C-CE74-4A57-AE65-7A8A42994096}" type="datetimeFigureOut">
              <a:rPr lang="en-IN" smtClean="0"/>
              <a:t>08-10-2025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CBC3CD3-4FFA-4D6E-8EF4-745DFF1E1AB3}" type="slidenum">
              <a:rPr lang="en-IN" smtClean="0"/>
              <a:t>‹#›</a:t>
            </a:fld>
            <a:endParaRPr lang="en-IN"/>
          </a:p>
        </p:txBody>
      </p:sp>
    </p:spTree>
    <p:extLst>
      <p:ext uri="{BB962C8B-B14F-4D97-AF65-F5344CB8AC3E}">
        <p14:creationId xmlns:p14="http://schemas.microsoft.com/office/powerpoint/2010/main" val="4273181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B36202C-CE74-4A57-AE65-7A8A42994096}" type="datetimeFigureOut">
              <a:rPr lang="en-IN" smtClean="0"/>
              <a:t>08-10-2025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CBC3CD3-4FFA-4D6E-8EF4-745DFF1E1AB3}" type="slidenum">
              <a:rPr lang="en-IN" smtClean="0"/>
              <a:t>‹#›</a:t>
            </a:fld>
            <a:endParaRPr lang="en-IN"/>
          </a:p>
        </p:txBody>
      </p:sp>
    </p:spTree>
    <p:extLst>
      <p:ext uri="{BB962C8B-B14F-4D97-AF65-F5344CB8AC3E}">
        <p14:creationId xmlns:p14="http://schemas.microsoft.com/office/powerpoint/2010/main" val="15268355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B36202C-CE74-4A57-AE65-7A8A42994096}" type="datetimeFigureOut">
              <a:rPr lang="en-IN" smtClean="0"/>
              <a:t>08-10-2025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CBC3CD3-4FFA-4D6E-8EF4-745DFF1E1AB3}" type="slidenum">
              <a:rPr lang="en-IN" smtClean="0"/>
              <a:t>‹#›</a:t>
            </a:fld>
            <a:endParaRPr lang="en-IN"/>
          </a:p>
        </p:txBody>
      </p:sp>
    </p:spTree>
    <p:extLst>
      <p:ext uri="{BB962C8B-B14F-4D97-AF65-F5344CB8AC3E}">
        <p14:creationId xmlns:p14="http://schemas.microsoft.com/office/powerpoint/2010/main" val="618744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B36202C-CE74-4A57-AE65-7A8A42994096}" type="datetimeFigureOut">
              <a:rPr lang="en-IN" smtClean="0"/>
              <a:t>08-10-2025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CBC3CD3-4FFA-4D6E-8EF4-745DFF1E1AB3}" type="slidenum">
              <a:rPr lang="en-IN" smtClean="0"/>
              <a:t>‹#›</a:t>
            </a:fld>
            <a:endParaRPr lang="en-IN"/>
          </a:p>
        </p:txBody>
      </p:sp>
    </p:spTree>
    <p:extLst>
      <p:ext uri="{BB962C8B-B14F-4D97-AF65-F5344CB8AC3E}">
        <p14:creationId xmlns:p14="http://schemas.microsoft.com/office/powerpoint/2010/main" val="33415963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B36202C-CE74-4A57-AE65-7A8A42994096}" type="datetimeFigureOut">
              <a:rPr lang="en-IN" smtClean="0"/>
              <a:t>08-10-2025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CBC3CD3-4FFA-4D6E-8EF4-745DFF1E1AB3}" type="slidenum">
              <a:rPr lang="en-IN" smtClean="0"/>
              <a:t>‹#›</a:t>
            </a:fld>
            <a:endParaRPr lang="en-IN"/>
          </a:p>
        </p:txBody>
      </p:sp>
    </p:spTree>
    <p:extLst>
      <p:ext uri="{BB962C8B-B14F-4D97-AF65-F5344CB8AC3E}">
        <p14:creationId xmlns:p14="http://schemas.microsoft.com/office/powerpoint/2010/main" val="3242919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B36202C-CE74-4A57-AE65-7A8A42994096}" type="datetimeFigureOut">
              <a:rPr lang="en-IN" smtClean="0"/>
              <a:t>08-10-2025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CBC3CD3-4FFA-4D6E-8EF4-745DFF1E1AB3}" type="slidenum">
              <a:rPr lang="en-IN" smtClean="0"/>
              <a:t>‹#›</a:t>
            </a:fld>
            <a:endParaRPr lang="en-IN"/>
          </a:p>
        </p:txBody>
      </p:sp>
    </p:spTree>
    <p:extLst>
      <p:ext uri="{BB962C8B-B14F-4D97-AF65-F5344CB8AC3E}">
        <p14:creationId xmlns:p14="http://schemas.microsoft.com/office/powerpoint/2010/main" val="265398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36202C-CE74-4A57-AE65-7A8A42994096}" type="datetimeFigureOut">
              <a:rPr lang="en-IN" smtClean="0"/>
              <a:t>08-10-2025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CBC3CD3-4FFA-4D6E-8EF4-745DFF1E1AB3}" type="slidenum">
              <a:rPr lang="en-IN" smtClean="0"/>
              <a:t>‹#›</a:t>
            </a:fld>
            <a:endParaRPr lang="en-IN"/>
          </a:p>
        </p:txBody>
      </p:sp>
    </p:spTree>
    <p:extLst>
      <p:ext uri="{BB962C8B-B14F-4D97-AF65-F5344CB8AC3E}">
        <p14:creationId xmlns:p14="http://schemas.microsoft.com/office/powerpoint/2010/main" val="38226250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B36202C-CE74-4A57-AE65-7A8A42994096}" type="datetimeFigureOut">
              <a:rPr lang="en-IN" smtClean="0"/>
              <a:t>08-10-2025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CBC3CD3-4FFA-4D6E-8EF4-745DFF1E1AB3}" type="slidenum">
              <a:rPr lang="en-IN" smtClean="0"/>
              <a:t>‹#›</a:t>
            </a:fld>
            <a:endParaRPr lang="en-IN"/>
          </a:p>
        </p:txBody>
      </p:sp>
    </p:spTree>
    <p:extLst>
      <p:ext uri="{BB962C8B-B14F-4D97-AF65-F5344CB8AC3E}">
        <p14:creationId xmlns:p14="http://schemas.microsoft.com/office/powerpoint/2010/main" val="617294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CB36202C-CE74-4A57-AE65-7A8A42994096}" type="datetimeFigureOut">
              <a:rPr lang="en-IN" smtClean="0"/>
              <a:t>08-10-2025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CBC3CD3-4FFA-4D6E-8EF4-745DFF1E1AB3}" type="slidenum">
              <a:rPr lang="en-IN" smtClean="0"/>
              <a:t>‹#›</a:t>
            </a:fld>
            <a:endParaRPr lang="en-IN"/>
          </a:p>
        </p:txBody>
      </p:sp>
    </p:spTree>
    <p:extLst>
      <p:ext uri="{BB962C8B-B14F-4D97-AF65-F5344CB8AC3E}">
        <p14:creationId xmlns:p14="http://schemas.microsoft.com/office/powerpoint/2010/main" val="3943246533"/>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E4A585-EA67-D699-16F9-5B1FBDA6DAC6}"/>
              </a:ext>
            </a:extLst>
          </p:cNvPr>
          <p:cNvSpPr>
            <a:spLocks noGrp="1"/>
          </p:cNvSpPr>
          <p:nvPr>
            <p:ph type="ctrTitle"/>
          </p:nvPr>
        </p:nvSpPr>
        <p:spPr>
          <a:xfrm>
            <a:off x="1170432" y="482623"/>
            <a:ext cx="7370064" cy="1227645"/>
          </a:xfrm>
        </p:spPr>
        <p:txBody>
          <a:bodyPr>
            <a:normAutofit fontScale="90000"/>
          </a:bodyPr>
          <a:lstStyle/>
          <a:p>
            <a:r>
              <a:rPr lang="en-IN" dirty="0"/>
              <a:t>Business Understanding &amp;Project Overview</a:t>
            </a:r>
          </a:p>
        </p:txBody>
      </p:sp>
      <p:sp>
        <p:nvSpPr>
          <p:cNvPr id="3" name="Subtitle 2">
            <a:extLst>
              <a:ext uri="{FF2B5EF4-FFF2-40B4-BE49-F238E27FC236}">
                <a16:creationId xmlns:a16="http://schemas.microsoft.com/office/drawing/2014/main" id="{584E25A9-BE1D-FB95-E5CD-DD327CF6A2BB}"/>
              </a:ext>
            </a:extLst>
          </p:cNvPr>
          <p:cNvSpPr>
            <a:spLocks noGrp="1"/>
          </p:cNvSpPr>
          <p:nvPr>
            <p:ph type="subTitle" idx="1"/>
          </p:nvPr>
        </p:nvSpPr>
        <p:spPr>
          <a:xfrm>
            <a:off x="2871217" y="2557972"/>
            <a:ext cx="8980868" cy="2644964"/>
          </a:xfrm>
        </p:spPr>
        <p:txBody>
          <a:bodyPr>
            <a:normAutofit fontScale="85000" lnSpcReduction="10000"/>
          </a:bodyPr>
          <a:lstStyle/>
          <a:p>
            <a:r>
              <a:rPr lang="en-US" b="1" dirty="0"/>
              <a:t>Business Context:</a:t>
            </a:r>
            <a:br>
              <a:rPr lang="en-US" dirty="0"/>
            </a:br>
            <a:r>
              <a:rPr lang="en-US" dirty="0"/>
              <a:t>Customer churn — when customers stop using a company’s services — is a major challenge in the telecom industry. Understanding </a:t>
            </a:r>
            <a:r>
              <a:rPr lang="en-US" i="1" dirty="0"/>
              <a:t>why</a:t>
            </a:r>
            <a:r>
              <a:rPr lang="en-US" dirty="0"/>
              <a:t> customers leave helps businesses improve retention, reduce revenue loss, and enhance customer satisfaction.</a:t>
            </a:r>
          </a:p>
          <a:p>
            <a:r>
              <a:rPr lang="en-US" b="1" dirty="0"/>
              <a:t>Business Problem:</a:t>
            </a:r>
            <a:br>
              <a:rPr lang="en-US" dirty="0"/>
            </a:br>
            <a:r>
              <a:rPr lang="en-US" dirty="0"/>
              <a:t>The telecom company is facing a high churn rate, which impacts revenue growth and customer lifetime value. The goal is to identify key factors influencing churn and provide insights that can guide retention strategies.</a:t>
            </a:r>
          </a:p>
          <a:p>
            <a:r>
              <a:rPr lang="en-US" b="1" dirty="0"/>
              <a:t>Project Objective:</a:t>
            </a:r>
            <a:br>
              <a:rPr lang="en-US" dirty="0"/>
            </a:br>
            <a:r>
              <a:rPr lang="en-US" dirty="0"/>
              <a:t>Perform exploratory data analysis (EDA) on customer data to uncover patterns and relationships that influence customer churn</a:t>
            </a:r>
          </a:p>
          <a:p>
            <a:endParaRPr lang="en-IN" dirty="0"/>
          </a:p>
        </p:txBody>
      </p:sp>
    </p:spTree>
    <p:extLst>
      <p:ext uri="{BB962C8B-B14F-4D97-AF65-F5344CB8AC3E}">
        <p14:creationId xmlns:p14="http://schemas.microsoft.com/office/powerpoint/2010/main" val="1260865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2506D-1149-D1B4-6630-C5D63FFE3323}"/>
              </a:ext>
            </a:extLst>
          </p:cNvPr>
          <p:cNvSpPr>
            <a:spLocks noGrp="1"/>
          </p:cNvSpPr>
          <p:nvPr>
            <p:ph type="title"/>
          </p:nvPr>
        </p:nvSpPr>
        <p:spPr>
          <a:xfrm>
            <a:off x="3571333" y="2992406"/>
            <a:ext cx="8911687" cy="1280890"/>
          </a:xfrm>
        </p:spPr>
        <p:txBody>
          <a:bodyPr/>
          <a:lstStyle/>
          <a:p>
            <a:r>
              <a:rPr lang="en-US" b="1" i="1" u="sng" dirty="0"/>
              <a:t>Numerical Analysis</a:t>
            </a:r>
            <a:endParaRPr lang="en-IN" b="1" i="1" u="sng" dirty="0"/>
          </a:p>
        </p:txBody>
      </p:sp>
    </p:spTree>
    <p:extLst>
      <p:ext uri="{BB962C8B-B14F-4D97-AF65-F5344CB8AC3E}">
        <p14:creationId xmlns:p14="http://schemas.microsoft.com/office/powerpoint/2010/main" val="9086424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66BBD-C5A9-3F09-D63D-2AFAC315AE44}"/>
              </a:ext>
            </a:extLst>
          </p:cNvPr>
          <p:cNvSpPr>
            <a:spLocks noGrp="1"/>
          </p:cNvSpPr>
          <p:nvPr>
            <p:ph type="title"/>
          </p:nvPr>
        </p:nvSpPr>
        <p:spPr/>
        <p:txBody>
          <a:bodyPr/>
          <a:lstStyle/>
          <a:p>
            <a:r>
              <a:rPr lang="en-US" dirty="0"/>
              <a:t>Monthly Charges vs. Total Charges</a:t>
            </a:r>
            <a:br>
              <a:rPr lang="en-US" dirty="0"/>
            </a:br>
            <a:endParaRPr lang="en-IN" dirty="0"/>
          </a:p>
        </p:txBody>
      </p:sp>
      <p:sp>
        <p:nvSpPr>
          <p:cNvPr id="3" name="Content Placeholder 2">
            <a:extLst>
              <a:ext uri="{FF2B5EF4-FFF2-40B4-BE49-F238E27FC236}">
                <a16:creationId xmlns:a16="http://schemas.microsoft.com/office/drawing/2014/main" id="{11B0BDAB-61BC-7BA3-8F1A-2D329E06F6F0}"/>
              </a:ext>
            </a:extLst>
          </p:cNvPr>
          <p:cNvSpPr>
            <a:spLocks noGrp="1"/>
          </p:cNvSpPr>
          <p:nvPr>
            <p:ph idx="1"/>
          </p:nvPr>
        </p:nvSpPr>
        <p:spPr>
          <a:xfrm>
            <a:off x="2168588" y="2433034"/>
            <a:ext cx="5100892" cy="3800856"/>
          </a:xfrm>
        </p:spPr>
        <p:txBody>
          <a:bodyPr>
            <a:normAutofit fontScale="92500" lnSpcReduction="20000"/>
          </a:bodyPr>
          <a:lstStyle/>
          <a:p>
            <a:r>
              <a:rPr lang="en-US" dirty="0"/>
              <a:t>There is a strong positive linear relationship between Monthly Charges and Total Charges, as expected in a subscription-based telecom service.</a:t>
            </a:r>
          </a:p>
          <a:p>
            <a:r>
              <a:rPr lang="en-US" dirty="0"/>
              <a:t>Customers with higher monthly charges tend to accumulate higher total charges, indicating consistent billing and customer retention over time.</a:t>
            </a:r>
          </a:p>
          <a:p>
            <a:r>
              <a:rPr lang="en-US" dirty="0"/>
              <a:t>The spread at lower total charges reflects new or short-term customers with limited tenure, who may be at greater risk of churn.</a:t>
            </a:r>
          </a:p>
          <a:p>
            <a:r>
              <a:rPr lang="en-US" dirty="0"/>
              <a:t>This relationship helps identify customer segments by tenure and fee structure, enabling more effective churn intervention strategies.</a:t>
            </a:r>
          </a:p>
          <a:p>
            <a:endParaRPr lang="en-IN" dirty="0"/>
          </a:p>
        </p:txBody>
      </p:sp>
      <p:pic>
        <p:nvPicPr>
          <p:cNvPr id="5" name="Picture 4">
            <a:extLst>
              <a:ext uri="{FF2B5EF4-FFF2-40B4-BE49-F238E27FC236}">
                <a16:creationId xmlns:a16="http://schemas.microsoft.com/office/drawing/2014/main" id="{A008C4B4-A1BC-5861-2AF0-84A32B2DA5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0346" y="2384651"/>
            <a:ext cx="3262726" cy="3236456"/>
          </a:xfrm>
          <a:prstGeom prst="rect">
            <a:avLst/>
          </a:prstGeom>
        </p:spPr>
      </p:pic>
    </p:spTree>
    <p:extLst>
      <p:ext uri="{BB962C8B-B14F-4D97-AF65-F5344CB8AC3E}">
        <p14:creationId xmlns:p14="http://schemas.microsoft.com/office/powerpoint/2010/main" val="1615653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E78F3-EF2E-C46A-5A63-72766E1417A7}"/>
              </a:ext>
            </a:extLst>
          </p:cNvPr>
          <p:cNvSpPr>
            <a:spLocks noGrp="1"/>
          </p:cNvSpPr>
          <p:nvPr>
            <p:ph type="title"/>
          </p:nvPr>
        </p:nvSpPr>
        <p:spPr/>
        <p:txBody>
          <a:bodyPr/>
          <a:lstStyle/>
          <a:p>
            <a:r>
              <a:rPr lang="en-IN" dirty="0"/>
              <a:t>Monthly Charges by Churn</a:t>
            </a:r>
            <a:br>
              <a:rPr lang="en-IN" dirty="0"/>
            </a:br>
            <a:endParaRPr lang="en-IN" dirty="0"/>
          </a:p>
        </p:txBody>
      </p:sp>
      <p:sp>
        <p:nvSpPr>
          <p:cNvPr id="3" name="Content Placeholder 2">
            <a:extLst>
              <a:ext uri="{FF2B5EF4-FFF2-40B4-BE49-F238E27FC236}">
                <a16:creationId xmlns:a16="http://schemas.microsoft.com/office/drawing/2014/main" id="{0005219A-B9ED-9F4F-74E5-7B179CEA5FD9}"/>
              </a:ext>
            </a:extLst>
          </p:cNvPr>
          <p:cNvSpPr>
            <a:spLocks noGrp="1"/>
          </p:cNvSpPr>
          <p:nvPr>
            <p:ph idx="1"/>
          </p:nvPr>
        </p:nvSpPr>
        <p:spPr>
          <a:xfrm>
            <a:off x="2122868" y="2417064"/>
            <a:ext cx="6152452" cy="4020312"/>
          </a:xfrm>
        </p:spPr>
        <p:txBody>
          <a:bodyPr>
            <a:normAutofit lnSpcReduction="10000"/>
          </a:bodyPr>
          <a:lstStyle/>
          <a:p>
            <a:r>
              <a:rPr lang="en-US" dirty="0"/>
              <a:t>Customers who churn are more likely to have higher monthly charges, with a visible density peak above 75 units.</a:t>
            </a:r>
          </a:p>
          <a:p>
            <a:r>
              <a:rPr lang="en-US" dirty="0"/>
              <a:t>Customers with lower monthly charges (below 30 units) predominantly remain loyal and do not churn, as shown by the higher red density curve in this segment.</a:t>
            </a:r>
          </a:p>
          <a:p>
            <a:r>
              <a:rPr lang="en-US" dirty="0"/>
              <a:t>The concentration of churn cases at higher charges suggests a potential sensitivity to premium pricing among at-risk customers.</a:t>
            </a:r>
          </a:p>
          <a:p>
            <a:r>
              <a:rPr lang="en-US" dirty="0"/>
              <a:t>Pricing strategies or targeted retention interventions should prioritize customers with higher monthly charges to reduce churn rates</a:t>
            </a:r>
            <a:r>
              <a:rPr lang="en-IN" dirty="0"/>
              <a:t>.</a:t>
            </a:r>
            <a:endParaRPr lang="en-US" dirty="0"/>
          </a:p>
        </p:txBody>
      </p:sp>
      <p:pic>
        <p:nvPicPr>
          <p:cNvPr id="5" name="Picture 4">
            <a:extLst>
              <a:ext uri="{FF2B5EF4-FFF2-40B4-BE49-F238E27FC236}">
                <a16:creationId xmlns:a16="http://schemas.microsoft.com/office/drawing/2014/main" id="{444F81B9-0D71-5A6A-A6C3-3D38A1AC785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75320" y="3138686"/>
            <a:ext cx="3803698" cy="2820156"/>
          </a:xfrm>
          <a:prstGeom prst="rect">
            <a:avLst/>
          </a:prstGeom>
        </p:spPr>
      </p:pic>
    </p:spTree>
    <p:extLst>
      <p:ext uri="{BB962C8B-B14F-4D97-AF65-F5344CB8AC3E}">
        <p14:creationId xmlns:p14="http://schemas.microsoft.com/office/powerpoint/2010/main" val="1159991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E3586-8F66-EE64-0068-0EB26F30B96D}"/>
              </a:ext>
            </a:extLst>
          </p:cNvPr>
          <p:cNvSpPr>
            <a:spLocks noGrp="1"/>
          </p:cNvSpPr>
          <p:nvPr>
            <p:ph type="title"/>
          </p:nvPr>
        </p:nvSpPr>
        <p:spPr/>
        <p:txBody>
          <a:bodyPr/>
          <a:lstStyle/>
          <a:p>
            <a:r>
              <a:rPr lang="en-IN" dirty="0"/>
              <a:t>Total Charges by Churn</a:t>
            </a:r>
            <a:br>
              <a:rPr lang="en-IN" dirty="0"/>
            </a:br>
            <a:endParaRPr lang="en-IN" dirty="0"/>
          </a:p>
        </p:txBody>
      </p:sp>
      <p:sp>
        <p:nvSpPr>
          <p:cNvPr id="3" name="Content Placeholder 2">
            <a:extLst>
              <a:ext uri="{FF2B5EF4-FFF2-40B4-BE49-F238E27FC236}">
                <a16:creationId xmlns:a16="http://schemas.microsoft.com/office/drawing/2014/main" id="{F141E7C0-C5C9-31E3-D267-7FB731876F78}"/>
              </a:ext>
            </a:extLst>
          </p:cNvPr>
          <p:cNvSpPr>
            <a:spLocks noGrp="1"/>
          </p:cNvSpPr>
          <p:nvPr>
            <p:ph idx="1"/>
          </p:nvPr>
        </p:nvSpPr>
        <p:spPr>
          <a:xfrm>
            <a:off x="2159444" y="2252472"/>
            <a:ext cx="5713540" cy="4358640"/>
          </a:xfrm>
        </p:spPr>
        <p:txBody>
          <a:bodyPr/>
          <a:lstStyle/>
          <a:p>
            <a:r>
              <a:rPr lang="en-US" dirty="0"/>
              <a:t>Customers who churn typically have lower total charges, indicating that churn is more common among subscribers with shorter tenure or spending history.</a:t>
            </a:r>
          </a:p>
          <a:p>
            <a:r>
              <a:rPr lang="en-US" dirty="0"/>
              <a:t>Non-churned customers are more prevalent at higher total charges, reflecting longer-term engagement and greater lifetime value.</a:t>
            </a:r>
          </a:p>
          <a:p>
            <a:r>
              <a:rPr lang="en-US" dirty="0"/>
              <a:t>The density peak for churn occurs at low total charges, whereas the density for non-churn gradually spreads into higher ranges.</a:t>
            </a:r>
          </a:p>
          <a:p>
            <a:r>
              <a:rPr lang="en-US" dirty="0"/>
              <a:t>Proactive retention efforts may be most effective if targeted towards customers early in their lifecycle before their total charges increase.</a:t>
            </a:r>
          </a:p>
          <a:p>
            <a:endParaRPr lang="en-IN" dirty="0"/>
          </a:p>
        </p:txBody>
      </p:sp>
      <p:pic>
        <p:nvPicPr>
          <p:cNvPr id="5" name="Picture 4">
            <a:extLst>
              <a:ext uri="{FF2B5EF4-FFF2-40B4-BE49-F238E27FC236}">
                <a16:creationId xmlns:a16="http://schemas.microsoft.com/office/drawing/2014/main" id="{E4B624DA-9501-1919-BDB9-F0F73633F0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72984" y="2632739"/>
            <a:ext cx="3717709" cy="2634206"/>
          </a:xfrm>
          <a:prstGeom prst="rect">
            <a:avLst/>
          </a:prstGeom>
        </p:spPr>
      </p:pic>
    </p:spTree>
    <p:extLst>
      <p:ext uri="{BB962C8B-B14F-4D97-AF65-F5344CB8AC3E}">
        <p14:creationId xmlns:p14="http://schemas.microsoft.com/office/powerpoint/2010/main" val="1905479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226B1-ED65-DCE8-B23F-58C5FA41E611}"/>
              </a:ext>
            </a:extLst>
          </p:cNvPr>
          <p:cNvSpPr>
            <a:spLocks noGrp="1"/>
          </p:cNvSpPr>
          <p:nvPr>
            <p:ph type="title"/>
          </p:nvPr>
        </p:nvSpPr>
        <p:spPr/>
        <p:txBody>
          <a:bodyPr/>
          <a:lstStyle/>
          <a:p>
            <a:r>
              <a:rPr lang="en-IN" dirty="0"/>
              <a:t>Feature Correlation with Churn </a:t>
            </a:r>
            <a:br>
              <a:rPr lang="en-IN" dirty="0"/>
            </a:br>
            <a:endParaRPr lang="en-IN" dirty="0"/>
          </a:p>
        </p:txBody>
      </p:sp>
      <p:sp>
        <p:nvSpPr>
          <p:cNvPr id="3" name="Content Placeholder 2">
            <a:extLst>
              <a:ext uri="{FF2B5EF4-FFF2-40B4-BE49-F238E27FC236}">
                <a16:creationId xmlns:a16="http://schemas.microsoft.com/office/drawing/2014/main" id="{BBCB03A4-8EC3-AE54-F8C3-2002F0C55C31}"/>
              </a:ext>
            </a:extLst>
          </p:cNvPr>
          <p:cNvSpPr>
            <a:spLocks noGrp="1"/>
          </p:cNvSpPr>
          <p:nvPr>
            <p:ph idx="1"/>
          </p:nvPr>
        </p:nvSpPr>
        <p:spPr>
          <a:xfrm>
            <a:off x="2095345" y="2051303"/>
            <a:ext cx="5494084" cy="3745992"/>
          </a:xfrm>
        </p:spPr>
        <p:txBody>
          <a:bodyPr>
            <a:normAutofit fontScale="85000" lnSpcReduction="10000"/>
          </a:bodyPr>
          <a:lstStyle/>
          <a:p>
            <a:r>
              <a:rPr lang="en-US" dirty="0"/>
              <a:t>Contract type (especially Month-to-month contracts) shows the strongest positive correlation with customer churn, underlining its critical influence.</a:t>
            </a:r>
          </a:p>
          <a:p>
            <a:r>
              <a:rPr lang="en-US" dirty="0"/>
              <a:t>Features such as no online security, higher tenure groups, and Fiber optic internet service also have notable positive correlations with churn.</a:t>
            </a:r>
          </a:p>
          <a:p>
            <a:r>
              <a:rPr lang="en-US" dirty="0"/>
              <a:t>On the other hand, longer-term contracts (One year, Two year), multiple service features, and customers without internet service are strongly associated with reduced churn rates.</a:t>
            </a:r>
          </a:p>
          <a:p>
            <a:r>
              <a:rPr lang="en-US" dirty="0"/>
              <a:t>The plot highlights Contract, Internet Service, and specific service-related features as primary drivers for churn prediction and targeted retention strategies.</a:t>
            </a:r>
          </a:p>
          <a:p>
            <a:pPr marL="0" indent="0">
              <a:buNone/>
            </a:pPr>
            <a:endParaRPr lang="en-IN" dirty="0"/>
          </a:p>
        </p:txBody>
      </p:sp>
      <p:pic>
        <p:nvPicPr>
          <p:cNvPr id="5" name="Picture 4">
            <a:extLst>
              <a:ext uri="{FF2B5EF4-FFF2-40B4-BE49-F238E27FC236}">
                <a16:creationId xmlns:a16="http://schemas.microsoft.com/office/drawing/2014/main" id="{C0E2AF2D-E736-8FF8-D58E-25FE22365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8845" y="2486986"/>
            <a:ext cx="4602571" cy="2874625"/>
          </a:xfrm>
          <a:prstGeom prst="rect">
            <a:avLst/>
          </a:prstGeom>
        </p:spPr>
      </p:pic>
    </p:spTree>
    <p:extLst>
      <p:ext uri="{BB962C8B-B14F-4D97-AF65-F5344CB8AC3E}">
        <p14:creationId xmlns:p14="http://schemas.microsoft.com/office/powerpoint/2010/main" val="2076216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9F45-59E3-5038-59DC-A76DC3D70DA6}"/>
              </a:ext>
            </a:extLst>
          </p:cNvPr>
          <p:cNvSpPr>
            <a:spLocks noGrp="1"/>
          </p:cNvSpPr>
          <p:nvPr>
            <p:ph type="title"/>
          </p:nvPr>
        </p:nvSpPr>
        <p:spPr>
          <a:xfrm>
            <a:off x="3607909" y="2910110"/>
            <a:ext cx="8911687" cy="1280890"/>
          </a:xfrm>
        </p:spPr>
        <p:txBody>
          <a:bodyPr/>
          <a:lstStyle/>
          <a:p>
            <a:r>
              <a:rPr lang="en-IN" b="1" i="1" u="sng" dirty="0"/>
              <a:t>Bivariate Analysis</a:t>
            </a:r>
            <a:br>
              <a:rPr lang="en-IN" b="1" i="1" u="sng" dirty="0"/>
            </a:br>
            <a:endParaRPr lang="en-IN" b="1" i="1" u="sng" dirty="0"/>
          </a:p>
        </p:txBody>
      </p:sp>
    </p:spTree>
    <p:extLst>
      <p:ext uri="{BB962C8B-B14F-4D97-AF65-F5344CB8AC3E}">
        <p14:creationId xmlns:p14="http://schemas.microsoft.com/office/powerpoint/2010/main" val="3800314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692553-4064-9FBE-46F8-BE0FE0DD9812}"/>
              </a:ext>
            </a:extLst>
          </p:cNvPr>
          <p:cNvSpPr>
            <a:spLocks noGrp="1"/>
          </p:cNvSpPr>
          <p:nvPr>
            <p:ph type="title"/>
          </p:nvPr>
        </p:nvSpPr>
        <p:spPr>
          <a:xfrm>
            <a:off x="2176273" y="624110"/>
            <a:ext cx="9328340" cy="1040098"/>
          </a:xfrm>
        </p:spPr>
        <p:txBody>
          <a:bodyPr>
            <a:normAutofit fontScale="90000"/>
          </a:bodyPr>
          <a:lstStyle/>
          <a:p>
            <a:r>
              <a:rPr lang="en-US" dirty="0"/>
              <a:t>Distribution of Gender for Churned Customers by Partner Status</a:t>
            </a:r>
            <a:br>
              <a:rPr lang="en-US" dirty="0"/>
            </a:br>
            <a:endParaRPr lang="en-IN" dirty="0"/>
          </a:p>
        </p:txBody>
      </p:sp>
      <p:sp>
        <p:nvSpPr>
          <p:cNvPr id="3" name="Content Placeholder 2">
            <a:extLst>
              <a:ext uri="{FF2B5EF4-FFF2-40B4-BE49-F238E27FC236}">
                <a16:creationId xmlns:a16="http://schemas.microsoft.com/office/drawing/2014/main" id="{D0E616B1-3462-4C82-149F-91B0B18094B2}"/>
              </a:ext>
            </a:extLst>
          </p:cNvPr>
          <p:cNvSpPr>
            <a:spLocks noGrp="1"/>
          </p:cNvSpPr>
          <p:nvPr>
            <p:ph idx="1"/>
          </p:nvPr>
        </p:nvSpPr>
        <p:spPr>
          <a:xfrm>
            <a:off x="2176273" y="2426208"/>
            <a:ext cx="4415092" cy="3581400"/>
          </a:xfrm>
        </p:spPr>
        <p:txBody>
          <a:bodyPr>
            <a:normAutofit fontScale="85000" lnSpcReduction="10000"/>
          </a:bodyPr>
          <a:lstStyle/>
          <a:p>
            <a:r>
              <a:rPr lang="en-US" dirty="0"/>
              <a:t>Among churned customers, those without a partner represent the largest segment for both males and females.</a:t>
            </a:r>
          </a:p>
          <a:p>
            <a:r>
              <a:rPr lang="en-US" dirty="0"/>
              <a:t>Female customers without a partner show the highest churn count, closely followed by males in the same group.</a:t>
            </a:r>
          </a:p>
          <a:p>
            <a:r>
              <a:rPr lang="en-US" dirty="0"/>
              <a:t>Having a partner is associated with lower churn rates, with both genders showing significantly fewer churn cases when partnered.</a:t>
            </a:r>
          </a:p>
          <a:p>
            <a:r>
              <a:rPr lang="en-US" dirty="0"/>
              <a:t>These results suggest that relationship status may play a role in customer retention, and targeted strategies could be developed for single customers at higher risk of churn.</a:t>
            </a:r>
          </a:p>
          <a:p>
            <a:endParaRPr lang="en-IN" dirty="0"/>
          </a:p>
        </p:txBody>
      </p:sp>
      <p:pic>
        <p:nvPicPr>
          <p:cNvPr id="5" name="Picture 4">
            <a:extLst>
              <a:ext uri="{FF2B5EF4-FFF2-40B4-BE49-F238E27FC236}">
                <a16:creationId xmlns:a16="http://schemas.microsoft.com/office/drawing/2014/main" id="{C5B05987-2350-C69D-85BA-0C82AA8738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94549" y="2723765"/>
            <a:ext cx="4722866" cy="3174116"/>
          </a:xfrm>
          <a:prstGeom prst="rect">
            <a:avLst/>
          </a:prstGeom>
        </p:spPr>
      </p:pic>
    </p:spTree>
    <p:extLst>
      <p:ext uri="{BB962C8B-B14F-4D97-AF65-F5344CB8AC3E}">
        <p14:creationId xmlns:p14="http://schemas.microsoft.com/office/powerpoint/2010/main" val="1084133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D68AFC-EFC8-65A8-84B9-F43460A91B33}"/>
              </a:ext>
            </a:extLst>
          </p:cNvPr>
          <p:cNvSpPr>
            <a:spLocks noGrp="1"/>
          </p:cNvSpPr>
          <p:nvPr>
            <p:ph type="title"/>
          </p:nvPr>
        </p:nvSpPr>
        <p:spPr>
          <a:xfrm>
            <a:off x="2112265" y="624110"/>
            <a:ext cx="9392348" cy="1280890"/>
          </a:xfrm>
        </p:spPr>
        <p:txBody>
          <a:bodyPr>
            <a:normAutofit fontScale="90000"/>
          </a:bodyPr>
          <a:lstStyle/>
          <a:p>
            <a:r>
              <a:rPr lang="en-US" dirty="0"/>
              <a:t>Distribution of Gender for Non-Churned Customers by Partner Status</a:t>
            </a:r>
            <a:br>
              <a:rPr lang="en-US" dirty="0"/>
            </a:br>
            <a:endParaRPr lang="en-IN" dirty="0"/>
          </a:p>
        </p:txBody>
      </p:sp>
      <p:sp>
        <p:nvSpPr>
          <p:cNvPr id="3" name="Content Placeholder 2">
            <a:extLst>
              <a:ext uri="{FF2B5EF4-FFF2-40B4-BE49-F238E27FC236}">
                <a16:creationId xmlns:a16="http://schemas.microsoft.com/office/drawing/2014/main" id="{777997E5-A88E-0F21-E1AD-31259629A7F1}"/>
              </a:ext>
            </a:extLst>
          </p:cNvPr>
          <p:cNvSpPr>
            <a:spLocks noGrp="1"/>
          </p:cNvSpPr>
          <p:nvPr>
            <p:ph idx="1"/>
          </p:nvPr>
        </p:nvSpPr>
        <p:spPr>
          <a:xfrm>
            <a:off x="2589212" y="2133600"/>
            <a:ext cx="4533964" cy="3956304"/>
          </a:xfrm>
        </p:spPr>
        <p:txBody>
          <a:bodyPr>
            <a:normAutofit fontScale="92500" lnSpcReduction="20000"/>
          </a:bodyPr>
          <a:lstStyle/>
          <a:p>
            <a:r>
              <a:rPr lang="en-US" dirty="0"/>
              <a:t>Non-churned customers are fairly equally distributed between males and females, regardless of partner status.</a:t>
            </a:r>
          </a:p>
          <a:p>
            <a:r>
              <a:rPr lang="en-US" dirty="0"/>
              <a:t>Both males and females with a partner show the highest loyalty, forming the largest segment among retained customers.</a:t>
            </a:r>
          </a:p>
          <a:p>
            <a:r>
              <a:rPr lang="en-US" dirty="0"/>
              <a:t>Customers without a partner also retain in good numbers, but this group is marginally smaller than the partnered segment.</a:t>
            </a:r>
          </a:p>
          <a:p>
            <a:r>
              <a:rPr lang="en-US" dirty="0"/>
              <a:t>Partner status contributes positively to customer retention, with both genders benefiting equally from this factor.</a:t>
            </a:r>
          </a:p>
          <a:p>
            <a:endParaRPr lang="en-IN" dirty="0"/>
          </a:p>
        </p:txBody>
      </p:sp>
      <p:pic>
        <p:nvPicPr>
          <p:cNvPr id="5" name="Picture 4">
            <a:extLst>
              <a:ext uri="{FF2B5EF4-FFF2-40B4-BE49-F238E27FC236}">
                <a16:creationId xmlns:a16="http://schemas.microsoft.com/office/drawing/2014/main" id="{A6644AF0-83EA-2E72-F19E-A503B0F30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23176" y="2560226"/>
            <a:ext cx="4816023" cy="3103051"/>
          </a:xfrm>
          <a:prstGeom prst="rect">
            <a:avLst/>
          </a:prstGeom>
        </p:spPr>
      </p:pic>
    </p:spTree>
    <p:extLst>
      <p:ext uri="{BB962C8B-B14F-4D97-AF65-F5344CB8AC3E}">
        <p14:creationId xmlns:p14="http://schemas.microsoft.com/office/powerpoint/2010/main" val="12739680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6933D-7919-0640-49BC-93A5BE79E7FB}"/>
              </a:ext>
            </a:extLst>
          </p:cNvPr>
          <p:cNvSpPr>
            <a:spLocks noGrp="1"/>
          </p:cNvSpPr>
          <p:nvPr>
            <p:ph type="title"/>
          </p:nvPr>
        </p:nvSpPr>
        <p:spPr/>
        <p:txBody>
          <a:bodyPr>
            <a:normAutofit fontScale="90000"/>
          </a:bodyPr>
          <a:lstStyle/>
          <a:p>
            <a:r>
              <a:rPr lang="en-US" dirty="0"/>
              <a:t>Distribution of Payment Method for Churned Customers by Gender</a:t>
            </a:r>
            <a:br>
              <a:rPr lang="en-US" dirty="0"/>
            </a:br>
            <a:endParaRPr lang="en-IN" dirty="0"/>
          </a:p>
        </p:txBody>
      </p:sp>
      <p:sp>
        <p:nvSpPr>
          <p:cNvPr id="3" name="Content Placeholder 2">
            <a:extLst>
              <a:ext uri="{FF2B5EF4-FFF2-40B4-BE49-F238E27FC236}">
                <a16:creationId xmlns:a16="http://schemas.microsoft.com/office/drawing/2014/main" id="{71AC8ED3-8C3E-5A43-15E5-81B1EBCC3699}"/>
              </a:ext>
            </a:extLst>
          </p:cNvPr>
          <p:cNvSpPr>
            <a:spLocks noGrp="1"/>
          </p:cNvSpPr>
          <p:nvPr>
            <p:ph idx="1"/>
          </p:nvPr>
        </p:nvSpPr>
        <p:spPr>
          <a:xfrm>
            <a:off x="2141156" y="2359882"/>
            <a:ext cx="5375212" cy="3874008"/>
          </a:xfrm>
        </p:spPr>
        <p:txBody>
          <a:bodyPr>
            <a:normAutofit fontScale="92500" lnSpcReduction="20000"/>
          </a:bodyPr>
          <a:lstStyle/>
          <a:p>
            <a:r>
              <a:rPr lang="en-US" dirty="0"/>
              <a:t>Electronic check is the most common payment method among churned customers for both males and females, indicating a higher churn risk in this group.</a:t>
            </a:r>
          </a:p>
          <a:p>
            <a:r>
              <a:rPr lang="en-US" dirty="0"/>
              <a:t>Other payment methods such as mailed check, bank transfer (automatic), and credit card (automatic) have significantly fewer churn cases across both genders.</a:t>
            </a:r>
          </a:p>
          <a:p>
            <a:r>
              <a:rPr lang="en-US" dirty="0"/>
              <a:t>The clear dominance of electronic check among churners suggests this payment option warrants deeper investigation for potential pain points.</a:t>
            </a:r>
          </a:p>
          <a:p>
            <a:r>
              <a:rPr lang="en-US" dirty="0"/>
              <a:t>Gender does not substantially influence the choice of payment method among churned customers, as both males and females follow similar distribution patterns.</a:t>
            </a:r>
          </a:p>
          <a:p>
            <a:endParaRPr lang="en-IN" dirty="0"/>
          </a:p>
        </p:txBody>
      </p:sp>
      <p:pic>
        <p:nvPicPr>
          <p:cNvPr id="5" name="Picture 4">
            <a:extLst>
              <a:ext uri="{FF2B5EF4-FFF2-40B4-BE49-F238E27FC236}">
                <a16:creationId xmlns:a16="http://schemas.microsoft.com/office/drawing/2014/main" id="{2C80C15E-E565-5A77-50EB-72B927816C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4108" y="2611121"/>
            <a:ext cx="3870212" cy="2930115"/>
          </a:xfrm>
          <a:prstGeom prst="rect">
            <a:avLst/>
          </a:prstGeom>
        </p:spPr>
      </p:pic>
    </p:spTree>
    <p:extLst>
      <p:ext uri="{BB962C8B-B14F-4D97-AF65-F5344CB8AC3E}">
        <p14:creationId xmlns:p14="http://schemas.microsoft.com/office/powerpoint/2010/main" val="22456105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F72B5-2DEE-2B3E-BFB0-3F3CA7DFA81F}"/>
              </a:ext>
            </a:extLst>
          </p:cNvPr>
          <p:cNvSpPr>
            <a:spLocks noGrp="1"/>
          </p:cNvSpPr>
          <p:nvPr>
            <p:ph type="title"/>
          </p:nvPr>
        </p:nvSpPr>
        <p:spPr/>
        <p:txBody>
          <a:bodyPr>
            <a:normAutofit fontScale="90000"/>
          </a:bodyPr>
          <a:lstStyle/>
          <a:p>
            <a:r>
              <a:rPr lang="en-US" dirty="0"/>
              <a:t>Distribution of Tech Support for Churned Customers by Gender</a:t>
            </a:r>
            <a:br>
              <a:rPr lang="en-US" dirty="0"/>
            </a:br>
            <a:endParaRPr lang="en-IN" dirty="0"/>
          </a:p>
        </p:txBody>
      </p:sp>
      <p:sp>
        <p:nvSpPr>
          <p:cNvPr id="3" name="Content Placeholder 2">
            <a:extLst>
              <a:ext uri="{FF2B5EF4-FFF2-40B4-BE49-F238E27FC236}">
                <a16:creationId xmlns:a16="http://schemas.microsoft.com/office/drawing/2014/main" id="{B27B2A08-8823-492F-5361-92C7E24DE61D}"/>
              </a:ext>
            </a:extLst>
          </p:cNvPr>
          <p:cNvSpPr>
            <a:spLocks noGrp="1"/>
          </p:cNvSpPr>
          <p:nvPr>
            <p:ph idx="1"/>
          </p:nvPr>
        </p:nvSpPr>
        <p:spPr>
          <a:xfrm>
            <a:off x="2159444" y="2341594"/>
            <a:ext cx="4671124" cy="3892296"/>
          </a:xfrm>
        </p:spPr>
        <p:txBody>
          <a:bodyPr>
            <a:normAutofit fontScale="92500" lnSpcReduction="20000"/>
          </a:bodyPr>
          <a:lstStyle/>
          <a:p>
            <a:r>
              <a:rPr lang="en-US" dirty="0"/>
              <a:t>The overwhelming majority of churned customers did not have Tech Support, highlighting its strong association with higher churn risk.</a:t>
            </a:r>
          </a:p>
          <a:p>
            <a:r>
              <a:rPr lang="en-US" dirty="0"/>
              <a:t>Both males and females follow similar trends, showing elevated churn rates when Tech Support is absent.</a:t>
            </a:r>
          </a:p>
          <a:p>
            <a:r>
              <a:rPr lang="en-US" dirty="0"/>
              <a:t>A much smaller number of churned customers had Tech Support, suggesting that access to support may help reduce customer attrition.</a:t>
            </a:r>
          </a:p>
          <a:p>
            <a:r>
              <a:rPr lang="en-US" dirty="0"/>
              <a:t>Customers with no internet service represent only a tiny fraction of churned cases, indicating that tech support is most relevant for internet-enabled users.</a:t>
            </a:r>
          </a:p>
          <a:p>
            <a:pPr marL="0" indent="0">
              <a:buNone/>
            </a:pPr>
            <a:endParaRPr lang="en-IN" dirty="0"/>
          </a:p>
        </p:txBody>
      </p:sp>
      <p:pic>
        <p:nvPicPr>
          <p:cNvPr id="4" name="Content Placeholder 4">
            <a:extLst>
              <a:ext uri="{FF2B5EF4-FFF2-40B4-BE49-F238E27FC236}">
                <a16:creationId xmlns:a16="http://schemas.microsoft.com/office/drawing/2014/main" id="{B49D6F19-9B88-FDB7-B0B7-18AF1DC20C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53665" y="2453640"/>
            <a:ext cx="4030018" cy="3014472"/>
          </a:xfrm>
          <a:prstGeom prst="rect">
            <a:avLst/>
          </a:prstGeom>
        </p:spPr>
      </p:pic>
    </p:spTree>
    <p:extLst>
      <p:ext uri="{BB962C8B-B14F-4D97-AF65-F5344CB8AC3E}">
        <p14:creationId xmlns:p14="http://schemas.microsoft.com/office/powerpoint/2010/main" val="2316791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36326-C54E-4230-4FB1-885BEAAAC253}"/>
              </a:ext>
            </a:extLst>
          </p:cNvPr>
          <p:cNvSpPr>
            <a:spLocks noGrp="1"/>
          </p:cNvSpPr>
          <p:nvPr>
            <p:ph type="title"/>
          </p:nvPr>
        </p:nvSpPr>
        <p:spPr/>
        <p:txBody>
          <a:bodyPr/>
          <a:lstStyle/>
          <a:p>
            <a:r>
              <a:rPr lang="en-US" dirty="0"/>
              <a:t>UNDERSTNDING THE DATA</a:t>
            </a:r>
            <a:endParaRPr lang="en-IN" dirty="0"/>
          </a:p>
        </p:txBody>
      </p:sp>
      <p:sp>
        <p:nvSpPr>
          <p:cNvPr id="4" name="Rectangle 1">
            <a:extLst>
              <a:ext uri="{FF2B5EF4-FFF2-40B4-BE49-F238E27FC236}">
                <a16:creationId xmlns:a16="http://schemas.microsoft.com/office/drawing/2014/main" id="{AAE6482D-1759-726A-7E5C-B94C5E79139F}"/>
              </a:ext>
            </a:extLst>
          </p:cNvPr>
          <p:cNvSpPr>
            <a:spLocks noGrp="1" noChangeArrowheads="1"/>
          </p:cNvSpPr>
          <p:nvPr>
            <p:ph idx="1"/>
          </p:nvPr>
        </p:nvSpPr>
        <p:spPr bwMode="auto">
          <a:xfrm>
            <a:off x="2407671" y="3488342"/>
            <a:ext cx="4782078" cy="2267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a:buNone/>
            </a:pPr>
            <a:endParaRPr lang="en-US" dirty="0"/>
          </a:p>
          <a:p>
            <a:r>
              <a:rPr lang="en-US" dirty="0"/>
              <a:t>Most customers didn’t churn.</a:t>
            </a:r>
          </a:p>
          <a:p>
            <a:r>
              <a:rPr lang="en-US" dirty="0"/>
              <a:t>Around 25–30% customers churned.</a:t>
            </a:r>
          </a:p>
          <a:p>
            <a:r>
              <a:rPr lang="en-US" dirty="0"/>
              <a:t>Data is slightly imbalanced.</a:t>
            </a:r>
          </a:p>
          <a:p>
            <a:r>
              <a:rPr lang="en-US" dirty="0"/>
              <a:t>Focus needed on churned customers.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679F495E-2F24-178A-6C82-FAE263CC5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25511" y="2232346"/>
            <a:ext cx="4369885" cy="3523283"/>
          </a:xfrm>
          <a:prstGeom prst="rect">
            <a:avLst/>
          </a:prstGeom>
        </p:spPr>
      </p:pic>
      <p:sp>
        <p:nvSpPr>
          <p:cNvPr id="7" name="TextBox 6">
            <a:extLst>
              <a:ext uri="{FF2B5EF4-FFF2-40B4-BE49-F238E27FC236}">
                <a16:creationId xmlns:a16="http://schemas.microsoft.com/office/drawing/2014/main" id="{026980EC-AF3A-2F56-89AE-07D3C9DD3955}"/>
              </a:ext>
            </a:extLst>
          </p:cNvPr>
          <p:cNvSpPr txBox="1"/>
          <p:nvPr/>
        </p:nvSpPr>
        <p:spPr>
          <a:xfrm>
            <a:off x="2407671" y="3303676"/>
            <a:ext cx="1823627" cy="461665"/>
          </a:xfrm>
          <a:prstGeom prst="rect">
            <a:avLst/>
          </a:prstGeom>
          <a:noFill/>
        </p:spPr>
        <p:txBody>
          <a:bodyPr wrap="square" rtlCol="0">
            <a:spAutoFit/>
          </a:bodyPr>
          <a:lstStyle/>
          <a:p>
            <a:r>
              <a:rPr lang="en-US" sz="2400" b="1" i="1" u="sng" dirty="0"/>
              <a:t>FINDINGS</a:t>
            </a:r>
            <a:endParaRPr lang="en-IN" sz="2400" b="1" i="1" u="sng" dirty="0"/>
          </a:p>
        </p:txBody>
      </p:sp>
    </p:spTree>
    <p:extLst>
      <p:ext uri="{BB962C8B-B14F-4D97-AF65-F5344CB8AC3E}">
        <p14:creationId xmlns:p14="http://schemas.microsoft.com/office/powerpoint/2010/main" val="5085656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51C13-1B41-4E02-7274-971C75E40E71}"/>
              </a:ext>
            </a:extLst>
          </p:cNvPr>
          <p:cNvSpPr>
            <a:spLocks noGrp="1"/>
          </p:cNvSpPr>
          <p:nvPr>
            <p:ph type="title"/>
          </p:nvPr>
        </p:nvSpPr>
        <p:spPr/>
        <p:txBody>
          <a:bodyPr>
            <a:normAutofit fontScale="90000"/>
          </a:bodyPr>
          <a:lstStyle/>
          <a:p>
            <a:r>
              <a:rPr lang="en-US" dirty="0"/>
              <a:t>Distribution of Senior Citizen Status for Churned Customers by Gender</a:t>
            </a:r>
            <a:br>
              <a:rPr lang="en-US" dirty="0"/>
            </a:br>
            <a:endParaRPr lang="en-IN" dirty="0"/>
          </a:p>
        </p:txBody>
      </p:sp>
      <p:sp>
        <p:nvSpPr>
          <p:cNvPr id="7" name="Content Placeholder 6">
            <a:extLst>
              <a:ext uri="{FF2B5EF4-FFF2-40B4-BE49-F238E27FC236}">
                <a16:creationId xmlns:a16="http://schemas.microsoft.com/office/drawing/2014/main" id="{397C4CE0-8AAA-9099-BC0F-759F5F766910}"/>
              </a:ext>
            </a:extLst>
          </p:cNvPr>
          <p:cNvSpPr>
            <a:spLocks noGrp="1"/>
          </p:cNvSpPr>
          <p:nvPr>
            <p:ph idx="1"/>
          </p:nvPr>
        </p:nvSpPr>
        <p:spPr>
          <a:xfrm>
            <a:off x="2269172" y="2471928"/>
            <a:ext cx="4707700" cy="3910584"/>
          </a:xfrm>
        </p:spPr>
        <p:txBody>
          <a:bodyPr>
            <a:normAutofit fontScale="85000" lnSpcReduction="10000"/>
          </a:bodyPr>
          <a:lstStyle/>
          <a:p>
            <a:r>
              <a:rPr lang="en-US" dirty="0"/>
              <a:t>Both male and female churned customers are predominantly non-senior citizens, forming the largest group among churners.</a:t>
            </a:r>
          </a:p>
          <a:p>
            <a:r>
              <a:rPr lang="en-US" dirty="0"/>
              <a:t>A smaller, but notable, segment of churned customers consists of senior citizens, with both genders represented nearly equally.</a:t>
            </a:r>
          </a:p>
          <a:p>
            <a:r>
              <a:rPr lang="en-US" dirty="0"/>
              <a:t>While non-senior citizens exhibit higher absolute churn numbers due to their larger population, senior citizens remain a key risk segment for targeted retention.</a:t>
            </a:r>
          </a:p>
          <a:p>
            <a:r>
              <a:rPr lang="en-US" dirty="0"/>
              <a:t>Gender does not significantly affect churn rates among senior citizens, indicating similar behaviors for males and females in this category.</a:t>
            </a:r>
          </a:p>
        </p:txBody>
      </p:sp>
      <p:pic>
        <p:nvPicPr>
          <p:cNvPr id="9" name="Picture 8">
            <a:extLst>
              <a:ext uri="{FF2B5EF4-FFF2-40B4-BE49-F238E27FC236}">
                <a16:creationId xmlns:a16="http://schemas.microsoft.com/office/drawing/2014/main" id="{11DEB531-B754-184F-C6F3-966A608573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6872" y="2304845"/>
            <a:ext cx="4607138" cy="3236419"/>
          </a:xfrm>
          <a:prstGeom prst="rect">
            <a:avLst/>
          </a:prstGeom>
        </p:spPr>
      </p:pic>
    </p:spTree>
    <p:extLst>
      <p:ext uri="{BB962C8B-B14F-4D97-AF65-F5344CB8AC3E}">
        <p14:creationId xmlns:p14="http://schemas.microsoft.com/office/powerpoint/2010/main" val="2905443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B1793-E566-8CA4-905B-E20BCF6311A4}"/>
              </a:ext>
            </a:extLst>
          </p:cNvPr>
          <p:cNvSpPr>
            <a:spLocks noGrp="1"/>
          </p:cNvSpPr>
          <p:nvPr>
            <p:ph type="title"/>
          </p:nvPr>
        </p:nvSpPr>
        <p:spPr/>
        <p:txBody>
          <a:bodyPr/>
          <a:lstStyle/>
          <a:p>
            <a:r>
              <a:rPr lang="en-IN" dirty="0"/>
              <a:t>Predictive Model Overview</a:t>
            </a:r>
            <a:br>
              <a:rPr lang="en-IN" dirty="0"/>
            </a:br>
            <a:endParaRPr lang="en-IN" dirty="0"/>
          </a:p>
        </p:txBody>
      </p:sp>
      <p:sp>
        <p:nvSpPr>
          <p:cNvPr id="6" name="Content Placeholder 2">
            <a:extLst>
              <a:ext uri="{FF2B5EF4-FFF2-40B4-BE49-F238E27FC236}">
                <a16:creationId xmlns:a16="http://schemas.microsoft.com/office/drawing/2014/main" id="{AC1779CC-39BC-7968-8B0B-5C0A63230028}"/>
              </a:ext>
            </a:extLst>
          </p:cNvPr>
          <p:cNvSpPr>
            <a:spLocks noGrp="1"/>
          </p:cNvSpPr>
          <p:nvPr>
            <p:ph idx="1"/>
          </p:nvPr>
        </p:nvSpPr>
        <p:spPr>
          <a:xfrm>
            <a:off x="2058861" y="2161032"/>
            <a:ext cx="4515675" cy="4568952"/>
          </a:xfrm>
        </p:spPr>
        <p:txBody>
          <a:bodyPr>
            <a:normAutofit fontScale="70000" lnSpcReduction="20000"/>
          </a:bodyPr>
          <a:lstStyle/>
          <a:p>
            <a:r>
              <a:rPr lang="en-US" dirty="0"/>
              <a:t>Multiple models were trained: Logistic Regression, Random Forest, and </a:t>
            </a:r>
            <a:r>
              <a:rPr lang="en-US" dirty="0" err="1"/>
              <a:t>XGBoost</a:t>
            </a:r>
            <a:r>
              <a:rPr lang="en-US" dirty="0"/>
              <a:t>.</a:t>
            </a:r>
          </a:p>
          <a:p>
            <a:r>
              <a:rPr lang="en-US" dirty="0"/>
              <a:t>All models achieved perfect performance metrics (Accuracy = 1.0, ROC-AUC = 1.0, Precision, Recall, F1-score = 1.00 for both classes), indicating highly effective classification on the dataset.</a:t>
            </a:r>
          </a:p>
          <a:p>
            <a:r>
              <a:rPr lang="en-US" dirty="0"/>
              <a:t>Confusion matrices for all models show zero misclassifications; every churn and non-churn case is predicted correctly.</a:t>
            </a:r>
          </a:p>
          <a:p>
            <a:r>
              <a:rPr lang="en-US" dirty="0"/>
              <a:t>Feature importance for Logistic Regression highlights contract type, tenure, total charges, internet service, electronic check payment method, online security, and tech support as key variables driving churn.</a:t>
            </a:r>
          </a:p>
          <a:p>
            <a:r>
              <a:rPr lang="en-US" dirty="0"/>
              <a:t>Example prediction: For a given customer profile, the model predicted a very low probability of churn (0.0003), confirming non-churn with high certainty.</a:t>
            </a:r>
          </a:p>
          <a:p>
            <a:r>
              <a:rPr lang="en-US" dirty="0"/>
              <a:t>These models offer actionable utility, enabling telecom managers to accurately identify at-risk customers and apply targeted retention strategies.</a:t>
            </a:r>
          </a:p>
          <a:p>
            <a:endParaRPr lang="en-IN" dirty="0"/>
          </a:p>
        </p:txBody>
      </p:sp>
      <p:pic>
        <p:nvPicPr>
          <p:cNvPr id="8" name="Picture 7">
            <a:extLst>
              <a:ext uri="{FF2B5EF4-FFF2-40B4-BE49-F238E27FC236}">
                <a16:creationId xmlns:a16="http://schemas.microsoft.com/office/drawing/2014/main" id="{36842A4B-A1C4-3247-79E9-1F7A97CB2C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4323" y="2007517"/>
            <a:ext cx="2100222" cy="4226373"/>
          </a:xfrm>
          <a:prstGeom prst="rect">
            <a:avLst/>
          </a:prstGeom>
        </p:spPr>
      </p:pic>
      <p:pic>
        <p:nvPicPr>
          <p:cNvPr id="10" name="Picture 9">
            <a:extLst>
              <a:ext uri="{FF2B5EF4-FFF2-40B4-BE49-F238E27FC236}">
                <a16:creationId xmlns:a16="http://schemas.microsoft.com/office/drawing/2014/main" id="{4313ADB9-A5CC-8B11-026B-986FB6347B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12012" y="1984768"/>
            <a:ext cx="3091990" cy="2460740"/>
          </a:xfrm>
          <a:prstGeom prst="rect">
            <a:avLst/>
          </a:prstGeom>
        </p:spPr>
      </p:pic>
    </p:spTree>
    <p:extLst>
      <p:ext uri="{BB962C8B-B14F-4D97-AF65-F5344CB8AC3E}">
        <p14:creationId xmlns:p14="http://schemas.microsoft.com/office/powerpoint/2010/main" val="1084508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2B01F-211C-042A-368C-7DB65A2FFF15}"/>
              </a:ext>
            </a:extLst>
          </p:cNvPr>
          <p:cNvSpPr>
            <a:spLocks noGrp="1"/>
          </p:cNvSpPr>
          <p:nvPr>
            <p:ph type="title"/>
          </p:nvPr>
        </p:nvSpPr>
        <p:spPr/>
        <p:txBody>
          <a:bodyPr>
            <a:normAutofit fontScale="90000"/>
          </a:bodyPr>
          <a:lstStyle/>
          <a:p>
            <a:r>
              <a:rPr lang="en-US" dirty="0"/>
              <a:t>Final Project Summary: Telecom Churn Analysis</a:t>
            </a:r>
            <a:br>
              <a:rPr lang="en-US" dirty="0"/>
            </a:br>
            <a:endParaRPr lang="en-IN" dirty="0"/>
          </a:p>
        </p:txBody>
      </p:sp>
      <p:sp>
        <p:nvSpPr>
          <p:cNvPr id="3" name="Content Placeholder 2">
            <a:extLst>
              <a:ext uri="{FF2B5EF4-FFF2-40B4-BE49-F238E27FC236}">
                <a16:creationId xmlns:a16="http://schemas.microsoft.com/office/drawing/2014/main" id="{C2DE02DE-8C18-6141-6C2E-7D4B78037A41}"/>
              </a:ext>
            </a:extLst>
          </p:cNvPr>
          <p:cNvSpPr>
            <a:spLocks noGrp="1"/>
          </p:cNvSpPr>
          <p:nvPr>
            <p:ph idx="1"/>
          </p:nvPr>
        </p:nvSpPr>
        <p:spPr/>
        <p:txBody>
          <a:bodyPr>
            <a:normAutofit fontScale="77500" lnSpcReduction="20000"/>
          </a:bodyPr>
          <a:lstStyle/>
          <a:p>
            <a:r>
              <a:rPr lang="en-US" dirty="0"/>
              <a:t>This project conducted a thorough analysis of customer churn in the telecom industry using advanced data visualization and machine learning techniques.github+1</a:t>
            </a:r>
          </a:p>
          <a:p>
            <a:r>
              <a:rPr lang="en-US" dirty="0"/>
              <a:t>Univariate and bivariate exploratory analysis revealed key factors influencing churn, such as contract type, payment method, internet service, tenure, total charges, and access to tech support.</a:t>
            </a:r>
          </a:p>
          <a:p>
            <a:r>
              <a:rPr lang="en-US" dirty="0"/>
              <a:t>Machine learning models—including Logistic Regression, Random Forest, and </a:t>
            </a:r>
            <a:r>
              <a:rPr lang="en-US" dirty="0" err="1"/>
              <a:t>XGBoost</a:t>
            </a:r>
            <a:r>
              <a:rPr lang="en-US" dirty="0"/>
              <a:t>—were trained to predict churn, achieving perfect performance metrics (accuracy, ROC-AUC, and F1-score) on the validation dataset.</a:t>
            </a:r>
          </a:p>
          <a:p>
            <a:r>
              <a:rPr lang="en-US" dirty="0"/>
              <a:t>Feature importance analysis identified month-to-month contracts, low tenure groups, electronic check payment method, fiber optic service, and lack of tech support as top predictors of customer attrition.</a:t>
            </a:r>
          </a:p>
          <a:p>
            <a:r>
              <a:rPr lang="en-US" dirty="0"/>
              <a:t>Findings highlight actionable insights for telecom operators: focus on retention efforts for customers with high monthly charges, short tenure, electronic check payments, and limited support; enhance engagement and personalize service for at-risk segments.</a:t>
            </a:r>
          </a:p>
          <a:p>
            <a:r>
              <a:rPr lang="en-US" dirty="0"/>
              <a:t>The predictive model provides a robust tool for early identification of potential churners, enabling more effective, targeted retention campaigns and supporting sustainable business growth.rgmcet+1</a:t>
            </a:r>
          </a:p>
          <a:p>
            <a:endParaRPr lang="en-IN" dirty="0"/>
          </a:p>
        </p:txBody>
      </p:sp>
    </p:spTree>
    <p:extLst>
      <p:ext uri="{BB962C8B-B14F-4D97-AF65-F5344CB8AC3E}">
        <p14:creationId xmlns:p14="http://schemas.microsoft.com/office/powerpoint/2010/main" val="24072631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15106-0173-F8E9-F44A-8CDF802FC56F}"/>
              </a:ext>
            </a:extLst>
          </p:cNvPr>
          <p:cNvSpPr>
            <a:spLocks noGrp="1"/>
          </p:cNvSpPr>
          <p:nvPr>
            <p:ph type="title"/>
          </p:nvPr>
        </p:nvSpPr>
        <p:spPr>
          <a:xfrm>
            <a:off x="3850826" y="596678"/>
            <a:ext cx="8911687" cy="1280890"/>
          </a:xfrm>
        </p:spPr>
        <p:txBody>
          <a:bodyPr>
            <a:normAutofit fontScale="90000"/>
          </a:bodyPr>
          <a:lstStyle/>
          <a:p>
            <a:r>
              <a:rPr lang="en-US" sz="4400" dirty="0"/>
              <a:t>Missing Values</a:t>
            </a:r>
            <a:br>
              <a:rPr lang="en-US" b="1" dirty="0"/>
            </a:br>
            <a:br>
              <a:rPr lang="en-US" dirty="0"/>
            </a:br>
            <a:endParaRPr lang="en-IN" dirty="0"/>
          </a:p>
        </p:txBody>
      </p:sp>
      <p:pic>
        <p:nvPicPr>
          <p:cNvPr id="8" name="Picture 7">
            <a:extLst>
              <a:ext uri="{FF2B5EF4-FFF2-40B4-BE49-F238E27FC236}">
                <a16:creationId xmlns:a16="http://schemas.microsoft.com/office/drawing/2014/main" id="{2F262757-2BCB-B444-27D1-D718B3F79C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82770" y="1600735"/>
            <a:ext cx="6105868" cy="2184881"/>
          </a:xfrm>
          <a:prstGeom prst="rect">
            <a:avLst/>
          </a:prstGeom>
        </p:spPr>
      </p:pic>
      <p:sp>
        <p:nvSpPr>
          <p:cNvPr id="9" name="Rectangle 2">
            <a:extLst>
              <a:ext uri="{FF2B5EF4-FFF2-40B4-BE49-F238E27FC236}">
                <a16:creationId xmlns:a16="http://schemas.microsoft.com/office/drawing/2014/main" id="{7A86C83A-47A4-6F47-E3AD-06A9A9E09AC8}"/>
              </a:ext>
            </a:extLst>
          </p:cNvPr>
          <p:cNvSpPr>
            <a:spLocks noGrp="1" noChangeArrowheads="1"/>
          </p:cNvSpPr>
          <p:nvPr>
            <p:ph idx="1"/>
          </p:nvPr>
        </p:nvSpPr>
        <p:spPr bwMode="auto">
          <a:xfrm>
            <a:off x="2070164" y="4424109"/>
            <a:ext cx="265112"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No missing values found in any column.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quality is overall good and consistent.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err="1">
                <a:ln>
                  <a:noFill/>
                </a:ln>
                <a:solidFill>
                  <a:schemeClr val="tx1"/>
                </a:solidFill>
                <a:effectLst/>
                <a:latin typeface="Arial" panose="020B0604020202020204" pitchFamily="34" charset="0"/>
              </a:rPr>
              <a:t>TotalCharges</a:t>
            </a:r>
            <a:r>
              <a:rPr kumimoji="0" lang="en-US" altLang="en-US" sz="1800" b="0" i="0" u="none" strike="noStrike" cap="none" normalizeH="0" baseline="0" dirty="0">
                <a:ln>
                  <a:noFill/>
                </a:ln>
                <a:solidFill>
                  <a:schemeClr val="tx1"/>
                </a:solidFill>
                <a:effectLst/>
                <a:latin typeface="Arial" panose="020B0604020202020204" pitchFamily="34" charset="0"/>
              </a:rPr>
              <a:t> column was not in the expected numeric format.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Converted </a:t>
            </a:r>
            <a:r>
              <a:rPr kumimoji="0" lang="en-US" altLang="en-US" sz="1800" b="1" i="0" u="none" strike="noStrike" cap="none" normalizeH="0" baseline="0" dirty="0" err="1">
                <a:ln>
                  <a:noFill/>
                </a:ln>
                <a:solidFill>
                  <a:schemeClr val="tx1"/>
                </a:solidFill>
                <a:effectLst/>
                <a:latin typeface="Arial" panose="020B0604020202020204" pitchFamily="34" charset="0"/>
              </a:rPr>
              <a:t>TotalCharges</a:t>
            </a:r>
            <a:r>
              <a:rPr kumimoji="0" lang="en-US" altLang="en-US" sz="1800" b="0" i="0" u="none" strike="noStrike" cap="none" normalizeH="0" baseline="0" dirty="0">
                <a:ln>
                  <a:noFill/>
                </a:ln>
                <a:solidFill>
                  <a:schemeClr val="tx1"/>
                </a:solidFill>
                <a:effectLst/>
                <a:latin typeface="Arial" panose="020B0604020202020204" pitchFamily="34" charset="0"/>
              </a:rPr>
              <a:t> to a numeric type for proper analysis.</a:t>
            </a:r>
          </a:p>
        </p:txBody>
      </p:sp>
    </p:spTree>
    <p:extLst>
      <p:ext uri="{BB962C8B-B14F-4D97-AF65-F5344CB8AC3E}">
        <p14:creationId xmlns:p14="http://schemas.microsoft.com/office/powerpoint/2010/main" val="3159688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4895B-43DC-F4E5-766B-6744C05ADE77}"/>
              </a:ext>
            </a:extLst>
          </p:cNvPr>
          <p:cNvSpPr>
            <a:spLocks noGrp="1"/>
          </p:cNvSpPr>
          <p:nvPr>
            <p:ph type="title"/>
          </p:nvPr>
        </p:nvSpPr>
        <p:spPr>
          <a:xfrm>
            <a:off x="3425029" y="3074702"/>
            <a:ext cx="8911687" cy="1280890"/>
          </a:xfrm>
        </p:spPr>
        <p:txBody>
          <a:bodyPr/>
          <a:lstStyle/>
          <a:p>
            <a:r>
              <a:rPr lang="en-US" b="1" u="sng" dirty="0"/>
              <a:t>CATEGORICAL ANALYSIS</a:t>
            </a:r>
            <a:endParaRPr lang="en-IN" b="1" u="sng" dirty="0"/>
          </a:p>
        </p:txBody>
      </p:sp>
    </p:spTree>
    <p:extLst>
      <p:ext uri="{BB962C8B-B14F-4D97-AF65-F5344CB8AC3E}">
        <p14:creationId xmlns:p14="http://schemas.microsoft.com/office/powerpoint/2010/main" val="18876633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F0E1A-9D0C-91F0-4545-C3D8E366E6E2}"/>
              </a:ext>
            </a:extLst>
          </p:cNvPr>
          <p:cNvSpPr>
            <a:spLocks noGrp="1"/>
          </p:cNvSpPr>
          <p:nvPr>
            <p:ph type="title"/>
          </p:nvPr>
        </p:nvSpPr>
        <p:spPr/>
        <p:txBody>
          <a:bodyPr/>
          <a:lstStyle/>
          <a:p>
            <a:r>
              <a:rPr lang="en-US" dirty="0"/>
              <a:t>Univariate Analysis</a:t>
            </a:r>
            <a:endParaRPr lang="en-IN" dirty="0"/>
          </a:p>
        </p:txBody>
      </p:sp>
      <p:sp>
        <p:nvSpPr>
          <p:cNvPr id="3" name="Content Placeholder 2">
            <a:extLst>
              <a:ext uri="{FF2B5EF4-FFF2-40B4-BE49-F238E27FC236}">
                <a16:creationId xmlns:a16="http://schemas.microsoft.com/office/drawing/2014/main" id="{3AA99047-E730-A0E7-60E3-4CFFA3767AE4}"/>
              </a:ext>
            </a:extLst>
          </p:cNvPr>
          <p:cNvSpPr>
            <a:spLocks noGrp="1"/>
          </p:cNvSpPr>
          <p:nvPr>
            <p:ph idx="1"/>
          </p:nvPr>
        </p:nvSpPr>
        <p:spPr>
          <a:xfrm>
            <a:off x="1931048" y="4020478"/>
            <a:ext cx="5155756" cy="2154936"/>
          </a:xfrm>
        </p:spPr>
        <p:txBody>
          <a:bodyPr/>
          <a:lstStyle/>
          <a:p>
            <a:pPr marL="0" indent="0">
              <a:buNone/>
            </a:pPr>
            <a:r>
              <a:rPr lang="en-US" dirty="0"/>
              <a:t>By just </a:t>
            </a:r>
            <a:r>
              <a:rPr lang="en-US" dirty="0" err="1"/>
              <a:t>analysing</a:t>
            </a:r>
            <a:r>
              <a:rPr lang="en-US" dirty="0"/>
              <a:t> single variables we won’t find much insights related to the defaulters  as here we will just have an idea which category of people are present in abundance, other than that most of the insights are </a:t>
            </a:r>
            <a:r>
              <a:rPr lang="en-US" dirty="0" err="1"/>
              <a:t>gatherd</a:t>
            </a:r>
            <a:r>
              <a:rPr lang="en-US" dirty="0"/>
              <a:t> in </a:t>
            </a:r>
            <a:r>
              <a:rPr lang="en-US" dirty="0" err="1"/>
              <a:t>analysuis</a:t>
            </a:r>
            <a:r>
              <a:rPr lang="en-US" dirty="0"/>
              <a:t> of multiple </a:t>
            </a:r>
            <a:r>
              <a:rPr lang="en-US" dirty="0" err="1"/>
              <a:t>freatures</a:t>
            </a:r>
            <a:r>
              <a:rPr lang="en-US" dirty="0"/>
              <a:t>/</a:t>
            </a:r>
            <a:r>
              <a:rPr lang="en-US" dirty="0" err="1"/>
              <a:t>variavbles</a:t>
            </a:r>
            <a:r>
              <a:rPr lang="en-US" dirty="0"/>
              <a:t> with target </a:t>
            </a:r>
            <a:r>
              <a:rPr lang="en-US" dirty="0" err="1"/>
              <a:t>variavble</a:t>
            </a:r>
            <a:r>
              <a:rPr lang="en-US" dirty="0"/>
              <a:t>.</a:t>
            </a:r>
            <a:endParaRPr lang="en-IN" dirty="0"/>
          </a:p>
        </p:txBody>
      </p:sp>
      <p:pic>
        <p:nvPicPr>
          <p:cNvPr id="5" name="Picture 4">
            <a:extLst>
              <a:ext uri="{FF2B5EF4-FFF2-40B4-BE49-F238E27FC236}">
                <a16:creationId xmlns:a16="http://schemas.microsoft.com/office/drawing/2014/main" id="{E2F05A6E-BFB9-EE6D-089A-DFE6B4A1E8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16835" y="3730587"/>
            <a:ext cx="3291958" cy="2444827"/>
          </a:xfrm>
          <a:prstGeom prst="rect">
            <a:avLst/>
          </a:prstGeom>
        </p:spPr>
      </p:pic>
      <p:pic>
        <p:nvPicPr>
          <p:cNvPr id="7" name="Picture 6">
            <a:extLst>
              <a:ext uri="{FF2B5EF4-FFF2-40B4-BE49-F238E27FC236}">
                <a16:creationId xmlns:a16="http://schemas.microsoft.com/office/drawing/2014/main" id="{08457FD3-F885-C86B-7D8F-BEAF6DAEE74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89988" y="1292187"/>
            <a:ext cx="3299142" cy="2292261"/>
          </a:xfrm>
          <a:prstGeom prst="rect">
            <a:avLst/>
          </a:prstGeom>
        </p:spPr>
      </p:pic>
      <p:pic>
        <p:nvPicPr>
          <p:cNvPr id="11" name="Picture 10">
            <a:extLst>
              <a:ext uri="{FF2B5EF4-FFF2-40B4-BE49-F238E27FC236}">
                <a16:creationId xmlns:a16="http://schemas.microsoft.com/office/drawing/2014/main" id="{12F337DD-130B-9D21-AA7F-AEB0FF6E30C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07568" y="1394429"/>
            <a:ext cx="3317014" cy="2190019"/>
          </a:xfrm>
          <a:prstGeom prst="rect">
            <a:avLst/>
          </a:prstGeom>
        </p:spPr>
      </p:pic>
    </p:spTree>
    <p:extLst>
      <p:ext uri="{BB962C8B-B14F-4D97-AF65-F5344CB8AC3E}">
        <p14:creationId xmlns:p14="http://schemas.microsoft.com/office/powerpoint/2010/main" val="1297571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C1ABA-9435-20A1-8F75-4B7A2C11A13F}"/>
              </a:ext>
            </a:extLst>
          </p:cNvPr>
          <p:cNvSpPr>
            <a:spLocks noGrp="1"/>
          </p:cNvSpPr>
          <p:nvPr>
            <p:ph type="title"/>
          </p:nvPr>
        </p:nvSpPr>
        <p:spPr/>
        <p:txBody>
          <a:bodyPr/>
          <a:lstStyle/>
          <a:p>
            <a:r>
              <a:rPr lang="en-IN" dirty="0"/>
              <a:t>Distribution of Contract</a:t>
            </a:r>
          </a:p>
        </p:txBody>
      </p:sp>
      <p:sp>
        <p:nvSpPr>
          <p:cNvPr id="3" name="Content Placeholder 2">
            <a:extLst>
              <a:ext uri="{FF2B5EF4-FFF2-40B4-BE49-F238E27FC236}">
                <a16:creationId xmlns:a16="http://schemas.microsoft.com/office/drawing/2014/main" id="{CF08F3F3-263B-9262-0FAD-257422386FCF}"/>
              </a:ext>
            </a:extLst>
          </p:cNvPr>
          <p:cNvSpPr>
            <a:spLocks noGrp="1"/>
          </p:cNvSpPr>
          <p:nvPr>
            <p:ph idx="1"/>
          </p:nvPr>
        </p:nvSpPr>
        <p:spPr>
          <a:xfrm>
            <a:off x="2232596" y="2380488"/>
            <a:ext cx="6015292" cy="4303776"/>
          </a:xfrm>
        </p:spPr>
        <p:txBody>
          <a:bodyPr>
            <a:normAutofit lnSpcReduction="10000"/>
          </a:bodyPr>
          <a:lstStyle/>
          <a:p>
            <a:r>
              <a:rPr lang="en-US" dirty="0"/>
              <a:t>The majority of customers are on month-to-month contracts, with this group showing the highest number of churn cases.</a:t>
            </a:r>
          </a:p>
          <a:p>
            <a:r>
              <a:rPr lang="en-US" dirty="0"/>
              <a:t>Customers with two-year contracts have the lowest churn rates, indicating higher retention within this segment.</a:t>
            </a:r>
          </a:p>
          <a:p>
            <a:r>
              <a:rPr lang="en-US" dirty="0"/>
              <a:t>One-year contract holders also have relatively lower churn compared to month-to-month customers, but not as pronounced as two-year contracts.</a:t>
            </a:r>
          </a:p>
          <a:p>
            <a:r>
              <a:rPr lang="en-US" dirty="0"/>
              <a:t>The data suggests that contract type has a significant impact on customer churn behavior, with longer commitments associated with reduced churn.</a:t>
            </a:r>
          </a:p>
          <a:p>
            <a:pPr marL="0" indent="0">
              <a:buNone/>
            </a:pPr>
            <a:endParaRPr lang="en-IN" dirty="0"/>
          </a:p>
        </p:txBody>
      </p:sp>
      <p:pic>
        <p:nvPicPr>
          <p:cNvPr id="5" name="Picture 4">
            <a:extLst>
              <a:ext uri="{FF2B5EF4-FFF2-40B4-BE49-F238E27FC236}">
                <a16:creationId xmlns:a16="http://schemas.microsoft.com/office/drawing/2014/main" id="{AD4212EA-23DE-086D-6184-A50CCC1773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875" y="2229892"/>
            <a:ext cx="3871057" cy="2905989"/>
          </a:xfrm>
          <a:prstGeom prst="rect">
            <a:avLst/>
          </a:prstGeom>
        </p:spPr>
      </p:pic>
    </p:spTree>
    <p:extLst>
      <p:ext uri="{BB962C8B-B14F-4D97-AF65-F5344CB8AC3E}">
        <p14:creationId xmlns:p14="http://schemas.microsoft.com/office/powerpoint/2010/main" val="1731360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5F290-8D4F-8A82-DA97-7AF1A7402151}"/>
              </a:ext>
            </a:extLst>
          </p:cNvPr>
          <p:cNvSpPr>
            <a:spLocks noGrp="1"/>
          </p:cNvSpPr>
          <p:nvPr>
            <p:ph type="title"/>
          </p:nvPr>
        </p:nvSpPr>
        <p:spPr/>
        <p:txBody>
          <a:bodyPr/>
          <a:lstStyle/>
          <a:p>
            <a:r>
              <a:rPr lang="en-IN" dirty="0"/>
              <a:t>Distribution of Internet Service</a:t>
            </a:r>
          </a:p>
        </p:txBody>
      </p:sp>
      <p:sp>
        <p:nvSpPr>
          <p:cNvPr id="3" name="Content Placeholder 2">
            <a:extLst>
              <a:ext uri="{FF2B5EF4-FFF2-40B4-BE49-F238E27FC236}">
                <a16:creationId xmlns:a16="http://schemas.microsoft.com/office/drawing/2014/main" id="{4EA2AE7E-8B63-7417-7F4D-F2B00CE7A844}"/>
              </a:ext>
            </a:extLst>
          </p:cNvPr>
          <p:cNvSpPr>
            <a:spLocks noGrp="1"/>
          </p:cNvSpPr>
          <p:nvPr>
            <p:ph idx="1"/>
          </p:nvPr>
        </p:nvSpPr>
        <p:spPr>
          <a:xfrm>
            <a:off x="2141156" y="2151888"/>
            <a:ext cx="5558092" cy="4477512"/>
          </a:xfrm>
        </p:spPr>
        <p:txBody>
          <a:bodyPr/>
          <a:lstStyle/>
          <a:p>
            <a:r>
              <a:rPr lang="en-US" dirty="0"/>
              <a:t>Fiber optic customers have the highest churn rate among all internet service types, highlighting retention issues with this segment.</a:t>
            </a:r>
          </a:p>
          <a:p>
            <a:r>
              <a:rPr lang="en-US" dirty="0"/>
              <a:t>DSL customers display significantly lower churn rates, indicating greater loyalty compared to Fiber optic subscribers.</a:t>
            </a:r>
          </a:p>
          <a:p>
            <a:r>
              <a:rPr lang="en-US" dirty="0"/>
              <a:t>Customers with no internet service show the lowest churn rates, representing a more stable subscriber group.</a:t>
            </a:r>
          </a:p>
          <a:p>
            <a:r>
              <a:rPr lang="en-US" dirty="0"/>
              <a:t>Internet service type is a major categorical predictor for churn, suggesting targeted interventions may be needed for Fiber optic customers.</a:t>
            </a:r>
          </a:p>
          <a:p>
            <a:pPr marL="0" indent="0">
              <a:buNone/>
            </a:pPr>
            <a:endParaRPr lang="en-IN" dirty="0"/>
          </a:p>
        </p:txBody>
      </p:sp>
      <p:pic>
        <p:nvPicPr>
          <p:cNvPr id="5" name="Picture 4">
            <a:extLst>
              <a:ext uri="{FF2B5EF4-FFF2-40B4-BE49-F238E27FC236}">
                <a16:creationId xmlns:a16="http://schemas.microsoft.com/office/drawing/2014/main" id="{ED5844D7-AF2A-5862-1FD1-AD95BD92D8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19102" y="2151888"/>
            <a:ext cx="4516740" cy="3344411"/>
          </a:xfrm>
          <a:prstGeom prst="rect">
            <a:avLst/>
          </a:prstGeom>
        </p:spPr>
      </p:pic>
    </p:spTree>
    <p:extLst>
      <p:ext uri="{BB962C8B-B14F-4D97-AF65-F5344CB8AC3E}">
        <p14:creationId xmlns:p14="http://schemas.microsoft.com/office/powerpoint/2010/main" val="1622946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4232C-3E17-6EA3-D87C-4516623F0F38}"/>
              </a:ext>
            </a:extLst>
          </p:cNvPr>
          <p:cNvSpPr>
            <a:spLocks noGrp="1"/>
          </p:cNvSpPr>
          <p:nvPr>
            <p:ph type="title"/>
          </p:nvPr>
        </p:nvSpPr>
        <p:spPr/>
        <p:txBody>
          <a:bodyPr/>
          <a:lstStyle/>
          <a:p>
            <a:r>
              <a:rPr lang="en-IN" dirty="0"/>
              <a:t>Distribution of Gender</a:t>
            </a:r>
            <a:br>
              <a:rPr lang="en-IN" dirty="0"/>
            </a:br>
            <a:endParaRPr lang="en-IN" dirty="0"/>
          </a:p>
        </p:txBody>
      </p:sp>
      <p:sp>
        <p:nvSpPr>
          <p:cNvPr id="3" name="Content Placeholder 2">
            <a:extLst>
              <a:ext uri="{FF2B5EF4-FFF2-40B4-BE49-F238E27FC236}">
                <a16:creationId xmlns:a16="http://schemas.microsoft.com/office/drawing/2014/main" id="{B0BCE7BA-F2F0-6F6B-BD17-C5FC9AEA8620}"/>
              </a:ext>
            </a:extLst>
          </p:cNvPr>
          <p:cNvSpPr>
            <a:spLocks noGrp="1"/>
          </p:cNvSpPr>
          <p:nvPr>
            <p:ph idx="1"/>
          </p:nvPr>
        </p:nvSpPr>
        <p:spPr>
          <a:xfrm>
            <a:off x="2150300" y="2307336"/>
            <a:ext cx="5576380" cy="4312920"/>
          </a:xfrm>
        </p:spPr>
        <p:txBody>
          <a:bodyPr/>
          <a:lstStyle/>
          <a:p>
            <a:r>
              <a:rPr lang="en-US" dirty="0"/>
              <a:t>The churn rate is similar for both male and female customers, indicating that gender does not significantly influence churn behavior.</a:t>
            </a:r>
          </a:p>
          <a:p>
            <a:r>
              <a:rPr lang="en-US" dirty="0"/>
              <a:t>Both genders have a much higher count of retained customers compared to those who churned.</a:t>
            </a:r>
          </a:p>
          <a:p>
            <a:r>
              <a:rPr lang="en-US" dirty="0"/>
              <a:t>Churn prevention strategies should focus on other variables, as gender shows minimal impact on retention.</a:t>
            </a:r>
          </a:p>
          <a:p>
            <a:r>
              <a:rPr lang="en-US" dirty="0"/>
              <a:t>These findings suggest that targeted interventions based on gender are unlikely to yield substantial improvement in churn reduction.</a:t>
            </a:r>
          </a:p>
          <a:p>
            <a:endParaRPr lang="en-IN" dirty="0"/>
          </a:p>
        </p:txBody>
      </p:sp>
      <p:pic>
        <p:nvPicPr>
          <p:cNvPr id="5" name="Picture 4">
            <a:extLst>
              <a:ext uri="{FF2B5EF4-FFF2-40B4-BE49-F238E27FC236}">
                <a16:creationId xmlns:a16="http://schemas.microsoft.com/office/drawing/2014/main" id="{F42D6852-7336-4291-0537-38914BAE71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9893" y="2563203"/>
            <a:ext cx="4141416" cy="2877477"/>
          </a:xfrm>
          <a:prstGeom prst="rect">
            <a:avLst/>
          </a:prstGeom>
        </p:spPr>
      </p:pic>
    </p:spTree>
    <p:extLst>
      <p:ext uri="{BB962C8B-B14F-4D97-AF65-F5344CB8AC3E}">
        <p14:creationId xmlns:p14="http://schemas.microsoft.com/office/powerpoint/2010/main" val="35528314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34275-BF5C-2825-555C-FD4686C25CD9}"/>
              </a:ext>
            </a:extLst>
          </p:cNvPr>
          <p:cNvSpPr>
            <a:spLocks noGrp="1"/>
          </p:cNvSpPr>
          <p:nvPr>
            <p:ph type="title"/>
          </p:nvPr>
        </p:nvSpPr>
        <p:spPr/>
        <p:txBody>
          <a:bodyPr/>
          <a:lstStyle/>
          <a:p>
            <a:r>
              <a:rPr lang="en-US" dirty="0"/>
              <a:t>Distribution of Senior Citizen Status</a:t>
            </a:r>
            <a:br>
              <a:rPr lang="en-US" dirty="0"/>
            </a:br>
            <a:endParaRPr lang="en-IN" dirty="0"/>
          </a:p>
        </p:txBody>
      </p:sp>
      <p:sp>
        <p:nvSpPr>
          <p:cNvPr id="3" name="Content Placeholder 2">
            <a:extLst>
              <a:ext uri="{FF2B5EF4-FFF2-40B4-BE49-F238E27FC236}">
                <a16:creationId xmlns:a16="http://schemas.microsoft.com/office/drawing/2014/main" id="{D3EE6915-9736-390D-B157-7F1B09410B6D}"/>
              </a:ext>
            </a:extLst>
          </p:cNvPr>
          <p:cNvSpPr>
            <a:spLocks noGrp="1"/>
          </p:cNvSpPr>
          <p:nvPr>
            <p:ph idx="1"/>
          </p:nvPr>
        </p:nvSpPr>
        <p:spPr>
          <a:xfrm>
            <a:off x="2196020" y="2362200"/>
            <a:ext cx="5210620" cy="4221480"/>
          </a:xfrm>
        </p:spPr>
        <p:txBody>
          <a:bodyPr>
            <a:normAutofit lnSpcReduction="10000"/>
          </a:bodyPr>
          <a:lstStyle/>
          <a:p>
            <a:r>
              <a:rPr lang="en-US" dirty="0"/>
              <a:t>Non-senior citizens (coded as 0) form the majority of the customer base and also exhibit higher retention rates.</a:t>
            </a:r>
          </a:p>
          <a:p>
            <a:r>
              <a:rPr lang="en-US" dirty="0"/>
              <a:t>Senior citizens (coded as 1) demonstrate a relatively higher churn rate compared to non-senior customers.</a:t>
            </a:r>
          </a:p>
          <a:p>
            <a:r>
              <a:rPr lang="en-US" dirty="0"/>
              <a:t>While the total number of senior citizens is lower, their likelihood to churn is notably higher, indicating a segment at greater risk.</a:t>
            </a:r>
          </a:p>
          <a:p>
            <a:r>
              <a:rPr lang="en-US" dirty="0"/>
              <a:t>Efforts to reduce churn should prioritize understanding the unique needs and challenges facing senior citizens in the subscriber base.</a:t>
            </a:r>
          </a:p>
          <a:p>
            <a:endParaRPr lang="en-IN" dirty="0"/>
          </a:p>
        </p:txBody>
      </p:sp>
      <p:pic>
        <p:nvPicPr>
          <p:cNvPr id="7" name="Picture 6">
            <a:extLst>
              <a:ext uri="{FF2B5EF4-FFF2-40B4-BE49-F238E27FC236}">
                <a16:creationId xmlns:a16="http://schemas.microsoft.com/office/drawing/2014/main" id="{83450AD6-65E5-369F-3BD9-A89EA909D8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83290" y="2687395"/>
            <a:ext cx="4106195" cy="3018461"/>
          </a:xfrm>
          <a:prstGeom prst="rect">
            <a:avLst/>
          </a:prstGeom>
        </p:spPr>
      </p:pic>
    </p:spTree>
    <p:extLst>
      <p:ext uri="{BB962C8B-B14F-4D97-AF65-F5344CB8AC3E}">
        <p14:creationId xmlns:p14="http://schemas.microsoft.com/office/powerpoint/2010/main" val="130197907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TM02892315[[fn=Wisp]]</Template>
  <TotalTime>411</TotalTime>
  <Words>1791</Words>
  <Application>Microsoft Office PowerPoint</Application>
  <PresentationFormat>Widescreen</PresentationFormat>
  <Paragraphs>100</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Century Gothic</vt:lpstr>
      <vt:lpstr>Wingdings 3</vt:lpstr>
      <vt:lpstr>Wisp</vt:lpstr>
      <vt:lpstr>Business Understanding &amp;Project Overview</vt:lpstr>
      <vt:lpstr>UNDERSTNDING THE DATA</vt:lpstr>
      <vt:lpstr>Missing Values  </vt:lpstr>
      <vt:lpstr>CATEGORICAL ANALYSIS</vt:lpstr>
      <vt:lpstr>Univariate Analysis</vt:lpstr>
      <vt:lpstr>Distribution of Contract</vt:lpstr>
      <vt:lpstr>Distribution of Internet Service</vt:lpstr>
      <vt:lpstr>Distribution of Gender </vt:lpstr>
      <vt:lpstr>Distribution of Senior Citizen Status </vt:lpstr>
      <vt:lpstr>Numerical Analysis</vt:lpstr>
      <vt:lpstr>Monthly Charges vs. Total Charges </vt:lpstr>
      <vt:lpstr>Monthly Charges by Churn </vt:lpstr>
      <vt:lpstr>Total Charges by Churn </vt:lpstr>
      <vt:lpstr>Feature Correlation with Churn  </vt:lpstr>
      <vt:lpstr>Bivariate Analysis </vt:lpstr>
      <vt:lpstr>Distribution of Gender for Churned Customers by Partner Status </vt:lpstr>
      <vt:lpstr>Distribution of Gender for Non-Churned Customers by Partner Status </vt:lpstr>
      <vt:lpstr>Distribution of Payment Method for Churned Customers by Gender </vt:lpstr>
      <vt:lpstr>Distribution of Tech Support for Churned Customers by Gender </vt:lpstr>
      <vt:lpstr>Distribution of Senior Citizen Status for Churned Customers by Gender </vt:lpstr>
      <vt:lpstr>Predictive Model Overview </vt:lpstr>
      <vt:lpstr>Final Project Summary: Telecom Churn Analysis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swaran k</dc:creator>
  <cp:lastModifiedBy>swaran k</cp:lastModifiedBy>
  <cp:revision>1</cp:revision>
  <dcterms:created xsi:type="dcterms:W3CDTF">2025-10-08T04:40:19Z</dcterms:created>
  <dcterms:modified xsi:type="dcterms:W3CDTF">2025-10-08T11:31:21Z</dcterms:modified>
</cp:coreProperties>
</file>