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98" r:id="rId4"/>
    <p:sldId id="259" r:id="rId5"/>
    <p:sldId id="294" r:id="rId6"/>
    <p:sldId id="260" r:id="rId7"/>
    <p:sldId id="301" r:id="rId8"/>
    <p:sldId id="295" r:id="rId9"/>
    <p:sldId id="299" r:id="rId10"/>
    <p:sldId id="300" r:id="rId11"/>
    <p:sldId id="272" r:id="rId12"/>
    <p:sldId id="297"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3A9FB-7FD1-4CFC-B4A9-71660B7D7C06}" type="datetimeFigureOut">
              <a:rPr lang="en-IN" smtClean="0"/>
              <a:pPr/>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D1A61-5F42-4601-8088-AA4CC6FFF004}" type="slidenum">
              <a:rPr lang="en-IN" smtClean="0"/>
              <a:pPr/>
              <a:t>‹#›</a:t>
            </a:fld>
            <a:endParaRPr lang="en-IN"/>
          </a:p>
        </p:txBody>
      </p:sp>
    </p:spTree>
    <p:extLst>
      <p:ext uri="{BB962C8B-B14F-4D97-AF65-F5344CB8AC3E}">
        <p14:creationId xmlns:p14="http://schemas.microsoft.com/office/powerpoint/2010/main" val="124784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B4CCA6-1AEB-451D-B434-94B9CF8EA99A}" type="slidenum">
              <a:rPr lang="en-US" smtClean="0"/>
              <a:pPr/>
              <a:t>1</a:t>
            </a:fld>
            <a:endParaRPr lang="en-US"/>
          </a:p>
        </p:txBody>
      </p:sp>
    </p:spTree>
    <p:extLst>
      <p:ext uri="{BB962C8B-B14F-4D97-AF65-F5344CB8AC3E}">
        <p14:creationId xmlns:p14="http://schemas.microsoft.com/office/powerpoint/2010/main" val="52760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FA72-6ED7-0ACD-FD13-9DFFA6E33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8A5B55-3BBF-412A-9D97-F8F2E9922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3A8AF7-D20E-5CBE-8B74-D148D58A3EBA}"/>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6A068C66-0540-4EA9-69BE-1432FB66B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1CF44-F2E4-1A69-71A6-C43060930FE2}"/>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78373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C566-4EB6-B2C3-C697-4D20076C5C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CC4E4-9E7F-CBE2-BB5E-8942BE3C2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828FB-AA2E-27AD-97AD-264B8242F3EA}"/>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F62AEEF6-15A2-94D1-F17E-56F44EBD4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95D5C-C572-5744-1C52-2F1F26D996A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6157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4EFB4-E987-AC4D-AF87-7091C1491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9C042-0FA8-5D76-195B-AF862392F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9AE3F-A685-BBF1-03D1-A3E8B867B9AE}"/>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AE379394-A27C-3101-852A-D376366DF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C9FA5-2EFC-6D60-0654-5BDCF4A75C2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40087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54E6-A7B7-6309-C47C-91CBA5037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D398D0-DE1A-6DA8-E29F-195BA9424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A0684-BEBB-7907-CC3F-0474D6C695D2}"/>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696E07CE-9F58-6933-3727-DFB458AE1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0F1D6-FE80-A1EA-0705-CE7C064544EE}"/>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55463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5775-DDCB-469F-9343-17E3194D8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5AF9F9-45F9-5533-D19B-A9D5B81A6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49C8E-E5BC-06CD-0863-FE974F59BC79}"/>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F3C8EB8D-5A9A-3EFB-68B7-BC190C3F76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B98F4-69C2-9BC3-3793-BCB8DA0C0480}"/>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214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0F96-2C10-8250-F7C7-E4DC4C833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04C6E-1161-AB9F-D3BC-3F79511A8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9B3F1-4ABE-9913-50C8-7700E2364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D921B1-CE81-1C91-3F57-ED1279457A8B}"/>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6" name="Footer Placeholder 5">
            <a:extLst>
              <a:ext uri="{FF2B5EF4-FFF2-40B4-BE49-F238E27FC236}">
                <a16:creationId xmlns:a16="http://schemas.microsoft.com/office/drawing/2014/main" id="{D8F7C928-69A0-436B-B320-64154F5D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771D9-007A-0D75-9D88-B6F9F4DE2CE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0339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9A6-ECB6-29EB-90F4-7205B5A1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983D39-9D2A-5841-2123-922EC1503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7866A-F53E-E5AB-0479-7028B7B27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076952-29B6-A893-ECD0-231F9FE26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54866-BD56-72D4-52CE-AA8441304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DB25CF-3334-38E1-2AE4-4DAB74C842D2}"/>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8" name="Footer Placeholder 7">
            <a:extLst>
              <a:ext uri="{FF2B5EF4-FFF2-40B4-BE49-F238E27FC236}">
                <a16:creationId xmlns:a16="http://schemas.microsoft.com/office/drawing/2014/main" id="{57337EC2-931E-708A-B541-F564E05EF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F0C913-688C-EED1-EF06-016C0A26659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69310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092-4266-4877-50DA-642A7B1CFC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542D4-9516-A3F4-194D-631CA6E1D9A2}"/>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4" name="Footer Placeholder 3">
            <a:extLst>
              <a:ext uri="{FF2B5EF4-FFF2-40B4-BE49-F238E27FC236}">
                <a16:creationId xmlns:a16="http://schemas.microsoft.com/office/drawing/2014/main" id="{92302B5F-53DA-0833-76E1-B65558D47F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67D407-D0E4-C40E-3561-E1FCB2A2006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01381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CA9B9-591C-B53A-384A-82B7B172D944}"/>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3" name="Footer Placeholder 2">
            <a:extLst>
              <a:ext uri="{FF2B5EF4-FFF2-40B4-BE49-F238E27FC236}">
                <a16:creationId xmlns:a16="http://schemas.microsoft.com/office/drawing/2014/main" id="{88AA8AC3-6EC3-AF83-AE83-57DBEC0E8C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4DCE0-AB8D-A5E8-C561-80A8E1587157}"/>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7596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FA8B-61B9-A74C-7AF9-A93F5C5EB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8B5556-17D5-C666-83AD-CBA9AE5F7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814680-574D-1125-0D5A-5BC25DCA3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E5FA9-258C-B01B-7CFD-FD6DF482297D}"/>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6" name="Footer Placeholder 5">
            <a:extLst>
              <a:ext uri="{FF2B5EF4-FFF2-40B4-BE49-F238E27FC236}">
                <a16:creationId xmlns:a16="http://schemas.microsoft.com/office/drawing/2014/main" id="{146D2386-F8A2-C32A-BA9C-6FE4742AA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006E9-8054-1494-5CA9-0737EA372F95}"/>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8951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BB22-6820-8EAE-602A-8DE9D37D6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808C80-EB7A-E717-6415-121104529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313EAE-E7BA-1EB7-C2F9-FC269A7A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15406-5B41-5CA6-2A87-4CC50676AFE9}"/>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6" name="Footer Placeholder 5">
            <a:extLst>
              <a:ext uri="{FF2B5EF4-FFF2-40B4-BE49-F238E27FC236}">
                <a16:creationId xmlns:a16="http://schemas.microsoft.com/office/drawing/2014/main" id="{F86FED1B-5D2D-CD4F-6A13-AE2BA9D29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F47F73-3509-6E62-E230-B6EF6DFA6B39}"/>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5208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95206-96EC-E0B6-38A9-F1DD52256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6AA03-9A81-90E2-5C16-D98F26AD8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F99FD-641A-BAC3-C657-52455B3C7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A6180ED7-C12D-14F3-82EC-5F116B56D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AA246-DEA9-BE3E-CB13-FEB364DE1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9564C-4075-44F0-A017-8210CCA0D9FE}" type="slidenum">
              <a:rPr lang="en-IN" smtClean="0"/>
              <a:pPr/>
              <a:t>‹#›</a:t>
            </a:fld>
            <a:endParaRPr lang="en-IN"/>
          </a:p>
        </p:txBody>
      </p:sp>
    </p:spTree>
    <p:extLst>
      <p:ext uri="{BB962C8B-B14F-4D97-AF65-F5344CB8AC3E}">
        <p14:creationId xmlns:p14="http://schemas.microsoft.com/office/powerpoint/2010/main" val="115792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www.espressif.com/en/support/documents/technical-documents" TargetMode="External" /><Relationship Id="rId2" Type="http://schemas.openxmlformats.org/officeDocument/2006/relationships/hyperlink" Target="https://www.arduino.cc/reference/en/" TargetMode="External" /><Relationship Id="rId1" Type="http://schemas.openxmlformats.org/officeDocument/2006/relationships/slideLayout" Target="../slideLayouts/slideLayout2.xml" /><Relationship Id="rId5" Type="http://schemas.openxmlformats.org/officeDocument/2006/relationships/hyperlink" Target="https://www.ijarcce.com/upload/2017/july-17/IJARCCE%2063.pdf" TargetMode="External" /><Relationship Id="rId4" Type="http://schemas.openxmlformats.org/officeDocument/2006/relationships/hyperlink" Target="http://docs.oasis-open.org/mqtt/mqtt/v3.1.1/os/mqtt-v3.1.1-os.html"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3350" y="1541844"/>
            <a:ext cx="7002100" cy="6367455"/>
          </a:xfrm>
        </p:spPr>
        <p:txBody>
          <a:bodyPr>
            <a:normAutofit fontScale="90000"/>
          </a:bodyPr>
          <a:lstStyle/>
          <a:p>
            <a:br>
              <a:rPr lang="en-US" dirty="0"/>
            </a:br>
            <a:br>
              <a:rPr lang="en-US" dirty="0"/>
            </a:br>
            <a:r>
              <a:rPr lang="en-IN"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IN" sz="3600" b="1" dirty="0">
                <a:solidFill>
                  <a:srgbClr val="00B0F0"/>
                </a:solidFill>
                <a:latin typeface="Times New Roman"/>
                <a:cs typeface="Times New Roman"/>
              </a:rPr>
              <a:t>CMR TECHNICAL CAMPUS</a:t>
            </a:r>
            <a:br>
              <a:rPr lang="en-IN" sz="2200" b="1" dirty="0">
                <a:latin typeface="Times New Roman" panose="02020603050405020304" pitchFamily="18" charset="0"/>
                <a:cs typeface="Times New Roman" panose="02020603050405020304" pitchFamily="18" charset="0"/>
              </a:rPr>
            </a:br>
            <a:r>
              <a:rPr lang="en-IN" sz="2200" b="1" dirty="0">
                <a:solidFill>
                  <a:srgbClr val="00B0F0"/>
                </a:solidFill>
                <a:latin typeface="Times New Roman"/>
                <a:cs typeface="Times New Roman"/>
              </a:rPr>
              <a:t>UGC (Autonomous)</a:t>
            </a:r>
            <a:br>
              <a:rPr lang="en-IN" sz="2200" b="1" dirty="0">
                <a:latin typeface="Times New Roman" panose="02020603050405020304" pitchFamily="18" charset="0"/>
                <a:cs typeface="Times New Roman" panose="02020603050405020304" pitchFamily="18" charset="0"/>
              </a:rPr>
            </a:br>
            <a:r>
              <a:rPr lang="en-IN" sz="2200" dirty="0" err="1">
                <a:latin typeface="Times New Roman"/>
                <a:cs typeface="Times New Roman"/>
              </a:rPr>
              <a:t>Kandlakoya</a:t>
            </a:r>
            <a:r>
              <a:rPr lang="en-IN" sz="2200" dirty="0">
                <a:latin typeface="Times New Roman"/>
                <a:cs typeface="Times New Roman"/>
              </a:rPr>
              <a:t>, </a:t>
            </a:r>
            <a:r>
              <a:rPr lang="en-IN" sz="2200" dirty="0" err="1">
                <a:latin typeface="Times New Roman"/>
                <a:cs typeface="Times New Roman"/>
              </a:rPr>
              <a:t>Medchal</a:t>
            </a:r>
            <a:r>
              <a:rPr lang="en-IN" sz="2200" dirty="0">
                <a:latin typeface="Times New Roman"/>
                <a:cs typeface="Times New Roman"/>
              </a:rPr>
              <a:t> Road, Hyd-501 401</a:t>
            </a:r>
            <a:br>
              <a:rPr lang="en-IN" sz="2200" dirty="0">
                <a:latin typeface="Times New Roman" panose="02020603050405020304" pitchFamily="18" charset="0"/>
                <a:cs typeface="Times New Roman" panose="02020603050405020304" pitchFamily="18" charset="0"/>
              </a:rPr>
            </a:br>
            <a:r>
              <a:rPr lang="en-IN" sz="2200" b="1" dirty="0">
                <a:solidFill>
                  <a:srgbClr val="FF0000"/>
                </a:solidFill>
                <a:latin typeface="Times New Roman"/>
                <a:cs typeface="Times New Roman"/>
              </a:rPr>
              <a:t>Department of Electronics &amp; Communication Engineering</a:t>
            </a:r>
            <a:br>
              <a:rPr lang="en-IN" sz="2200" b="1" dirty="0">
                <a:latin typeface="Times New Roman" panose="02020603050405020304" pitchFamily="18" charset="0"/>
                <a:cs typeface="Times New Roman" panose="02020603050405020304" pitchFamily="18" charset="0"/>
              </a:rPr>
            </a:br>
            <a:r>
              <a:rPr lang="en-IN" sz="2700" b="1" dirty="0">
                <a:solidFill>
                  <a:srgbClr val="00B050"/>
                </a:solidFill>
                <a:latin typeface="Times New Roman"/>
                <a:cs typeface="Times New Roman"/>
              </a:rPr>
              <a:t>Real Time Project Review</a:t>
            </a:r>
            <a:br>
              <a:rPr lang="en-IN" sz="2700" b="1" dirty="0">
                <a:latin typeface="Times New Roman" panose="02020603050405020304" pitchFamily="18" charset="0"/>
                <a:cs typeface="Times New Roman" panose="02020603050405020304" pitchFamily="18" charset="0"/>
              </a:rPr>
            </a:br>
            <a:br>
              <a:rPr lang="en-IN" sz="2200" b="1" dirty="0">
                <a:latin typeface="Times New Roman" panose="02020603050405020304" pitchFamily="18" charset="0"/>
                <a:cs typeface="Times New Roman" panose="02020603050405020304" pitchFamily="18" charset="0"/>
              </a:rPr>
            </a:br>
            <a:r>
              <a:rPr lang="en-IN" sz="2700" b="1" dirty="0">
                <a:solidFill>
                  <a:srgbClr val="002060"/>
                </a:solidFill>
                <a:latin typeface="Times New Roman"/>
                <a:cs typeface="Times New Roman"/>
              </a:rPr>
              <a:t>COMMAND BASED STREET LIGHT CONTROLLING THROUGH PC</a:t>
            </a:r>
            <a:br>
              <a:rPr lang="en-US" sz="2400" b="1"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br>
              <a:rPr lang="en-US" dirty="0"/>
            </a:br>
            <a:br>
              <a:rPr lang="en-US" dirty="0"/>
            </a:br>
            <a:endParaRPr lang="en-US" sz="2000">
              <a:solidFill>
                <a:srgbClr val="00B0F0"/>
              </a:solidFill>
            </a:endParaRPr>
          </a:p>
        </p:txBody>
      </p:sp>
      <p:pic>
        <p:nvPicPr>
          <p:cNvPr id="4" name="Picture 3" descr="CMRGI Logo New2"/>
          <p:cNvPicPr/>
          <p:nvPr/>
        </p:nvPicPr>
        <p:blipFill>
          <a:blip r:embed="rId3" cstate="print"/>
          <a:srcRect/>
          <a:stretch>
            <a:fillRect/>
          </a:stretch>
        </p:blipFill>
        <p:spPr bwMode="auto">
          <a:xfrm>
            <a:off x="952464" y="0"/>
            <a:ext cx="1428760" cy="1071570"/>
          </a:xfrm>
          <a:prstGeom prst="rect">
            <a:avLst/>
          </a:prstGeom>
          <a:noFill/>
          <a:ln w="9525">
            <a:noFill/>
            <a:miter lim="800000"/>
            <a:headEnd/>
            <a:tailEnd/>
          </a:ln>
        </p:spPr>
      </p:pic>
      <p:sp>
        <p:nvSpPr>
          <p:cNvPr id="6" name="TextBox 5"/>
          <p:cNvSpPr txBox="1"/>
          <p:nvPr/>
        </p:nvSpPr>
        <p:spPr>
          <a:xfrm>
            <a:off x="1666844" y="3571877"/>
            <a:ext cx="9634732" cy="2308324"/>
          </a:xfrm>
          <a:prstGeom prst="rect">
            <a:avLst/>
          </a:prstGeom>
          <a:noFill/>
        </p:spPr>
        <p:txBody>
          <a:bodyPr wrap="square" lIns="91440" tIns="45720" rIns="91440" bIns="45720" rtlCol="0" anchor="t">
            <a:spAutoFit/>
          </a:bodyPr>
          <a:lstStyle/>
          <a:p>
            <a:r>
              <a:rPr lang="en-IN" b="1" dirty="0">
                <a:solidFill>
                  <a:srgbClr val="FF0000"/>
                </a:solidFill>
                <a:latin typeface="Times New Roman"/>
                <a:cs typeface="Times New Roman"/>
              </a:rPr>
              <a:t>                                                             BATCH NO </a:t>
            </a:r>
            <a:r>
              <a:rPr lang="en-IN" dirty="0">
                <a:solidFill>
                  <a:srgbClr val="FF0000"/>
                </a:solidFill>
                <a:latin typeface="Times New Roman"/>
                <a:cs typeface="Times New Roman"/>
              </a:rPr>
              <a:t>:</a:t>
            </a:r>
            <a:r>
              <a:rPr lang="en-IN" b="1" dirty="0">
                <a:solidFill>
                  <a:srgbClr val="FF0000"/>
                </a:solidFill>
                <a:latin typeface="Times New Roman"/>
                <a:cs typeface="Times New Roman"/>
              </a:rPr>
              <a:t> 10</a:t>
            </a:r>
            <a:endParaRPr lang="en-IN" b="1" dirty="0">
              <a:solidFill>
                <a:srgbClr val="FF0000"/>
              </a:solidFill>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r>
              <a:rPr lang="en-IN" b="1" dirty="0">
                <a:latin typeface="Times New Roman"/>
                <a:cs typeface="Times New Roman"/>
              </a:rPr>
              <a:t> </a:t>
            </a:r>
            <a:r>
              <a:rPr lang="en-IN" b="1" dirty="0">
                <a:solidFill>
                  <a:srgbClr val="FF0000"/>
                </a:solidFill>
                <a:latin typeface="Times New Roman"/>
                <a:cs typeface="Times New Roman"/>
              </a:rPr>
              <a:t>Project Guide :                                                       	   </a:t>
            </a:r>
          </a:p>
          <a:p>
            <a:r>
              <a:rPr lang="en-IN" b="1" dirty="0">
                <a:latin typeface="Times New Roman"/>
                <a:cs typeface="Times New Roman"/>
              </a:rPr>
              <a:t> Name: </a:t>
            </a:r>
            <a:r>
              <a:rPr lang="en-IN" b="1" dirty="0" err="1">
                <a:latin typeface="Times New Roman"/>
                <a:cs typeface="Times New Roman"/>
              </a:rPr>
              <a:t>V.Srinu</a:t>
            </a:r>
            <a:r>
              <a:rPr lang="en-IN" dirty="0">
                <a:latin typeface="Times New Roman"/>
                <a:cs typeface="Times New Roman"/>
              </a:rPr>
              <a:t>			     			                 </a:t>
            </a:r>
          </a:p>
          <a:p>
            <a:r>
              <a:rPr lang="en-IN" dirty="0">
                <a:latin typeface="Times New Roman"/>
                <a:cs typeface="Times New Roman"/>
              </a:rPr>
              <a:t> Designation                                                                    </a:t>
            </a:r>
          </a:p>
          <a:p>
            <a:r>
              <a:rPr lang="en-IN" dirty="0">
                <a:latin typeface="Times New Roman"/>
                <a:cs typeface="Times New Roman"/>
              </a:rPr>
              <a:t> </a:t>
            </a:r>
            <a:r>
              <a:rPr lang="en-IN" b="1" dirty="0">
                <a:solidFill>
                  <a:srgbClr val="FF0000"/>
                </a:solidFill>
                <a:latin typeface="Times New Roman"/>
                <a:cs typeface="Times New Roman"/>
              </a:rPr>
              <a:t>Project Coordinator  :                                                  </a:t>
            </a:r>
            <a:r>
              <a:rPr lang="en-IN">
                <a:latin typeface="Times New Roman"/>
                <a:cs typeface="Times New Roman"/>
              </a:rPr>
              <a:t> </a:t>
            </a:r>
            <a:r>
              <a:rPr lang="en-IN" b="1">
                <a:solidFill>
                  <a:srgbClr val="FF0000"/>
                </a:solidFill>
                <a:latin typeface="Times New Roman"/>
                <a:cs typeface="Times New Roman"/>
              </a:rPr>
              <a:t>               </a:t>
            </a:r>
            <a:endParaRPr lang="en-IN">
              <a:latin typeface="Times New Roman" panose="02020603050405020304" pitchFamily="18" charset="0"/>
              <a:cs typeface="Times New Roman" panose="02020603050405020304" pitchFamily="18" charset="0"/>
            </a:endParaRPr>
          </a:p>
          <a:p>
            <a:r>
              <a:rPr lang="en-IN" dirty="0">
                <a:latin typeface="Times New Roman"/>
                <a:cs typeface="Times New Roman"/>
              </a:rPr>
              <a:t> Name: Mr. G Pavan Kumar</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Designation                            </a:t>
            </a:r>
            <a:endParaRPr lang="en-US" dirty="0"/>
          </a:p>
        </p:txBody>
      </p:sp>
      <p:pic>
        <p:nvPicPr>
          <p:cNvPr id="7" name="Picture 6" descr="C:\Users\Dean Academic\Desktop\Images for Canva\naac_a_grade.jpg"/>
          <p:cNvPicPr/>
          <p:nvPr/>
        </p:nvPicPr>
        <p:blipFill>
          <a:blip r:embed="rId4"/>
          <a:srcRect/>
          <a:stretch>
            <a:fillRect/>
          </a:stretch>
        </p:blipFill>
        <p:spPr bwMode="auto">
          <a:xfrm>
            <a:off x="9739338" y="24"/>
            <a:ext cx="1285852" cy="1071546"/>
          </a:xfrm>
          <a:prstGeom prst="rect">
            <a:avLst/>
          </a:prstGeom>
          <a:noFill/>
          <a:ln w="9525">
            <a:noFill/>
            <a:miter lim="800000"/>
            <a:headEnd/>
            <a:tailEnd/>
          </a:ln>
        </p:spPr>
      </p:pic>
      <p:sp>
        <p:nvSpPr>
          <p:cNvPr id="3" name="TextBox 2">
            <a:extLst>
              <a:ext uri="{FF2B5EF4-FFF2-40B4-BE49-F238E27FC236}">
                <a16:creationId xmlns:a16="http://schemas.microsoft.com/office/drawing/2014/main" id="{3C8BF91A-9E6F-BB0B-532C-9DD16776433C}"/>
              </a:ext>
            </a:extLst>
          </p:cNvPr>
          <p:cNvSpPr txBox="1"/>
          <p:nvPr/>
        </p:nvSpPr>
        <p:spPr>
          <a:xfrm>
            <a:off x="7128456" y="4123386"/>
            <a:ext cx="417060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FF0000"/>
                </a:solidFill>
                <a:latin typeface="Times New Roman"/>
                <a:cs typeface="Segoe UI"/>
              </a:rPr>
              <a:t>ROLL NUMBERS:</a:t>
            </a:r>
            <a:endParaRPr lang="en-US" b="1" dirty="0">
              <a:solidFill>
                <a:srgbClr val="FF0000"/>
              </a:solidFill>
            </a:endParaRPr>
          </a:p>
          <a:p>
            <a:r>
              <a:rPr lang="en-IN" dirty="0">
                <a:latin typeface="Times New Roman"/>
                <a:cs typeface="Segoe UI"/>
              </a:rPr>
              <a:t>227R1A0596: </a:t>
            </a:r>
            <a:r>
              <a:rPr lang="en-IN" dirty="0" err="1">
                <a:latin typeface="Times New Roman"/>
                <a:cs typeface="Segoe UI"/>
              </a:rPr>
              <a:t>K.Swarateja</a:t>
            </a:r>
            <a:r>
              <a:rPr lang="en-US" dirty="0">
                <a:latin typeface="Times New Roman"/>
                <a:cs typeface="Segoe UI"/>
              </a:rPr>
              <a:t>​</a:t>
            </a:r>
            <a:endParaRPr lang="en-US" dirty="0"/>
          </a:p>
          <a:p>
            <a:r>
              <a:rPr lang="en-US" dirty="0">
                <a:latin typeface="Times New Roman"/>
                <a:cs typeface="Segoe UI"/>
              </a:rPr>
              <a:t>227R1A0575:B.Ashwitha</a:t>
            </a:r>
          </a:p>
          <a:p>
            <a:r>
              <a:rPr lang="en-US" dirty="0">
                <a:latin typeface="Times New Roman"/>
                <a:cs typeface="Segoe UI"/>
              </a:rPr>
              <a:t>227R1A05B6:R.Nithin </a:t>
            </a:r>
          </a:p>
          <a:p>
            <a:r>
              <a:rPr lang="en-IN" dirty="0">
                <a:latin typeface="Times New Roman"/>
                <a:cs typeface="Segoe UI"/>
              </a:rPr>
              <a:t>                                             </a:t>
            </a:r>
            <a:endParaRPr lang="en-US">
              <a:latin typeface="Times New Roman"/>
              <a:cs typeface="Segoe UI"/>
            </a:endParaRPr>
          </a:p>
          <a:p>
            <a:r>
              <a:rPr lang="en-IN" dirty="0">
                <a:latin typeface="Times New Roman"/>
                <a:cs typeface="Segoe UI"/>
              </a:rPr>
              <a:t> </a:t>
            </a:r>
            <a:r>
              <a:rPr lang="en-IN" b="1" dirty="0">
                <a:solidFill>
                  <a:srgbClr val="FF0000"/>
                </a:solidFill>
                <a:latin typeface="Times New Roman"/>
                <a:cs typeface="Segoe UI"/>
              </a:rPr>
              <a:t>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a:latin typeface="Times New Roman" pitchFamily="18" charset="0"/>
                <a:cs typeface="Times New Roman" pitchFamily="18" charset="0"/>
              </a:rPr>
              <a:t>CONCLUSION AND FUTURE SCOPE</a:t>
            </a:r>
            <a:endParaRPr lang="en-IN"/>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p:txBody>
          <a:bodyPr vert="horz" lIns="91440" tIns="45720" rIns="91440" bIns="45720" rtlCol="0" anchor="t">
            <a:normAutofit/>
          </a:bodyPr>
          <a:lstStyle/>
          <a:p>
            <a:pPr marL="0" indent="0">
              <a:buNone/>
            </a:pPr>
            <a:r>
              <a:rPr lang="en-IN" dirty="0">
                <a:ea typeface="+mn-lt"/>
                <a:cs typeface="+mn-lt"/>
              </a:rPr>
              <a:t>The development and implementation of a command-based street light controlling system through a PC mark a significant advancement in urban infrastructure management. </a:t>
            </a:r>
            <a:endParaRPr lang="en-US">
              <a:ea typeface="+mn-lt"/>
              <a:cs typeface="+mn-lt"/>
            </a:endParaRPr>
          </a:p>
          <a:p>
            <a:pPr marL="0" indent="0">
              <a:buNone/>
            </a:pPr>
            <a:r>
              <a:rPr lang="en-IN" dirty="0">
                <a:ea typeface="+mn-lt"/>
                <a:cs typeface="+mn-lt"/>
              </a:rPr>
              <a:t>The primary benefits of this system include enhanced energy efficiency, reduced operational costs, and improved public safety, contributing to the broader objectives of smart city initiatives. </a:t>
            </a:r>
            <a:endParaRPr lang="en-US" dirty="0">
              <a:ea typeface="+mn-lt"/>
              <a:cs typeface="+mn-lt"/>
            </a:endParaRPr>
          </a:p>
          <a:p>
            <a:pPr marL="0" indent="0">
              <a:buNone/>
            </a:pPr>
            <a:r>
              <a:rPr lang="en-IN" dirty="0">
                <a:ea typeface="+mn-lt"/>
                <a:cs typeface="+mn-lt"/>
              </a:rPr>
              <a:t>Utilizing artificial intelligence to predict lighting needs based on traffic patterns, weather conditions, and event schedules. Implementing machine learning algorithms to predict and address maintenance needs before they result in system failures.</a:t>
            </a:r>
            <a:endParaRPr lang="en-US" dirty="0">
              <a:ea typeface="+mn-lt"/>
              <a:cs typeface="+mn-lt"/>
            </a:endParaRPr>
          </a:p>
        </p:txBody>
      </p:sp>
    </p:spTree>
    <p:extLst>
      <p:ext uri="{BB962C8B-B14F-4D97-AF65-F5344CB8AC3E}">
        <p14:creationId xmlns:p14="http://schemas.microsoft.com/office/powerpoint/2010/main" val="285897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1380-7E96-4336-8C83-C6AC5FCD85C2}"/>
              </a:ext>
            </a:extLst>
          </p:cNvPr>
          <p:cNvSpPr>
            <a:spLocks noGrp="1"/>
          </p:cNvSpPr>
          <p:nvPr>
            <p:ph type="title"/>
          </p:nvPr>
        </p:nvSpPr>
        <p:spPr>
          <a:xfrm>
            <a:off x="4095482" y="263906"/>
            <a:ext cx="8229600" cy="939784"/>
          </a:xfrm>
        </p:spPr>
        <p:txBody>
          <a:bodyPr>
            <a:normAutofit/>
          </a:bodyPr>
          <a:lstStyle/>
          <a:p>
            <a:r>
              <a:rPr lang="en-US" sz="4000" b="1">
                <a:latin typeface="Times New Roman" panose="02020603050405020304" pitchFamily="18" charset="0"/>
                <a:cs typeface="Times New Roman" panose="02020603050405020304" pitchFamily="18" charset="0"/>
              </a:rPr>
              <a:t>REFERENCES</a:t>
            </a:r>
            <a:endParaRPr lang="en-IN" sz="40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ABC230-A671-48BF-9E05-FAF177AFE1D8}"/>
              </a:ext>
            </a:extLst>
          </p:cNvPr>
          <p:cNvSpPr>
            <a:spLocks noGrp="1"/>
          </p:cNvSpPr>
          <p:nvPr>
            <p:ph idx="1"/>
          </p:nvPr>
        </p:nvSpPr>
        <p:spPr>
          <a:xfrm>
            <a:off x="611047" y="1196645"/>
            <a:ext cx="10823245" cy="5256691"/>
          </a:xfrm>
        </p:spPr>
        <p:txBody>
          <a:bodyPr vert="horz" lIns="91440" tIns="45720" rIns="91440" bIns="45720" rtlCol="0" anchor="t">
            <a:normAutofit lnSpcReduction="10000"/>
          </a:bodyPr>
          <a:lstStyle/>
          <a:p>
            <a:r>
              <a:rPr lang="en-IN" sz="2400">
                <a:ea typeface="+mn-lt"/>
                <a:cs typeface="+mn-lt"/>
              </a:rPr>
              <a:t>Arduino. (n.d.). </a:t>
            </a:r>
            <a:r>
              <a:rPr lang="en-IN" sz="2400" i="1">
                <a:ea typeface="+mn-lt"/>
                <a:cs typeface="+mn-lt"/>
              </a:rPr>
              <a:t>Arduino Documentation</a:t>
            </a:r>
            <a:r>
              <a:rPr lang="en-IN" sz="2400">
                <a:ea typeface="+mn-lt"/>
                <a:cs typeface="+mn-lt"/>
              </a:rPr>
              <a:t>. Retrieved from </a:t>
            </a:r>
            <a:r>
              <a:rPr lang="en-IN" sz="2400" dirty="0">
                <a:ea typeface="+mn-lt"/>
                <a:cs typeface="+mn-lt"/>
                <a:hlinkClick r:id="rId2"/>
              </a:rPr>
              <a:t>https://www.arduino.cc/reference/en/</a:t>
            </a:r>
            <a:endParaRPr lang="en-IN" sz="2400">
              <a:latin typeface="Times New Roman" panose="02020603050405020304" pitchFamily="18" charset="0"/>
              <a:ea typeface="+mn-lt"/>
              <a:cs typeface="Times New Roman" panose="02020603050405020304" pitchFamily="18" charset="0"/>
            </a:endParaRPr>
          </a:p>
          <a:p>
            <a:r>
              <a:rPr lang="en-IN" sz="2400" err="1">
                <a:ea typeface="+mn-lt"/>
                <a:cs typeface="+mn-lt"/>
              </a:rPr>
              <a:t>Espressif</a:t>
            </a:r>
            <a:r>
              <a:rPr lang="en-IN" sz="2400" dirty="0">
                <a:ea typeface="+mn-lt"/>
                <a:cs typeface="+mn-lt"/>
              </a:rPr>
              <a:t> Systems. (n.d.). </a:t>
            </a:r>
            <a:r>
              <a:rPr lang="en-IN" sz="2400" i="1" dirty="0">
                <a:ea typeface="+mn-lt"/>
                <a:cs typeface="+mn-lt"/>
              </a:rPr>
              <a:t>ESP8266EX &amp; ESP32 Series Resources</a:t>
            </a:r>
            <a:r>
              <a:rPr lang="en-IN" sz="2400" dirty="0">
                <a:ea typeface="+mn-lt"/>
                <a:cs typeface="+mn-lt"/>
              </a:rPr>
              <a:t>. Retrieved from </a:t>
            </a:r>
            <a:r>
              <a:rPr lang="en-IN" sz="2400" dirty="0">
                <a:ea typeface="+mn-lt"/>
                <a:cs typeface="+mn-lt"/>
                <a:hlinkClick r:id="rId3"/>
              </a:rPr>
              <a:t>https://www.espressif.com/en/support/documents/technical-documents</a:t>
            </a:r>
          </a:p>
          <a:p>
            <a:r>
              <a:rPr lang="en-IN" sz="2400" dirty="0">
                <a:ea typeface="+mn-lt"/>
                <a:cs typeface="+mn-lt"/>
              </a:rPr>
              <a:t>OASIS. (n.d.). </a:t>
            </a:r>
            <a:r>
              <a:rPr lang="en-IN" sz="2400" i="1" dirty="0">
                <a:ea typeface="+mn-lt"/>
                <a:cs typeface="+mn-lt"/>
              </a:rPr>
              <a:t>MQTT Version 3.1.1</a:t>
            </a:r>
            <a:r>
              <a:rPr lang="en-IN" sz="2400" dirty="0">
                <a:ea typeface="+mn-lt"/>
                <a:cs typeface="+mn-lt"/>
              </a:rPr>
              <a:t>. Retrieved from </a:t>
            </a:r>
            <a:r>
              <a:rPr lang="en-IN" sz="2400" dirty="0">
                <a:ea typeface="+mn-lt"/>
                <a:cs typeface="+mn-lt"/>
                <a:hlinkClick r:id="rId4"/>
              </a:rPr>
              <a:t>http://docs.oasis-open.org/mqtt/mqtt/v3.1.1/os/mqtt-v3.1.1-os.html</a:t>
            </a:r>
            <a:endParaRPr lang="en-IN" sz="2400" dirty="0">
              <a:latin typeface="Calibri"/>
              <a:cs typeface="Calibri"/>
            </a:endParaRPr>
          </a:p>
          <a:p>
            <a:r>
              <a:rPr lang="en-IN" sz="2400" dirty="0">
                <a:ea typeface="+mn-lt"/>
                <a:cs typeface="+mn-lt"/>
              </a:rPr>
              <a:t>LoRa Alliance. (n.d.). </a:t>
            </a:r>
            <a:r>
              <a:rPr lang="en-IN" sz="2400" i="1" dirty="0">
                <a:ea typeface="+mn-lt"/>
                <a:cs typeface="+mn-lt"/>
              </a:rPr>
              <a:t>LoRaWAN Specifications</a:t>
            </a:r>
            <a:r>
              <a:rPr lang="en-IN" sz="2400" dirty="0">
                <a:ea typeface="+mn-lt"/>
                <a:cs typeface="+mn-lt"/>
              </a:rPr>
              <a:t>. Retrieved from https://lora-alliance.org/resource_hub/lorawan-specification-v1-0/</a:t>
            </a:r>
          </a:p>
          <a:p>
            <a:r>
              <a:rPr lang="en-IN" sz="2400" dirty="0">
                <a:ea typeface="+mn-lt"/>
                <a:cs typeface="+mn-lt"/>
              </a:rPr>
              <a:t>Naik, N., &amp; Priya, K. (2017). </a:t>
            </a:r>
            <a:r>
              <a:rPr lang="en-IN" sz="2400" i="1" dirty="0">
                <a:ea typeface="+mn-lt"/>
                <a:cs typeface="+mn-lt"/>
              </a:rPr>
              <a:t>Smart Street Lighting System Using IoT</a:t>
            </a:r>
            <a:r>
              <a:rPr lang="en-IN" sz="2400" dirty="0">
                <a:ea typeface="+mn-lt"/>
                <a:cs typeface="+mn-lt"/>
              </a:rPr>
              <a:t>. International Journal of Advanced Research in Computer and Communication Engineering, 6(7), 321-325. Retrieved from </a:t>
            </a:r>
            <a:r>
              <a:rPr lang="en-IN" sz="2400" dirty="0">
                <a:ea typeface="+mn-lt"/>
                <a:cs typeface="+mn-lt"/>
                <a:hlinkClick r:id="rId5"/>
              </a:rPr>
              <a:t>https://www.ijarcce.com/upload/2017/july-17/IJARCCE%2063.pdf</a:t>
            </a:r>
            <a:endParaRPr lang="en-IN">
              <a:cs typeface="Calibri"/>
            </a:endParaRPr>
          </a:p>
          <a:p>
            <a:r>
              <a:rPr lang="en-IN" sz="2400">
                <a:ea typeface="+mn-lt"/>
                <a:cs typeface="+mn-lt"/>
              </a:rPr>
              <a:t>Raspberry Pi Foundation. (n.d.). </a:t>
            </a:r>
            <a:r>
              <a:rPr lang="en-IN" sz="2400" i="1">
                <a:ea typeface="+mn-lt"/>
                <a:cs typeface="+mn-lt"/>
              </a:rPr>
              <a:t>Raspberry Pi Documentation</a:t>
            </a:r>
            <a:r>
              <a:rPr lang="en-IN" sz="2400">
                <a:ea typeface="+mn-lt"/>
                <a:cs typeface="+mn-lt"/>
              </a:rPr>
              <a:t>. Retrieved from </a:t>
            </a:r>
            <a:r>
              <a:rPr lang="en-IN" sz="2400" dirty="0">
                <a:ea typeface="+mn-lt"/>
                <a:cs typeface="+mn-lt"/>
              </a:rPr>
              <a:t>https://www.raspberrypi.org/documentation/</a:t>
            </a:r>
            <a:endParaRPr lang="en-IN" sz="2400" dirty="0">
              <a:cs typeface="Calibri"/>
            </a:endParaRPr>
          </a:p>
          <a:p>
            <a:endParaRPr lang="en-IN">
              <a:latin typeface="Calibri"/>
              <a:cs typeface="Calibri"/>
            </a:endParaRPr>
          </a:p>
          <a:p>
            <a:endParaRPr lang="en-IN" sz="2400" dirty="0">
              <a:latin typeface="Calibri"/>
              <a:cs typeface="Calibri"/>
            </a:endParaRPr>
          </a:p>
        </p:txBody>
      </p:sp>
    </p:spTree>
    <p:extLst>
      <p:ext uri="{BB962C8B-B14F-4D97-AF65-F5344CB8AC3E}">
        <p14:creationId xmlns:p14="http://schemas.microsoft.com/office/powerpoint/2010/main" val="419801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69A2-5CDB-037B-9142-9DED5E8EB690}"/>
              </a:ext>
            </a:extLst>
          </p:cNvPr>
          <p:cNvSpPr>
            <a:spLocks noGrp="1"/>
          </p:cNvSpPr>
          <p:nvPr>
            <p:ph type="title"/>
          </p:nvPr>
        </p:nvSpPr>
        <p:spPr>
          <a:xfrm>
            <a:off x="838200" y="365125"/>
            <a:ext cx="10515600" cy="5369469"/>
          </a:xfrm>
        </p:spPr>
        <p:txBody>
          <a:bodyPr/>
          <a:lstStyle/>
          <a:p>
            <a:pPr algn="ctr"/>
            <a:r>
              <a:rPr lang="en-US" b="1">
                <a:latin typeface="Times New Roman" panose="02020603050405020304" pitchFamily="18" charset="0"/>
                <a:cs typeface="Times New Roman" panose="02020603050405020304" pitchFamily="18" charset="0"/>
              </a:rPr>
              <a:t>Q&amp;A</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28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9647-136D-6CB6-9251-40758619CEC5}"/>
              </a:ext>
            </a:extLst>
          </p:cNvPr>
          <p:cNvSpPr>
            <a:spLocks noGrp="1"/>
          </p:cNvSpPr>
          <p:nvPr>
            <p:ph type="title"/>
          </p:nvPr>
        </p:nvSpPr>
        <p:spPr>
          <a:xfrm>
            <a:off x="838200" y="365125"/>
            <a:ext cx="10515600" cy="5931172"/>
          </a:xfrm>
        </p:spPr>
        <p:txBody>
          <a:bodyPr/>
          <a:lstStyle/>
          <a:p>
            <a:pPr algn="ctr"/>
            <a:r>
              <a:rPr lang="en-US" b="1">
                <a:latin typeface="Times New Roman" panose="02020603050405020304" pitchFamily="18" charset="0"/>
                <a:cs typeface="Times New Roman" panose="02020603050405020304" pitchFamily="18" charset="0"/>
              </a:rPr>
              <a:t>THANK YOU</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1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a:xfrm>
            <a:off x="838200" y="1711894"/>
            <a:ext cx="10515600" cy="4351338"/>
          </a:xfrm>
        </p:spPr>
        <p:txBody>
          <a:bodyPr vert="horz" lIns="91440" tIns="45720" rIns="91440" bIns="45720" rtlCol="0" anchor="t">
            <a:normAutofit/>
          </a:bodyPr>
          <a:lstStyle/>
          <a:p>
            <a:pPr marL="514350" indent="-514350">
              <a:buAutoNum type="arabicPeriod"/>
            </a:pPr>
            <a:r>
              <a:rPr lang="en-IN" dirty="0">
                <a:cs typeface="Calibri"/>
              </a:rPr>
              <a:t>Abstract</a:t>
            </a:r>
            <a:endParaRPr lang="en-US" dirty="0">
              <a:cs typeface="Calibri"/>
            </a:endParaRPr>
          </a:p>
          <a:p>
            <a:pPr marL="514350" indent="-514350">
              <a:buAutoNum type="arabicPeriod"/>
            </a:pPr>
            <a:r>
              <a:rPr lang="en-IN" dirty="0">
                <a:cs typeface="Calibri"/>
              </a:rPr>
              <a:t>Introduction</a:t>
            </a:r>
          </a:p>
          <a:p>
            <a:pPr marL="514350" indent="-514350">
              <a:buAutoNum type="arabicPeriod"/>
            </a:pPr>
            <a:r>
              <a:rPr lang="en-IN" dirty="0">
                <a:cs typeface="Calibri"/>
              </a:rPr>
              <a:t>Literature Survey</a:t>
            </a:r>
          </a:p>
          <a:p>
            <a:pPr marL="514350" indent="-514350">
              <a:buAutoNum type="arabicPeriod"/>
            </a:pPr>
            <a:r>
              <a:rPr lang="en-IN" dirty="0">
                <a:cs typeface="Calibri"/>
              </a:rPr>
              <a:t>Proposed methodology</a:t>
            </a:r>
          </a:p>
          <a:p>
            <a:pPr marL="514350" indent="-514350">
              <a:buAutoNum type="arabicPeriod"/>
            </a:pPr>
            <a:r>
              <a:rPr lang="en-IN" dirty="0">
                <a:cs typeface="Calibri"/>
              </a:rPr>
              <a:t>Implementation &amp; architecture</a:t>
            </a:r>
          </a:p>
          <a:p>
            <a:pPr marL="514350" indent="-514350">
              <a:buAutoNum type="arabicPeriod"/>
            </a:pPr>
            <a:r>
              <a:rPr lang="en-IN" dirty="0">
                <a:cs typeface="Calibri"/>
              </a:rPr>
              <a:t>Results &amp; Discussion</a:t>
            </a:r>
          </a:p>
          <a:p>
            <a:pPr marL="514350" indent="-514350">
              <a:buAutoNum type="arabicPeriod"/>
            </a:pPr>
            <a:r>
              <a:rPr lang="en-IN" dirty="0">
                <a:cs typeface="Calibri"/>
              </a:rPr>
              <a:t>Conclusion &amp; Future Scope</a:t>
            </a:r>
          </a:p>
          <a:p>
            <a:pPr marL="514350" indent="-514350">
              <a:buAutoNum type="arabicPeriod"/>
            </a:pPr>
            <a:r>
              <a:rPr lang="en-IN" dirty="0">
                <a:cs typeface="Calibri"/>
              </a:rPr>
              <a:t>References</a:t>
            </a:r>
          </a:p>
          <a:p>
            <a:pPr marL="0" indent="0">
              <a:buNone/>
            </a:pPr>
            <a:endParaRPr lang="en-IN" dirty="0">
              <a:cs typeface="Calibri"/>
            </a:endParaRPr>
          </a:p>
          <a:p>
            <a:pPr marL="0" indent="0">
              <a:buNone/>
            </a:pPr>
            <a:endParaRPr lang="en-IN" dirty="0">
              <a:cs typeface="Calibri"/>
            </a:endParaRPr>
          </a:p>
          <a:p>
            <a:pPr marL="0" indent="0">
              <a:buNone/>
            </a:pPr>
            <a:endParaRPr lang="en-IN">
              <a:cs typeface="Calibri"/>
            </a:endParaRP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pitchFamily="18" charset="0"/>
                <a:cs typeface="Times New Roman" pitchFamily="18" charset="0"/>
              </a:rPr>
              <a:t>CONTENTS</a:t>
            </a:r>
          </a:p>
        </p:txBody>
      </p:sp>
    </p:spTree>
    <p:extLst>
      <p:ext uri="{BB962C8B-B14F-4D97-AF65-F5344CB8AC3E}">
        <p14:creationId xmlns:p14="http://schemas.microsoft.com/office/powerpoint/2010/main" val="414080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a:xfrm>
            <a:off x="838200" y="1729034"/>
            <a:ext cx="10515600" cy="4447929"/>
          </a:xfrm>
        </p:spPr>
        <p:txBody>
          <a:bodyPr vert="horz" lIns="91440" tIns="45720" rIns="91440" bIns="45720" rtlCol="0" anchor="t">
            <a:normAutofit/>
          </a:bodyPr>
          <a:lstStyle/>
          <a:p>
            <a:pPr marL="0" indent="0" algn="just">
              <a:buNone/>
            </a:pPr>
            <a:r>
              <a:rPr lang="en-IN" dirty="0">
                <a:latin typeface="Times New Roman"/>
                <a:ea typeface="+mn-lt"/>
                <a:cs typeface="+mn-lt"/>
              </a:rPr>
              <a:t>In urban settings, efficient management of street lighting plays a crucial role in conserving energy and ensuring safety. Traditional methods of street light control often lack flexibility and real-time adaptability. This project proposes a novel approach to street light management using a command-based system controlled via a personal computer (PC).</a:t>
            </a:r>
            <a:endParaRPr lang="en-US">
              <a:latin typeface="Times New Roman"/>
              <a:cs typeface="Times New Roman"/>
            </a:endParaRPr>
          </a:p>
          <a:p>
            <a:pPr marL="0" indent="0" algn="just">
              <a:buNone/>
            </a:pPr>
            <a:r>
              <a:rPr lang="en-IN" dirty="0">
                <a:latin typeface="Times New Roman"/>
                <a:ea typeface="+mn-lt"/>
                <a:cs typeface="+mn-lt"/>
              </a:rPr>
              <a:t>The system utilizes a central control unit connected to each street light through a wireless or wired network. A PC interface facilitates real-time monitoring and control of individual or groups of street lights. Commands sent from the PC allow for immediate adjustments in lighting intensity, scheduling, and maintenance routines, thereby optimizing energy consumption and reducing operational costs.</a:t>
            </a: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dirty="0">
                <a:latin typeface="Times New Roman" pitchFamily="18" charset="0"/>
                <a:cs typeface="Times New Roman" pitchFamily="18" charset="0"/>
              </a:rPr>
              <a:t>ABSTRACT</a:t>
            </a:r>
          </a:p>
        </p:txBody>
      </p:sp>
    </p:spTree>
    <p:extLst>
      <p:ext uri="{BB962C8B-B14F-4D97-AF65-F5344CB8AC3E}">
        <p14:creationId xmlns:p14="http://schemas.microsoft.com/office/powerpoint/2010/main" val="414080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CBF9-E406-9BD2-1CCC-530A591FED20}"/>
              </a:ext>
            </a:extLst>
          </p:cNvPr>
          <p:cNvSpPr>
            <a:spLocks noGrp="1"/>
          </p:cNvSpPr>
          <p:nvPr>
            <p:ph type="title"/>
          </p:nvPr>
        </p:nvSpPr>
        <p:spPr/>
        <p:txBody>
          <a:bodyPr/>
          <a:lstStyle/>
          <a:p>
            <a:pPr algn="ctr"/>
            <a:r>
              <a:rPr lang="en-US" b="1">
                <a:latin typeface="Times New Roman" pitchFamily="18" charset="0"/>
                <a:cs typeface="Times New Roman" pitchFamily="18" charset="0"/>
              </a:rPr>
              <a:t>INTRODUCTION</a:t>
            </a:r>
            <a:endParaRPr lang="en-IN"/>
          </a:p>
        </p:txBody>
      </p:sp>
      <p:sp>
        <p:nvSpPr>
          <p:cNvPr id="3" name="Content Placeholder 2">
            <a:extLst>
              <a:ext uri="{FF2B5EF4-FFF2-40B4-BE49-F238E27FC236}">
                <a16:creationId xmlns:a16="http://schemas.microsoft.com/office/drawing/2014/main" id="{D4E399A1-3F52-944F-234D-259B1C72AD9F}"/>
              </a:ext>
            </a:extLst>
          </p:cNvPr>
          <p:cNvSpPr>
            <a:spLocks noGrp="1"/>
          </p:cNvSpPr>
          <p:nvPr>
            <p:ph idx="1"/>
          </p:nvPr>
        </p:nvSpPr>
        <p:spPr>
          <a:xfrm>
            <a:off x="838200" y="1484431"/>
            <a:ext cx="10515600" cy="4351338"/>
          </a:xfrm>
        </p:spPr>
        <p:txBody>
          <a:bodyPr vert="horz" lIns="91440" tIns="45720" rIns="91440" bIns="45720" rtlCol="0" anchor="t">
            <a:normAutofit fontScale="92500" lnSpcReduction="10000"/>
          </a:bodyPr>
          <a:lstStyle/>
          <a:p>
            <a:pPr marL="457200" indent="-457200"/>
            <a:r>
              <a:rPr lang="en-IN" dirty="0">
                <a:latin typeface="Times New Roman"/>
                <a:ea typeface="+mn-lt"/>
                <a:cs typeface="+mn-lt"/>
              </a:rPr>
              <a:t>Command-based street light control through a PC represents a modern approach to managing urban lighting infrastructure efficiently and intelligently.  </a:t>
            </a:r>
            <a:endParaRPr lang="en-US">
              <a:latin typeface="Times New Roman"/>
              <a:ea typeface="+mn-lt"/>
              <a:cs typeface="+mn-lt"/>
            </a:endParaRPr>
          </a:p>
          <a:p>
            <a:pPr marL="457200" indent="-457200"/>
            <a:r>
              <a:rPr lang="en-IN" dirty="0">
                <a:latin typeface="Times New Roman"/>
                <a:ea typeface="+mn-lt"/>
                <a:cs typeface="+mn-lt"/>
              </a:rPr>
              <a:t>With advancements in technology, particularly in the realm of smart city solutions, the integration of PC-based command systems offers several advantages.</a:t>
            </a:r>
          </a:p>
          <a:p>
            <a:pPr marL="457200" indent="-457200"/>
            <a:r>
              <a:rPr lang="en-IN" dirty="0">
                <a:latin typeface="Times New Roman"/>
                <a:ea typeface="+mn-lt"/>
                <a:cs typeface="+mn-lt"/>
              </a:rPr>
              <a:t>The system leverages modern microcontroller technology and sensor integration to provide a comprehensive solution for managing street lighting efficiently and effectively.</a:t>
            </a:r>
          </a:p>
          <a:p>
            <a:pPr marL="457200" indent="-457200"/>
            <a:r>
              <a:rPr lang="en-IN" dirty="0">
                <a:latin typeface="Times New Roman"/>
                <a:ea typeface="+mn-lt"/>
                <a:cs typeface="+mn-lt"/>
              </a:rPr>
              <a:t> By utilizing a PC interface, city operators can monitor and control street lights in real-time, ensuring optimal lighting conditions while minimizing energy consumption.</a:t>
            </a:r>
          </a:p>
        </p:txBody>
      </p:sp>
    </p:spTree>
    <p:extLst>
      <p:ext uri="{BB962C8B-B14F-4D97-AF65-F5344CB8AC3E}">
        <p14:creationId xmlns:p14="http://schemas.microsoft.com/office/powerpoint/2010/main" val="71904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1385" y="461494"/>
            <a:ext cx="8029604" cy="785794"/>
          </a:xfrm>
        </p:spPr>
        <p:txBody>
          <a:bodyPr>
            <a:normAutofit fontScale="90000"/>
          </a:bodyPr>
          <a:lstStyle/>
          <a:p>
            <a:r>
              <a:rPr lang="en-IN">
                <a:latin typeface="Times New Roman" panose="02020603050405020304" pitchFamily="18" charset="0"/>
                <a:cs typeface="Times New Roman" panose="02020603050405020304" pitchFamily="18" charset="0"/>
              </a:rPr>
              <a:t>LITERATURE SURVEY</a:t>
            </a:r>
            <a:endParaRPr lang="en-US"/>
          </a:p>
        </p:txBody>
      </p:sp>
      <p:sp>
        <p:nvSpPr>
          <p:cNvPr id="3" name="Subtitle 2"/>
          <p:cNvSpPr>
            <a:spLocks noGrp="1"/>
          </p:cNvSpPr>
          <p:nvPr>
            <p:ph type="subTitle" idx="1"/>
          </p:nvPr>
        </p:nvSpPr>
        <p:spPr>
          <a:xfrm>
            <a:off x="568818" y="1404584"/>
            <a:ext cx="11269013" cy="5249859"/>
          </a:xfrm>
        </p:spPr>
        <p:txBody>
          <a:bodyPr vert="horz" lIns="91440" tIns="45720" rIns="91440" bIns="45720" rtlCol="0" anchor="t">
            <a:normAutofit/>
          </a:bodyPr>
          <a:lstStyle/>
          <a:p>
            <a:pPr algn="l"/>
            <a:r>
              <a:rPr lang="en-US" dirty="0">
                <a:latin typeface="Times New Roman"/>
                <a:ea typeface="+mn-lt"/>
                <a:cs typeface="+mn-lt"/>
              </a:rPr>
              <a:t>Existing research on command-based street light control through PC demonstrates its potential in enhancing urban lighting infrastructure:</a:t>
            </a:r>
            <a:endParaRPr lang="en-US">
              <a:latin typeface="Times New Roman"/>
              <a:cs typeface="Calibri"/>
            </a:endParaRPr>
          </a:p>
          <a:p>
            <a:pPr marL="285750" indent="-285750" algn="l">
              <a:buFont typeface="Arial"/>
              <a:buChar char="•"/>
            </a:pPr>
            <a:r>
              <a:rPr lang="en-US" dirty="0">
                <a:latin typeface="Times New Roman"/>
                <a:ea typeface="+mn-lt"/>
                <a:cs typeface="+mn-lt"/>
              </a:rPr>
              <a:t>Remote Control: PC-based systems allow remote monitoring and adjustment of street lights, optimizing illumination based on real-time needs (Wang et al., 2017).</a:t>
            </a:r>
            <a:endParaRPr lang="en-US">
              <a:latin typeface="Times New Roman"/>
              <a:cs typeface="Calibri"/>
            </a:endParaRPr>
          </a:p>
          <a:p>
            <a:pPr marL="285750" indent="-285750" algn="l">
              <a:buFont typeface="Arial"/>
              <a:buChar char="•"/>
            </a:pPr>
            <a:r>
              <a:rPr lang="en-US" dirty="0">
                <a:latin typeface="Times New Roman"/>
                <a:ea typeface="+mn-lt"/>
                <a:cs typeface="+mn-lt"/>
              </a:rPr>
              <a:t>Dynamic Adjustment: Algorithms integrate data from sensors to dynamically adjust lighting levels, improving visibility and energy efficiency (Li et al., 2019).</a:t>
            </a:r>
            <a:endParaRPr lang="en-US">
              <a:latin typeface="Times New Roman"/>
              <a:cs typeface="Calibri"/>
            </a:endParaRPr>
          </a:p>
          <a:p>
            <a:pPr marL="285750" indent="-285750" algn="l">
              <a:buFont typeface="Arial"/>
              <a:buChar char="•"/>
            </a:pPr>
            <a:r>
              <a:rPr lang="en-US" dirty="0">
                <a:latin typeface="Times New Roman"/>
                <a:ea typeface="+mn-lt"/>
                <a:cs typeface="+mn-lt"/>
              </a:rPr>
              <a:t>IoT Integration: Combining IoT and cloud computing enables centralized monitoring and proactive maintenance, leading to enhanced efficiency (Khan et al., 2020).</a:t>
            </a:r>
            <a:endParaRPr lang="en-US">
              <a:latin typeface="Times New Roman"/>
              <a:cs typeface="Calibri"/>
            </a:endParaRPr>
          </a:p>
          <a:p>
            <a:pPr marL="285750" indent="-285750" algn="l">
              <a:buFont typeface="Arial"/>
              <a:buChar char="•"/>
            </a:pPr>
            <a:r>
              <a:rPr lang="en-US" dirty="0">
                <a:latin typeface="Times New Roman"/>
                <a:ea typeface="+mn-lt"/>
                <a:cs typeface="+mn-lt"/>
              </a:rPr>
              <a:t>Energy Efficiency: Command-based systems show significant energy savings and reduced carbon emissions compared to traditional methods (Gupta et al., 2018).</a:t>
            </a:r>
            <a:endParaRPr lang="en-US">
              <a:latin typeface="Times New Roman"/>
              <a:cs typeface="Calibri"/>
            </a:endParaRPr>
          </a:p>
          <a:p>
            <a:pPr marL="285750" indent="-285750" algn="l">
              <a:buFont typeface="Arial"/>
              <a:buChar char="•"/>
            </a:pPr>
            <a:r>
              <a:rPr lang="en-US" dirty="0">
                <a:latin typeface="Times New Roman"/>
                <a:ea typeface="+mn-lt"/>
                <a:cs typeface="+mn-lt"/>
              </a:rPr>
              <a:t>User Interface: Designing intuitive interfaces is crucial for user acceptance and usability of PC-controlled systems (Zhang et al., 2021).</a:t>
            </a:r>
            <a:endParaRPr lang="en-US">
              <a:latin typeface="Times New Roman"/>
              <a:cs typeface="Calibri"/>
            </a:endParaRPr>
          </a:p>
          <a:p>
            <a:endParaRPr lang="en-US"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9C45-4DD3-5BCA-47BA-CEB03D18FA75}"/>
              </a:ext>
            </a:extLst>
          </p:cNvPr>
          <p:cNvSpPr>
            <a:spLocks noGrp="1"/>
          </p:cNvSpPr>
          <p:nvPr>
            <p:ph type="title"/>
          </p:nvPr>
        </p:nvSpPr>
        <p:spPr>
          <a:xfrm>
            <a:off x="838200" y="75350"/>
            <a:ext cx="10515600" cy="1325563"/>
          </a:xfrm>
        </p:spPr>
        <p:txBody>
          <a:bodyPr/>
          <a:lstStyle/>
          <a:p>
            <a:pPr algn="ctr"/>
            <a:r>
              <a:rPr lang="en-IN" b="1">
                <a:latin typeface="Times New Roman" pitchFamily="18" charset="0"/>
                <a:cs typeface="Times New Roman" pitchFamily="18" charset="0"/>
              </a:rPr>
              <a:t>PROPOSED METHODOLOGY</a:t>
            </a:r>
            <a:endParaRPr lang="en-IN"/>
          </a:p>
        </p:txBody>
      </p:sp>
      <p:sp>
        <p:nvSpPr>
          <p:cNvPr id="3" name="Content Placeholder 2">
            <a:extLst>
              <a:ext uri="{FF2B5EF4-FFF2-40B4-BE49-F238E27FC236}">
                <a16:creationId xmlns:a16="http://schemas.microsoft.com/office/drawing/2014/main" id="{EC060A64-69D5-8E91-FDC2-6B5D5F443199}"/>
              </a:ext>
            </a:extLst>
          </p:cNvPr>
          <p:cNvSpPr>
            <a:spLocks noGrp="1"/>
          </p:cNvSpPr>
          <p:nvPr>
            <p:ph idx="1"/>
          </p:nvPr>
        </p:nvSpPr>
        <p:spPr>
          <a:xfrm>
            <a:off x="1020651" y="1265298"/>
            <a:ext cx="10537064" cy="4930887"/>
          </a:xfrm>
        </p:spPr>
        <p:txBody>
          <a:bodyPr vert="horz" lIns="91440" tIns="45720" rIns="91440" bIns="45720" rtlCol="0" anchor="t">
            <a:noAutofit/>
          </a:bodyPr>
          <a:lstStyle/>
          <a:p>
            <a:pPr marL="0" indent="0">
              <a:buNone/>
            </a:pPr>
            <a:r>
              <a:rPr lang="en-IN" sz="2500" dirty="0">
                <a:ea typeface="+mn-lt"/>
                <a:cs typeface="+mn-lt"/>
              </a:rPr>
              <a:t>The methodology can be divided into several key phases: </a:t>
            </a:r>
            <a:endParaRPr lang="en-US" sz="2500">
              <a:ea typeface="+mn-lt"/>
              <a:cs typeface="+mn-lt"/>
            </a:endParaRPr>
          </a:p>
          <a:p>
            <a:pPr marL="0" indent="0">
              <a:buNone/>
            </a:pPr>
            <a:r>
              <a:rPr lang="en-IN" sz="2500" b="1" dirty="0"/>
              <a:t>1. System Design</a:t>
            </a:r>
            <a:r>
              <a:rPr lang="en-IN" sz="2500" b="1" dirty="0">
                <a:ea typeface="+mn-lt"/>
                <a:cs typeface="+mn-lt"/>
              </a:rPr>
              <a:t>: </a:t>
            </a:r>
            <a:r>
              <a:rPr lang="en-IN" sz="2500" dirty="0">
                <a:ea typeface="+mn-lt"/>
                <a:cs typeface="+mn-lt"/>
              </a:rPr>
              <a:t>To create a detailed blueprint for the street light control system that outlines all components and their interactions.</a:t>
            </a:r>
            <a:endParaRPr lang="en-IN" sz="2500" dirty="0">
              <a:cs typeface="Calibri"/>
            </a:endParaRPr>
          </a:p>
          <a:p>
            <a:pPr marL="0" indent="0">
              <a:buNone/>
            </a:pPr>
            <a:r>
              <a:rPr lang="en-US" sz="2500" b="1" dirty="0">
                <a:cs typeface="Calibri"/>
              </a:rPr>
              <a:t>2. Hardware Setup: </a:t>
            </a:r>
            <a:r>
              <a:rPr lang="en-US" sz="2500" dirty="0">
                <a:cs typeface="Calibri"/>
              </a:rPr>
              <a:t>To set up and configure the physical components of the system.</a:t>
            </a:r>
          </a:p>
          <a:p>
            <a:pPr>
              <a:buNone/>
            </a:pPr>
            <a:r>
              <a:rPr lang="en-US" sz="2500" b="1" dirty="0">
                <a:cs typeface="Calibri"/>
              </a:rPr>
              <a:t>3. Software Development: </a:t>
            </a:r>
            <a:r>
              <a:rPr lang="en-US" sz="2500" dirty="0">
                <a:cs typeface="Calibri"/>
              </a:rPr>
              <a:t>To develop the software necessary for the operation and control of the street lights through a PC.</a:t>
            </a:r>
          </a:p>
          <a:p>
            <a:pPr>
              <a:buNone/>
            </a:pPr>
            <a:r>
              <a:rPr lang="en-US" sz="2500" b="1" dirty="0">
                <a:cs typeface="Calibri"/>
              </a:rPr>
              <a:t>4. Integration: </a:t>
            </a:r>
            <a:r>
              <a:rPr lang="en-US" sz="2500" dirty="0">
                <a:cs typeface="Calibri"/>
              </a:rPr>
              <a:t>To integrate the hardware and software components into a cohesive system.</a:t>
            </a:r>
          </a:p>
          <a:p>
            <a:pPr>
              <a:buNone/>
            </a:pPr>
            <a:r>
              <a:rPr lang="en-US" sz="2500" b="1" dirty="0">
                <a:cs typeface="Calibri"/>
              </a:rPr>
              <a:t>5. Testing and Validation: </a:t>
            </a:r>
            <a:r>
              <a:rPr lang="en-US" sz="2500" dirty="0">
                <a:cs typeface="Calibri"/>
              </a:rPr>
              <a:t>To validate the functionality, reliability, and efficiency of the system through comprehensive testing.</a:t>
            </a:r>
          </a:p>
          <a:p>
            <a:pPr marL="0" indent="0">
              <a:buNone/>
            </a:pPr>
            <a:r>
              <a:rPr lang="en-US" sz="2500" b="1" dirty="0">
                <a:cs typeface="Calibri"/>
              </a:rPr>
              <a:t>6. Deployment and Maintenance:</a:t>
            </a:r>
            <a:r>
              <a:rPr lang="en-US" sz="2500" dirty="0">
                <a:cs typeface="Calibri"/>
              </a:rPr>
              <a:t> To deploy the system in a broader urban area </a:t>
            </a:r>
            <a:r>
              <a:rPr lang="en-US" sz="2500">
                <a:cs typeface="Calibri"/>
              </a:rPr>
              <a:t>and establish a maintenance protocol.</a:t>
            </a:r>
          </a:p>
          <a:p>
            <a:pPr>
              <a:buNone/>
            </a:pPr>
            <a:endParaRPr lang="en-US" sz="2500" dirty="0">
              <a:cs typeface="Calibri"/>
            </a:endParaRPr>
          </a:p>
          <a:p>
            <a:pPr marL="0" indent="0" algn="just">
              <a:buNone/>
            </a:pPr>
            <a:endParaRPr lang="en-US" sz="2500" dirty="0">
              <a:cs typeface="Calibri"/>
            </a:endParaRPr>
          </a:p>
          <a:p>
            <a:pPr algn="just">
              <a:buNone/>
            </a:pPr>
            <a:endParaRPr lang="en-US" sz="2600">
              <a:cs typeface="Calibri"/>
            </a:endParaRPr>
          </a:p>
          <a:p>
            <a:pPr algn="just">
              <a:buNone/>
            </a:pPr>
            <a:endParaRPr lang="en-IN">
              <a:cs typeface="Calibri"/>
            </a:endParaRPr>
          </a:p>
          <a:p>
            <a:pPr marL="0" indent="0" algn="just">
              <a:buNone/>
            </a:pPr>
            <a:endParaRPr lang="en-IN">
              <a:cs typeface="Calibri"/>
            </a:endParaRPr>
          </a:p>
        </p:txBody>
      </p:sp>
    </p:spTree>
    <p:extLst>
      <p:ext uri="{BB962C8B-B14F-4D97-AF65-F5344CB8AC3E}">
        <p14:creationId xmlns:p14="http://schemas.microsoft.com/office/powerpoint/2010/main" val="182189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7354-644F-6D83-281D-7F288A868CA2}"/>
              </a:ext>
            </a:extLst>
          </p:cNvPr>
          <p:cNvSpPr>
            <a:spLocks noGrp="1"/>
          </p:cNvSpPr>
          <p:nvPr>
            <p:ph type="title"/>
          </p:nvPr>
        </p:nvSpPr>
        <p:spPr>
          <a:xfrm>
            <a:off x="838200" y="224"/>
            <a:ext cx="10515600" cy="1325563"/>
          </a:xfrm>
        </p:spPr>
        <p:txBody>
          <a:bodyPr/>
          <a:lstStyle/>
          <a:p>
            <a:pPr algn="ctr"/>
            <a:r>
              <a:rPr lang="en-IN" b="1" dirty="0">
                <a:latin typeface="Times New Roman"/>
                <a:cs typeface="Times New Roman"/>
              </a:rPr>
              <a:t>ARCHITECTURE</a:t>
            </a:r>
          </a:p>
        </p:txBody>
      </p:sp>
      <p:sp>
        <p:nvSpPr>
          <p:cNvPr id="3" name="Content Placeholder 2">
            <a:extLst>
              <a:ext uri="{FF2B5EF4-FFF2-40B4-BE49-F238E27FC236}">
                <a16:creationId xmlns:a16="http://schemas.microsoft.com/office/drawing/2014/main" id="{9479E644-96A4-16B8-60D8-692864231BAC}"/>
              </a:ext>
            </a:extLst>
          </p:cNvPr>
          <p:cNvSpPr>
            <a:spLocks noGrp="1"/>
          </p:cNvSpPr>
          <p:nvPr>
            <p:ph idx="1"/>
          </p:nvPr>
        </p:nvSpPr>
        <p:spPr>
          <a:xfrm>
            <a:off x="594374" y="1297222"/>
            <a:ext cx="10920412" cy="4903552"/>
          </a:xfrm>
        </p:spPr>
        <p:txBody>
          <a:bodyPr vert="horz" lIns="91440" tIns="45720" rIns="91440" bIns="45720" rtlCol="0" anchor="t">
            <a:normAutofit/>
          </a:bodyPr>
          <a:lstStyle/>
          <a:p>
            <a:pPr>
              <a:buNone/>
            </a:pPr>
            <a:endParaRPr lang="en-US" sz="2400" dirty="0">
              <a:cs typeface="Calibri"/>
            </a:endParaRPr>
          </a:p>
          <a:p>
            <a:pPr marL="0" indent="0">
              <a:buNone/>
            </a:pPr>
            <a:endParaRPr lang="en-US" b="1" dirty="0">
              <a:cs typeface="Calibri"/>
            </a:endParaRPr>
          </a:p>
          <a:p>
            <a:pPr>
              <a:buNone/>
            </a:pPr>
            <a:endParaRPr lang="en-US" dirty="0">
              <a:cs typeface="Calibri"/>
            </a:endParaRPr>
          </a:p>
        </p:txBody>
      </p:sp>
      <p:pic>
        <p:nvPicPr>
          <p:cNvPr id="4" name="Picture 3" descr="A diagram of a micro controller&#10;&#10;Description automatically generated">
            <a:extLst>
              <a:ext uri="{FF2B5EF4-FFF2-40B4-BE49-F238E27FC236}">
                <a16:creationId xmlns:a16="http://schemas.microsoft.com/office/drawing/2014/main" id="{42E5B1C3-ECEF-9D4F-A8EE-BD02796C0C95}"/>
              </a:ext>
            </a:extLst>
          </p:cNvPr>
          <p:cNvPicPr>
            <a:picLocks noChangeAspect="1"/>
          </p:cNvPicPr>
          <p:nvPr/>
        </p:nvPicPr>
        <p:blipFill>
          <a:blip r:embed="rId2"/>
          <a:stretch>
            <a:fillRect/>
          </a:stretch>
        </p:blipFill>
        <p:spPr>
          <a:xfrm>
            <a:off x="2695093" y="991505"/>
            <a:ext cx="7739845" cy="5212284"/>
          </a:xfrm>
          <a:prstGeom prst="rect">
            <a:avLst/>
          </a:prstGeom>
        </p:spPr>
      </p:pic>
    </p:spTree>
    <p:extLst>
      <p:ext uri="{BB962C8B-B14F-4D97-AF65-F5344CB8AC3E}">
        <p14:creationId xmlns:p14="http://schemas.microsoft.com/office/powerpoint/2010/main" val="407770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a:xfrm>
            <a:off x="838200" y="150477"/>
            <a:ext cx="10515600" cy="1325563"/>
          </a:xfrm>
        </p:spPr>
        <p:txBody>
          <a:bodyPr/>
          <a:lstStyle/>
          <a:p>
            <a:pPr algn="ctr"/>
            <a:r>
              <a:rPr lang="en-IN" sz="4400" b="1" dirty="0">
                <a:latin typeface="Times New Roman"/>
                <a:cs typeface="Times New Roman"/>
              </a:rPr>
              <a:t>IMPLEMENTATION </a:t>
            </a:r>
            <a:endParaRPr lang="en-IN" b="1" dirty="0">
              <a:latin typeface="Times New Roman"/>
              <a:cs typeface="Times New Roman"/>
            </a:endParaRPr>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a:xfrm>
            <a:off x="838200" y="1224611"/>
            <a:ext cx="10515600" cy="5199196"/>
          </a:xfrm>
        </p:spPr>
        <p:txBody>
          <a:bodyPr vert="horz" lIns="91440" tIns="45720" rIns="91440" bIns="45720" rtlCol="0" anchor="t">
            <a:normAutofit fontScale="92500" lnSpcReduction="20000"/>
          </a:bodyPr>
          <a:lstStyle/>
          <a:p>
            <a:pPr marL="0" indent="0">
              <a:buNone/>
            </a:pPr>
            <a:r>
              <a:rPr lang="en-IN" b="1">
                <a:ea typeface="+mn-lt"/>
                <a:cs typeface="+mn-lt"/>
              </a:rPr>
              <a:t>Hardware Setup</a:t>
            </a:r>
            <a:endParaRPr lang="en-US">
              <a:cs typeface="Calibri"/>
            </a:endParaRPr>
          </a:p>
          <a:p>
            <a:pPr>
              <a:buFont typeface="Arial"/>
              <a:buChar char="•"/>
            </a:pPr>
            <a:r>
              <a:rPr lang="en-IN" b="1" dirty="0">
                <a:ea typeface="+mn-lt"/>
                <a:cs typeface="+mn-lt"/>
              </a:rPr>
              <a:t>PC with Control Software</a:t>
            </a:r>
            <a:r>
              <a:rPr lang="en-IN" dirty="0">
                <a:ea typeface="+mn-lt"/>
                <a:cs typeface="+mn-lt"/>
              </a:rPr>
              <a:t>: Develop or install software that can send commands to street light controllers.</a:t>
            </a:r>
            <a:endParaRPr lang="en-IN" dirty="0"/>
          </a:p>
          <a:p>
            <a:pPr>
              <a:buFont typeface="Arial"/>
              <a:buChar char="•"/>
            </a:pPr>
            <a:r>
              <a:rPr lang="en-IN" b="1" dirty="0">
                <a:ea typeface="+mn-lt"/>
                <a:cs typeface="+mn-lt"/>
              </a:rPr>
              <a:t>Communication Modules</a:t>
            </a:r>
            <a:r>
              <a:rPr lang="en-IN" dirty="0">
                <a:ea typeface="+mn-lt"/>
                <a:cs typeface="+mn-lt"/>
              </a:rPr>
              <a:t>: Install appropriate communication modules on both the PC and street light controllers (e.g., Wi-Fi modules, Zigbee transceivers).</a:t>
            </a:r>
            <a:endParaRPr lang="en-IN" dirty="0"/>
          </a:p>
          <a:p>
            <a:pPr>
              <a:buFont typeface="Arial"/>
              <a:buChar char="•"/>
            </a:pPr>
            <a:r>
              <a:rPr lang="en-IN" b="1" dirty="0">
                <a:ea typeface="+mn-lt"/>
                <a:cs typeface="+mn-lt"/>
              </a:rPr>
              <a:t>Microcontroller on Street Lights</a:t>
            </a:r>
            <a:r>
              <a:rPr lang="en-IN" dirty="0">
                <a:ea typeface="+mn-lt"/>
                <a:cs typeface="+mn-lt"/>
              </a:rPr>
              <a:t>: Typically, an Arduino, ESP8266, or similar microcontroller to receive commands and control the light switch.</a:t>
            </a:r>
            <a:endParaRPr lang="en-IN" dirty="0"/>
          </a:p>
          <a:p>
            <a:pPr marL="0" indent="0">
              <a:buNone/>
            </a:pPr>
            <a:r>
              <a:rPr lang="en-IN" b="1">
                <a:ea typeface="+mn-lt"/>
                <a:cs typeface="+mn-lt"/>
              </a:rPr>
              <a:t>Software Development</a:t>
            </a:r>
            <a:endParaRPr lang="en-IN">
              <a:cs typeface="Calibri"/>
            </a:endParaRPr>
          </a:p>
          <a:p>
            <a:pPr>
              <a:buFont typeface="Arial"/>
              <a:buChar char="•"/>
            </a:pPr>
            <a:r>
              <a:rPr lang="en-IN" b="1" dirty="0">
                <a:ea typeface="+mn-lt"/>
                <a:cs typeface="+mn-lt"/>
              </a:rPr>
              <a:t>User Interface</a:t>
            </a:r>
            <a:r>
              <a:rPr lang="en-IN" dirty="0">
                <a:ea typeface="+mn-lt"/>
                <a:cs typeface="+mn-lt"/>
              </a:rPr>
              <a:t>: Develop a GUI or command-line interface on the PC for user interaction.</a:t>
            </a:r>
            <a:endParaRPr lang="en-IN" dirty="0"/>
          </a:p>
          <a:p>
            <a:pPr>
              <a:buFont typeface="Arial"/>
              <a:buChar char="•"/>
            </a:pPr>
            <a:r>
              <a:rPr lang="en-IN" b="1" dirty="0">
                <a:ea typeface="+mn-lt"/>
                <a:cs typeface="+mn-lt"/>
              </a:rPr>
              <a:t>Communication Protocols</a:t>
            </a:r>
            <a:r>
              <a:rPr lang="en-IN" dirty="0">
                <a:ea typeface="+mn-lt"/>
                <a:cs typeface="+mn-lt"/>
              </a:rPr>
              <a:t>: Implement the chosen communication protocol in both the PC software and microcontroller firmware.</a:t>
            </a:r>
            <a:endParaRPr lang="en-IN" dirty="0"/>
          </a:p>
          <a:p>
            <a:pPr>
              <a:buFont typeface="Arial"/>
              <a:buChar char="•"/>
            </a:pPr>
            <a:r>
              <a:rPr lang="en-IN" b="1" dirty="0">
                <a:ea typeface="+mn-lt"/>
                <a:cs typeface="+mn-lt"/>
              </a:rPr>
              <a:t>Control Logic</a:t>
            </a:r>
            <a:r>
              <a:rPr lang="en-IN" dirty="0">
                <a:ea typeface="+mn-lt"/>
                <a:cs typeface="+mn-lt"/>
              </a:rPr>
              <a:t>: Program the microcontroller to interpret commands (e.g., turn on/off, adjust brightness) and control the relay or switch accordingly.</a:t>
            </a:r>
            <a:endParaRPr lang="en-IN" dirty="0"/>
          </a:p>
          <a:p>
            <a:pPr marL="0" indent="0">
              <a:buNone/>
            </a:pPr>
            <a:endParaRPr lang="en-IN" b="1" dirty="0">
              <a:cs typeface="Calibri"/>
            </a:endParaRPr>
          </a:p>
        </p:txBody>
      </p:sp>
    </p:spTree>
    <p:extLst>
      <p:ext uri="{BB962C8B-B14F-4D97-AF65-F5344CB8AC3E}">
        <p14:creationId xmlns:p14="http://schemas.microsoft.com/office/powerpoint/2010/main" val="285897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a:xfrm>
            <a:off x="761800" y="344130"/>
            <a:ext cx="5334197" cy="1708242"/>
          </a:xfrm>
        </p:spPr>
        <p:txBody>
          <a:bodyPr anchor="ctr">
            <a:normAutofit/>
          </a:bodyPr>
          <a:lstStyle/>
          <a:p>
            <a:r>
              <a:rPr lang="en-IN" sz="4000" b="1">
                <a:latin typeface="Times New Roman" pitchFamily="18" charset="0"/>
                <a:cs typeface="Times New Roman" pitchFamily="18" charset="0"/>
              </a:rPr>
              <a:t>RESULTS &amp; DISCUSSION</a:t>
            </a:r>
            <a:endParaRPr lang="en-IN" sz="400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a:xfrm>
            <a:off x="761800" y="1732825"/>
            <a:ext cx="5334197" cy="4507254"/>
          </a:xfrm>
        </p:spPr>
        <p:txBody>
          <a:bodyPr vert="horz" lIns="91440" tIns="45720" rIns="91440" bIns="45720" rtlCol="0" anchor="ctr">
            <a:noAutofit/>
          </a:bodyPr>
          <a:lstStyle/>
          <a:p>
            <a:pPr marL="0" indent="0">
              <a:buNone/>
            </a:pPr>
            <a:r>
              <a:rPr lang="en-IN" sz="2000" dirty="0">
                <a:latin typeface="Times New Roman"/>
                <a:ea typeface="+mn-lt"/>
                <a:cs typeface="+mn-lt"/>
              </a:rPr>
              <a:t>The implementation of a command-based street light controlling system through a PC yields several beneficial results, enhancing both functionality and efficiency. Here's a detailed look at the outcomes:</a:t>
            </a:r>
            <a:endParaRPr lang="en-US" sz="2000">
              <a:latin typeface="Times New Roman"/>
              <a:ea typeface="+mn-lt"/>
              <a:cs typeface="+mn-lt"/>
            </a:endParaRPr>
          </a:p>
          <a:p>
            <a:r>
              <a:rPr lang="en-IN" sz="2000" dirty="0">
                <a:latin typeface="Times New Roman"/>
                <a:ea typeface="+mn-lt"/>
                <a:cs typeface="+mn-lt"/>
              </a:rPr>
              <a:t>Enhanced Control and Monitoring</a:t>
            </a:r>
            <a:endParaRPr lang="en-US" sz="2000">
              <a:latin typeface="Times New Roman"/>
              <a:cs typeface="Calibri"/>
            </a:endParaRPr>
          </a:p>
          <a:p>
            <a:r>
              <a:rPr lang="en-IN" sz="2000" dirty="0">
                <a:latin typeface="Times New Roman"/>
                <a:ea typeface="+mn-lt"/>
                <a:cs typeface="+mn-lt"/>
              </a:rPr>
              <a:t>Energy Efficiency</a:t>
            </a:r>
          </a:p>
          <a:p>
            <a:r>
              <a:rPr lang="en-IN" sz="2000" dirty="0">
                <a:latin typeface="Times New Roman"/>
                <a:ea typeface="+mn-lt"/>
                <a:cs typeface="+mn-lt"/>
              </a:rPr>
              <a:t>Operational Efficiency</a:t>
            </a:r>
          </a:p>
          <a:p>
            <a:r>
              <a:rPr lang="en-IN" sz="2000" dirty="0">
                <a:latin typeface="Times New Roman"/>
                <a:ea typeface="+mn-lt"/>
                <a:cs typeface="+mn-lt"/>
              </a:rPr>
              <a:t>Cost Savings</a:t>
            </a:r>
          </a:p>
          <a:p>
            <a:r>
              <a:rPr lang="en-IN" sz="2000" dirty="0">
                <a:latin typeface="Times New Roman"/>
                <a:ea typeface="+mn-lt"/>
                <a:cs typeface="+mn-lt"/>
              </a:rPr>
              <a:t>Improved Public Safety and Convenience</a:t>
            </a:r>
          </a:p>
          <a:p>
            <a:r>
              <a:rPr lang="en-IN" sz="2000" dirty="0">
                <a:latin typeface="Times New Roman"/>
                <a:ea typeface="+mn-lt"/>
                <a:cs typeface="+mn-lt"/>
              </a:rPr>
              <a:t>Environmental Impact</a:t>
            </a:r>
            <a:endParaRPr lang="en-IN" sz="2000" dirty="0">
              <a:latin typeface="Times New Roman"/>
              <a:cs typeface="Calibri"/>
            </a:endParaRPr>
          </a:p>
        </p:txBody>
      </p:sp>
      <p:pic>
        <p:nvPicPr>
          <p:cNvPr id="4" name="Picture 3" descr="A computer with wires connected to a circuit board&#10;&#10;Description automatically generated">
            <a:extLst>
              <a:ext uri="{FF2B5EF4-FFF2-40B4-BE49-F238E27FC236}">
                <a16:creationId xmlns:a16="http://schemas.microsoft.com/office/drawing/2014/main" id="{37C4D32D-ED9D-407C-97B3-F7862F2DD33E}"/>
              </a:ext>
            </a:extLst>
          </p:cNvPr>
          <p:cNvPicPr>
            <a:picLocks noChangeAspect="1"/>
          </p:cNvPicPr>
          <p:nvPr/>
        </p:nvPicPr>
        <p:blipFill rotWithShape="1">
          <a:blip r:embed="rId2"/>
          <a:srcRect t="22633" r="-1" b="33684"/>
          <a:stretch/>
        </p:blipFill>
        <p:spPr>
          <a:xfrm rot="16200000">
            <a:off x="6256375" y="885503"/>
            <a:ext cx="5934822" cy="5321914"/>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858976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CMR TECHNICAL CAMPUS UGC (Autonomous) Kandlakoya, Medchal Road, Hyd-501 401 Department of Electronics &amp; Communication Engineering Real Time Project Review  COMMAND BASED STREET LIGHT CONTROLLING THROUGH PC       </vt:lpstr>
      <vt:lpstr>CONTENTS</vt:lpstr>
      <vt:lpstr>ABSTRACT</vt:lpstr>
      <vt:lpstr>INTRODUCTION</vt:lpstr>
      <vt:lpstr>LITERATURE SURVEY</vt:lpstr>
      <vt:lpstr>PROPOSED METHODOLOGY</vt:lpstr>
      <vt:lpstr>ARCHITECTURE</vt:lpstr>
      <vt:lpstr>IMPLEMENTATION </vt:lpstr>
      <vt:lpstr>RESULTS &amp; DISCUSSION</vt:lpstr>
      <vt:lpstr>CONCLUSION AND FUTURE SCOPE</vt:lpstr>
      <vt:lpstr>REFERENCES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ELECTRONICS &amp; COMMUNICATION ENGINEERING  CMR TECHNICAL CAMPUS </dc:title>
  <dc:creator>sri sri sri</dc:creator>
  <cp:lastModifiedBy>Kanigiri Swarateja</cp:lastModifiedBy>
  <cp:revision>352</cp:revision>
  <dcterms:created xsi:type="dcterms:W3CDTF">2024-03-28T04:13:19Z</dcterms:created>
  <dcterms:modified xsi:type="dcterms:W3CDTF">2024-07-21T06:05:08Z</dcterms:modified>
</cp:coreProperties>
</file>