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GpFn0vDsq/pr47Zv/xSNW4Edi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7.xml"/><Relationship Id="rId22" Type="http://schemas.openxmlformats.org/officeDocument/2006/relationships/font" Target="fonts/HelveticaNeue-italic.fntdata"/><Relationship Id="rId10" Type="http://schemas.openxmlformats.org/officeDocument/2006/relationships/slide" Target="slides/slide6.xml"/><Relationship Id="rId21" Type="http://schemas.openxmlformats.org/officeDocument/2006/relationships/font" Target="fonts/HelveticaNeue-bold.fntdata"/><Relationship Id="rId13" Type="http://schemas.openxmlformats.org/officeDocument/2006/relationships/slide" Target="slides/slide9.xml"/><Relationship Id="rId24" Type="http://customschemas.google.com/relationships/presentationmetadata" Target="metadata"/><Relationship Id="rId12" Type="http://schemas.openxmlformats.org/officeDocument/2006/relationships/slide" Target="slides/slide8.xml"/><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f77e62479a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 name="Google Shape;71;gf77e62479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a27c76dc1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aa27c76dc1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aa27c76dc1_0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aa27c76dc1_0_1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gaa27c76dc1_0_14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aa27c76dc1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aa27c76dc1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aa27c76dc1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a27c76dc1_0_1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aa27c76dc1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aa27c76dc1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gaa27c76dc1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gaa27c76dc1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aa27c76dc1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gaa27c76dc1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8" name="Google Shape;88;gaa27c76dc1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aa27c76dc1_0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aa27c76dc1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aa27c76dc1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aa27c76dc1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aa27c76dc1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aa27c76dc1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aa27c76dc1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aa27c76dc1_0_1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aa27c76dc1_0_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aa27c76dc1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aa27c76dc1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png"/><Relationship Id="rId3" Type="http://schemas.openxmlformats.org/officeDocument/2006/relationships/image" Target="../media/image10.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principal">
  <p:cSld name="Título principal">
    <p:spTree>
      <p:nvGrpSpPr>
        <p:cNvPr id="12" name="Shape 12"/>
        <p:cNvGrpSpPr/>
        <p:nvPr/>
      </p:nvGrpSpPr>
      <p:grpSpPr>
        <a:xfrm>
          <a:off x="0" y="0"/>
          <a:ext cx="0" cy="0"/>
          <a:chOff x="0" y="0"/>
          <a:chExt cx="0" cy="0"/>
        </a:xfrm>
      </p:grpSpPr>
      <p:sp>
        <p:nvSpPr>
          <p:cNvPr id="13" name="Google Shape;13;p11"/>
          <p:cNvSpPr txBox="1"/>
          <p:nvPr>
            <p:ph type="ctrTitle"/>
          </p:nvPr>
        </p:nvSpPr>
        <p:spPr>
          <a:xfrm>
            <a:off x="1300235" y="2297874"/>
            <a:ext cx="10363200" cy="113112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000"/>
              <a:buFont typeface="Calibri"/>
              <a:buNone/>
              <a:defRPr b="1"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11"/>
          <p:cNvSpPr txBox="1"/>
          <p:nvPr>
            <p:ph idx="1" type="subTitle"/>
          </p:nvPr>
        </p:nvSpPr>
        <p:spPr>
          <a:xfrm>
            <a:off x="1300235" y="3537914"/>
            <a:ext cx="9144000" cy="80548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5" name="Google Shape;15;p11"/>
          <p:cNvSpPr txBox="1"/>
          <p:nvPr>
            <p:ph idx="2" type="body"/>
          </p:nvPr>
        </p:nvSpPr>
        <p:spPr>
          <a:xfrm>
            <a:off x="8064499" y="4412203"/>
            <a:ext cx="3598935" cy="37411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6" name="Google Shape;16;p11"/>
          <p:cNvSpPr txBox="1"/>
          <p:nvPr>
            <p:ph idx="3" type="body"/>
          </p:nvPr>
        </p:nvSpPr>
        <p:spPr>
          <a:xfrm>
            <a:off x="8064499" y="4840691"/>
            <a:ext cx="3598935" cy="28229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0"/>
              </a:spcBef>
              <a:spcAft>
                <a:spcPts val="0"/>
              </a:spcAft>
              <a:buClr>
                <a:srgbClr val="0070C0"/>
              </a:buClr>
              <a:buSzPts val="1600"/>
              <a:buFont typeface="Arial"/>
              <a:buNone/>
              <a:defRPr b="0" i="0" sz="1600" u="none" cap="none" strike="noStrike">
                <a:solidFill>
                  <a:srgbClr val="0070C0"/>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7" name="Google Shape;17;p11"/>
          <p:cNvSpPr txBox="1"/>
          <p:nvPr>
            <p:ph idx="4" type="body"/>
          </p:nvPr>
        </p:nvSpPr>
        <p:spPr>
          <a:xfrm>
            <a:off x="8064499" y="5177539"/>
            <a:ext cx="3598935" cy="28229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0"/>
              </a:spcBef>
              <a:spcAft>
                <a:spcPts val="0"/>
              </a:spcAft>
              <a:buClr>
                <a:srgbClr val="0070C0"/>
              </a:buClr>
              <a:buSzPts val="1600"/>
              <a:buFont typeface="Arial"/>
              <a:buNone/>
              <a:defRPr b="0" i="0" sz="1600" u="none" cap="none" strike="noStrike">
                <a:solidFill>
                  <a:srgbClr val="0070C0"/>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id="18" name="Google Shape;18;p11"/>
          <p:cNvPicPr preferRelativeResize="0"/>
          <p:nvPr/>
        </p:nvPicPr>
        <p:blipFill rotWithShape="1">
          <a:blip r:embed="rId2">
            <a:alphaModFix/>
          </a:blip>
          <a:srcRect b="0" l="0" r="0" t="0"/>
          <a:stretch/>
        </p:blipFill>
        <p:spPr>
          <a:xfrm>
            <a:off x="10444235" y="149224"/>
            <a:ext cx="1493520" cy="607765"/>
          </a:xfrm>
          <a:prstGeom prst="rect">
            <a:avLst/>
          </a:prstGeom>
          <a:noFill/>
          <a:ln>
            <a:noFill/>
          </a:ln>
        </p:spPr>
      </p:pic>
      <p:pic>
        <p:nvPicPr>
          <p:cNvPr descr="https://lh6.googleusercontent.com/ZLGXLiyYQBDC3pNpzHlajnnY_WFW4j1mFpcX-qbvfs-xIsFhx2UUvf9cSRhJuQ-mGmXch_v7iOKH5eOYv2CunZheDTkcgPle13S0W0a56GxS1VAULDj-2kKjIumYR8nb6RJ32us8" id="19" name="Google Shape;19;p11"/>
          <p:cNvPicPr preferRelativeResize="0"/>
          <p:nvPr/>
        </p:nvPicPr>
        <p:blipFill rotWithShape="1">
          <a:blip r:embed="rId3">
            <a:alphaModFix/>
          </a:blip>
          <a:srcRect b="0" l="0" r="0" t="0"/>
          <a:stretch/>
        </p:blipFill>
        <p:spPr>
          <a:xfrm>
            <a:off x="975177" y="5373586"/>
            <a:ext cx="2606224" cy="1484415"/>
          </a:xfrm>
          <a:prstGeom prst="rect">
            <a:avLst/>
          </a:prstGeom>
          <a:noFill/>
          <a:ln>
            <a:noFill/>
          </a:ln>
        </p:spPr>
      </p:pic>
      <p:sp>
        <p:nvSpPr>
          <p:cNvPr id="20" name="Google Shape;20;p11"/>
          <p:cNvSpPr txBox="1"/>
          <p:nvPr>
            <p:ph idx="5" type="body"/>
          </p:nvPr>
        </p:nvSpPr>
        <p:spPr>
          <a:xfrm>
            <a:off x="4402065" y="4412203"/>
            <a:ext cx="3598935" cy="374110"/>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1" name="Google Shape;21;p11"/>
          <p:cNvSpPr txBox="1"/>
          <p:nvPr>
            <p:ph idx="6" type="body"/>
          </p:nvPr>
        </p:nvSpPr>
        <p:spPr>
          <a:xfrm>
            <a:off x="4402065" y="4840691"/>
            <a:ext cx="3598935" cy="28229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0"/>
              </a:spcBef>
              <a:spcAft>
                <a:spcPts val="0"/>
              </a:spcAft>
              <a:buClr>
                <a:srgbClr val="0070C0"/>
              </a:buClr>
              <a:buSzPts val="1600"/>
              <a:buFont typeface="Arial"/>
              <a:buNone/>
              <a:defRPr b="0" i="0" sz="1600" u="none" cap="none" strike="noStrike">
                <a:solidFill>
                  <a:srgbClr val="0070C0"/>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2" name="Google Shape;22;p11"/>
          <p:cNvSpPr txBox="1"/>
          <p:nvPr>
            <p:ph idx="7" type="body"/>
          </p:nvPr>
        </p:nvSpPr>
        <p:spPr>
          <a:xfrm>
            <a:off x="4402065" y="5177539"/>
            <a:ext cx="3598935" cy="282295"/>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0"/>
              </a:spcBef>
              <a:spcAft>
                <a:spcPts val="0"/>
              </a:spcAft>
              <a:buClr>
                <a:srgbClr val="0070C0"/>
              </a:buClr>
              <a:buSzPts val="1600"/>
              <a:buFont typeface="Arial"/>
              <a:buNone/>
              <a:defRPr b="0" i="0" sz="1600" u="none" cap="none" strike="noStrike">
                <a:solidFill>
                  <a:srgbClr val="0070C0"/>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3" name="Google Shape;23;p11"/>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námica o sprint" showMasterSp="0">
  <p:cSld name="Dinámica o sprint">
    <p:spTree>
      <p:nvGrpSpPr>
        <p:cNvPr id="24" name="Shape 24"/>
        <p:cNvGrpSpPr/>
        <p:nvPr/>
      </p:nvGrpSpPr>
      <p:grpSpPr>
        <a:xfrm>
          <a:off x="0" y="0"/>
          <a:ext cx="0" cy="0"/>
          <a:chOff x="0" y="0"/>
          <a:chExt cx="0" cy="0"/>
        </a:xfrm>
      </p:grpSpPr>
      <p:sp>
        <p:nvSpPr>
          <p:cNvPr id="25" name="Google Shape;25;p15"/>
          <p:cNvSpPr txBox="1"/>
          <p:nvPr>
            <p:ph type="ctrTitle"/>
          </p:nvPr>
        </p:nvSpPr>
        <p:spPr>
          <a:xfrm>
            <a:off x="2452438" y="658912"/>
            <a:ext cx="9225035" cy="1131126"/>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0"/>
              </a:spcBef>
              <a:spcAft>
                <a:spcPts val="0"/>
              </a:spcAft>
              <a:buClr>
                <a:schemeClr val="dk1"/>
              </a:buClr>
              <a:buSzPts val="2800"/>
              <a:buFont typeface="Calibri"/>
              <a:buNone/>
              <a:defRPr b="1" i="0" sz="2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15"/>
          <p:cNvSpPr txBox="1"/>
          <p:nvPr>
            <p:ph idx="1" type="subTitle"/>
          </p:nvPr>
        </p:nvSpPr>
        <p:spPr>
          <a:xfrm>
            <a:off x="2438399" y="1967875"/>
            <a:ext cx="9225035" cy="43059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rgbClr val="3F3F3F"/>
              </a:buClr>
              <a:buSzPts val="2000"/>
              <a:buFont typeface="Arial"/>
              <a:buNone/>
              <a:defRPr b="0" i="0" sz="2000" u="none" cap="none" strike="noStrike">
                <a:solidFill>
                  <a:srgbClr val="3F3F3F"/>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grpSp>
        <p:nvGrpSpPr>
          <p:cNvPr id="27" name="Google Shape;27;p15"/>
          <p:cNvGrpSpPr/>
          <p:nvPr/>
        </p:nvGrpSpPr>
        <p:grpSpPr>
          <a:xfrm>
            <a:off x="-352959" y="10302"/>
            <a:ext cx="2103423" cy="3574571"/>
            <a:chOff x="2364841" y="425886"/>
            <a:chExt cx="2103423" cy="3574571"/>
          </a:xfrm>
        </p:grpSpPr>
        <p:sp>
          <p:nvSpPr>
            <p:cNvPr id="28" name="Google Shape;28;p15"/>
            <p:cNvSpPr/>
            <p:nvPr/>
          </p:nvSpPr>
          <p:spPr>
            <a:xfrm rot="-9000000">
              <a:off x="2485265" y="581759"/>
              <a:ext cx="810774" cy="698943"/>
            </a:xfrm>
            <a:prstGeom prst="triangle">
              <a:avLst>
                <a:gd fmla="val 50000" name="adj"/>
              </a:avLst>
            </a:prstGeom>
            <a:solidFill>
              <a:srgbClr val="FAD3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 name="Google Shape;29;p15"/>
            <p:cNvSpPr/>
            <p:nvPr/>
          </p:nvSpPr>
          <p:spPr>
            <a:xfrm rot="-9000000">
              <a:off x="3185107" y="989259"/>
              <a:ext cx="810774" cy="698943"/>
            </a:xfrm>
            <a:prstGeom prst="triangle">
              <a:avLst>
                <a:gd fmla="val 50000" name="adj"/>
              </a:avLst>
            </a:prstGeom>
            <a:solidFill>
              <a:srgbClr val="FF7C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 name="Google Shape;30;p15"/>
            <p:cNvSpPr/>
            <p:nvPr/>
          </p:nvSpPr>
          <p:spPr>
            <a:xfrm rot="1794778">
              <a:off x="2833478" y="785511"/>
              <a:ext cx="810774" cy="698943"/>
            </a:xfrm>
            <a:prstGeom prst="triangle">
              <a:avLst>
                <a:gd fmla="val 50000" name="adj"/>
              </a:avLst>
            </a:prstGeom>
            <a:solidFill>
              <a:srgbClr val="F7A33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 name="Google Shape;31;p15"/>
            <p:cNvSpPr/>
            <p:nvPr/>
          </p:nvSpPr>
          <p:spPr>
            <a:xfrm rot="1794778">
              <a:off x="3536736" y="1193015"/>
              <a:ext cx="810774" cy="698943"/>
            </a:xfrm>
            <a:prstGeom prst="triangle">
              <a:avLst>
                <a:gd fmla="val 50000" name="adj"/>
              </a:avLst>
            </a:prstGeom>
            <a:solidFill>
              <a:srgbClr val="FF454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 name="Google Shape;32;p15"/>
            <p:cNvSpPr/>
            <p:nvPr/>
          </p:nvSpPr>
          <p:spPr>
            <a:xfrm rot="-9000000">
              <a:off x="3188198" y="2737033"/>
              <a:ext cx="810774" cy="698943"/>
            </a:xfrm>
            <a:prstGeom prst="triangle">
              <a:avLst>
                <a:gd fmla="val 50000" name="adj"/>
              </a:avLst>
            </a:prstGeom>
            <a:solidFill>
              <a:srgbClr val="00878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 name="Google Shape;33;p15"/>
            <p:cNvSpPr/>
            <p:nvPr/>
          </p:nvSpPr>
          <p:spPr>
            <a:xfrm rot="-9000000">
              <a:off x="2485266" y="3145641"/>
              <a:ext cx="810774" cy="698943"/>
            </a:xfrm>
            <a:prstGeom prst="triangle">
              <a:avLst>
                <a:gd fmla="val 50000" name="adj"/>
              </a:avLst>
            </a:prstGeom>
            <a:solidFill>
              <a:srgbClr val="008FC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 name="Google Shape;34;p15"/>
            <p:cNvSpPr/>
            <p:nvPr/>
          </p:nvSpPr>
          <p:spPr>
            <a:xfrm rot="1794778">
              <a:off x="2834762" y="2539064"/>
              <a:ext cx="810774" cy="698943"/>
            </a:xfrm>
            <a:prstGeom prst="triangle">
              <a:avLst>
                <a:gd fmla="val 50000" name="adj"/>
              </a:avLst>
            </a:prstGeom>
            <a:solidFill>
              <a:srgbClr val="03AC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 name="Google Shape;35;p15"/>
            <p:cNvSpPr/>
            <p:nvPr/>
          </p:nvSpPr>
          <p:spPr>
            <a:xfrm rot="1794778">
              <a:off x="3537218" y="2130454"/>
              <a:ext cx="810774" cy="698943"/>
            </a:xfrm>
            <a:prstGeom prst="triangle">
              <a:avLst>
                <a:gd fmla="val 50000" name="adj"/>
              </a:avLst>
            </a:prstGeom>
            <a:solidFill>
              <a:srgbClr val="40AA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36" name="Google Shape;36;p15"/>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erre" showMasterSp="0">
  <p:cSld name="Cierre">
    <p:spTree>
      <p:nvGrpSpPr>
        <p:cNvPr id="37" name="Shape 37"/>
        <p:cNvGrpSpPr/>
        <p:nvPr/>
      </p:nvGrpSpPr>
      <p:grpSpPr>
        <a:xfrm>
          <a:off x="0" y="0"/>
          <a:ext cx="0" cy="0"/>
          <a:chOff x="0" y="0"/>
          <a:chExt cx="0" cy="0"/>
        </a:xfrm>
      </p:grpSpPr>
      <p:pic>
        <p:nvPicPr>
          <p:cNvPr id="38" name="Google Shape;38;p20"/>
          <p:cNvPicPr preferRelativeResize="0"/>
          <p:nvPr/>
        </p:nvPicPr>
        <p:blipFill rotWithShape="1">
          <a:blip r:embed="rId2">
            <a:alphaModFix/>
          </a:blip>
          <a:srcRect b="0" l="0" r="0" t="0"/>
          <a:stretch/>
        </p:blipFill>
        <p:spPr>
          <a:xfrm>
            <a:off x="265594" y="-2231"/>
            <a:ext cx="11660813" cy="6858000"/>
          </a:xfrm>
          <a:prstGeom prst="rect">
            <a:avLst/>
          </a:prstGeom>
          <a:noFill/>
          <a:ln>
            <a:noFill/>
          </a:ln>
        </p:spPr>
      </p:pic>
      <p:pic>
        <p:nvPicPr>
          <p:cNvPr id="39" name="Google Shape;39;p20"/>
          <p:cNvPicPr preferRelativeResize="0"/>
          <p:nvPr/>
        </p:nvPicPr>
        <p:blipFill rotWithShape="1">
          <a:blip r:embed="rId3">
            <a:alphaModFix/>
          </a:blip>
          <a:srcRect b="0" l="0" r="0" t="0"/>
          <a:stretch/>
        </p:blipFill>
        <p:spPr>
          <a:xfrm>
            <a:off x="2928785" y="4411606"/>
            <a:ext cx="2043857" cy="831716"/>
          </a:xfrm>
          <a:prstGeom prst="rect">
            <a:avLst/>
          </a:prstGeom>
          <a:noFill/>
          <a:ln>
            <a:noFill/>
          </a:ln>
        </p:spPr>
      </p:pic>
      <p:pic>
        <p:nvPicPr>
          <p:cNvPr descr="https://lh6.googleusercontent.com/ZLGXLiyYQBDC3pNpzHlajnnY_WFW4j1mFpcX-qbvfs-xIsFhx2UUvf9cSRhJuQ-mGmXch_v7iOKH5eOYv2CunZheDTkcgPle13S0W0a56GxS1VAULDj-2kKjIumYR8nb6RJ32us8" id="40" name="Google Shape;40;p20"/>
          <p:cNvPicPr preferRelativeResize="0"/>
          <p:nvPr/>
        </p:nvPicPr>
        <p:blipFill rotWithShape="1">
          <a:blip r:embed="rId4">
            <a:alphaModFix/>
          </a:blip>
          <a:srcRect b="31638" l="0" r="0" t="14821"/>
          <a:stretch/>
        </p:blipFill>
        <p:spPr>
          <a:xfrm>
            <a:off x="5557533" y="4439638"/>
            <a:ext cx="2635516" cy="803684"/>
          </a:xfrm>
          <a:prstGeom prst="rect">
            <a:avLst/>
          </a:prstGeom>
          <a:noFill/>
          <a:ln>
            <a:noFill/>
          </a:ln>
        </p:spPr>
      </p:pic>
      <p:sp>
        <p:nvSpPr>
          <p:cNvPr id="41" name="Google Shape;41;p20"/>
          <p:cNvSpPr txBox="1"/>
          <p:nvPr/>
        </p:nvSpPr>
        <p:spPr>
          <a:xfrm>
            <a:off x="2624554" y="2663563"/>
            <a:ext cx="5846081" cy="1165491"/>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6000"/>
              <a:buFont typeface="Calibri"/>
              <a:buNone/>
            </a:pPr>
            <a:r>
              <a:rPr b="1" i="0" lang="en-US" sz="6000" u="none" cap="none" strike="noStrike">
                <a:solidFill>
                  <a:schemeClr val="dk1"/>
                </a:solidFill>
                <a:latin typeface="Calibri"/>
                <a:ea typeface="Calibri"/>
                <a:cs typeface="Calibri"/>
                <a:sym typeface="Calibri"/>
              </a:rPr>
              <a:t>Muchas gracias</a:t>
            </a:r>
            <a:endParaRPr b="0" i="0" sz="1400" u="none" cap="none" strike="noStrike">
              <a:solidFill>
                <a:srgbClr val="000000"/>
              </a:solidFill>
              <a:latin typeface="Arial"/>
              <a:ea typeface="Arial"/>
              <a:cs typeface="Arial"/>
              <a:sym typeface="Arial"/>
            </a:endParaRPr>
          </a:p>
        </p:txBody>
      </p:sp>
      <p:sp>
        <p:nvSpPr>
          <p:cNvPr id="42" name="Google Shape;42;p20"/>
          <p:cNvSpPr txBox="1"/>
          <p:nvPr/>
        </p:nvSpPr>
        <p:spPr>
          <a:xfrm>
            <a:off x="2624553" y="3683146"/>
            <a:ext cx="5846081" cy="229186"/>
          </a:xfrm>
          <a:prstGeom prst="rect">
            <a:avLst/>
          </a:prstGeom>
          <a:noFill/>
          <a:ln>
            <a:noFill/>
          </a:ln>
        </p:spPr>
        <p:txBody>
          <a:bodyPr anchorCtr="0" anchor="b" bIns="45700" lIns="91425" spcFirstLastPara="1" rIns="91425" wrap="square" tIns="45700">
            <a:normAutofit/>
          </a:bodyPr>
          <a:lstStyle/>
          <a:p>
            <a:pPr indent="0" lvl="0" marL="0" marR="0" rtl="0" algn="ctr">
              <a:lnSpc>
                <a:spcPct val="70000"/>
              </a:lnSpc>
              <a:spcBef>
                <a:spcPts val="0"/>
              </a:spcBef>
              <a:spcAft>
                <a:spcPts val="0"/>
              </a:spcAft>
              <a:buClr>
                <a:schemeClr val="dk1"/>
              </a:buClr>
              <a:buSzPts val="555"/>
              <a:buFont typeface="Calibri"/>
              <a:buNone/>
            </a:pPr>
            <a:br>
              <a:rPr b="0" i="0" lang="en-US" sz="555" u="none" cap="none" strike="noStrike">
                <a:solidFill>
                  <a:schemeClr val="dk1"/>
                </a:solidFill>
                <a:latin typeface="Calibri"/>
                <a:ea typeface="Calibri"/>
                <a:cs typeface="Calibri"/>
                <a:sym typeface="Calibri"/>
              </a:rPr>
            </a:br>
            <a:r>
              <a:rPr b="0" i="0" lang="en-US" sz="555" u="none" cap="none" strike="noStrike">
                <a:solidFill>
                  <a:srgbClr val="444444"/>
                </a:solidFill>
                <a:latin typeface="Helvetica Neue"/>
                <a:ea typeface="Helvetica Neue"/>
                <a:cs typeface="Helvetica Neue"/>
                <a:sym typeface="Helvetica Neue"/>
              </a:rPr>
              <a:t>01001101 01110101 01100011 01101000 01100001 01110011 00100000 01100111 01110010 01100001 01100011 01101001 01100001 01110011</a:t>
            </a:r>
            <a:endParaRPr b="1" i="0" sz="555" u="none" cap="none" strike="noStrike">
              <a:solidFill>
                <a:schemeClr val="dk1"/>
              </a:solidFill>
              <a:latin typeface="Calibri"/>
              <a:ea typeface="Calibri"/>
              <a:cs typeface="Calibri"/>
              <a:sym typeface="Calibri"/>
            </a:endParaRPr>
          </a:p>
        </p:txBody>
      </p:sp>
      <p:grpSp>
        <p:nvGrpSpPr>
          <p:cNvPr id="43" name="Google Shape;43;p20"/>
          <p:cNvGrpSpPr/>
          <p:nvPr/>
        </p:nvGrpSpPr>
        <p:grpSpPr>
          <a:xfrm>
            <a:off x="-12700" y="-2229"/>
            <a:ext cx="2705821" cy="6860233"/>
            <a:chOff x="-12700" y="-2229"/>
            <a:chExt cx="2705821" cy="6860233"/>
          </a:xfrm>
        </p:grpSpPr>
        <p:sp>
          <p:nvSpPr>
            <p:cNvPr id="44" name="Google Shape;44;p20"/>
            <p:cNvSpPr/>
            <p:nvPr/>
          </p:nvSpPr>
          <p:spPr>
            <a:xfrm>
              <a:off x="-270" y="5986919"/>
              <a:ext cx="1742170" cy="871085"/>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 name="Google Shape;45;p20"/>
            <p:cNvSpPr/>
            <p:nvPr/>
          </p:nvSpPr>
          <p:spPr>
            <a:xfrm rot="5400000">
              <a:off x="-409146" y="403358"/>
              <a:ext cx="1616927" cy="805754"/>
            </a:xfrm>
            <a:prstGeom prst="triangle">
              <a:avLst>
                <a:gd fmla="val 50000" name="adj"/>
              </a:avLst>
            </a:prstGeom>
            <a:solidFill>
              <a:srgbClr val="F05C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 name="Google Shape;46;p20"/>
            <p:cNvSpPr/>
            <p:nvPr/>
          </p:nvSpPr>
          <p:spPr>
            <a:xfrm rot="2700000">
              <a:off x="255135" y="1128813"/>
              <a:ext cx="1231900" cy="1231900"/>
            </a:xfrm>
            <a:prstGeom prst="rect">
              <a:avLst/>
            </a:prstGeom>
            <a:solidFill>
              <a:srgbClr val="374E6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 name="Google Shape;47;p20"/>
            <p:cNvSpPr/>
            <p:nvPr/>
          </p:nvSpPr>
          <p:spPr>
            <a:xfrm rot="5400000">
              <a:off x="-418287" y="5523999"/>
              <a:ext cx="1616927" cy="805754"/>
            </a:xfrm>
            <a:prstGeom prst="triangle">
              <a:avLst>
                <a:gd fmla="val 50000" name="adj"/>
              </a:avLst>
            </a:prstGeom>
            <a:solidFill>
              <a:srgbClr val="F05C6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 name="Google Shape;48;p20"/>
            <p:cNvSpPr/>
            <p:nvPr/>
          </p:nvSpPr>
          <p:spPr>
            <a:xfrm rot="2700000">
              <a:off x="254864" y="4372397"/>
              <a:ext cx="1231900" cy="1231900"/>
            </a:xfrm>
            <a:prstGeom prst="rect">
              <a:avLst/>
            </a:prstGeom>
            <a:solidFill>
              <a:srgbClr val="FAD3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 name="Google Shape;49;p20"/>
            <p:cNvSpPr/>
            <p:nvPr/>
          </p:nvSpPr>
          <p:spPr>
            <a:xfrm rot="2700000">
              <a:off x="1206086" y="5311919"/>
              <a:ext cx="1231900" cy="1231900"/>
            </a:xfrm>
            <a:prstGeom prst="rect">
              <a:avLst/>
            </a:prstGeom>
            <a:solidFill>
              <a:srgbClr val="40AA5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sp>
        <p:nvSpPr>
          <p:cNvPr id="50" name="Google Shape;50;p2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Índice">
  <p:cSld name="Índice">
    <p:spTree>
      <p:nvGrpSpPr>
        <p:cNvPr id="51" name="Shape 51"/>
        <p:cNvGrpSpPr/>
        <p:nvPr/>
      </p:nvGrpSpPr>
      <p:grpSpPr>
        <a:xfrm>
          <a:off x="0" y="0"/>
          <a:ext cx="0" cy="0"/>
          <a:chOff x="0" y="0"/>
          <a:chExt cx="0" cy="0"/>
        </a:xfrm>
      </p:grpSpPr>
      <p:sp>
        <p:nvSpPr>
          <p:cNvPr id="52" name="Google Shape;52;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rgbClr val="00B0F0"/>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13"/>
          <p:cNvSpPr txBox="1"/>
          <p:nvPr/>
        </p:nvSpPr>
        <p:spPr>
          <a:xfrm>
            <a:off x="838200" y="345124"/>
            <a:ext cx="10515600" cy="621528"/>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Índice de la clase</a:t>
            </a:r>
            <a:endParaRPr b="1" i="0" sz="3600" u="none" cap="none" strike="noStrike">
              <a:solidFill>
                <a:schemeClr val="dk1"/>
              </a:solidFill>
              <a:latin typeface="Calibri"/>
              <a:ea typeface="Calibri"/>
              <a:cs typeface="Calibri"/>
              <a:sym typeface="Calibri"/>
            </a:endParaRPr>
          </a:p>
        </p:txBody>
      </p:sp>
      <p:sp>
        <p:nvSpPr>
          <p:cNvPr id="54" name="Google Shape;54;p13"/>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ción">
  <p:cSld name="Sección">
    <p:spTree>
      <p:nvGrpSpPr>
        <p:cNvPr id="55" name="Shape 55"/>
        <p:cNvGrpSpPr/>
        <p:nvPr/>
      </p:nvGrpSpPr>
      <p:grpSpPr>
        <a:xfrm>
          <a:off x="0" y="0"/>
          <a:ext cx="0" cy="0"/>
          <a:chOff x="0" y="0"/>
          <a:chExt cx="0" cy="0"/>
        </a:xfrm>
      </p:grpSpPr>
      <p:sp>
        <p:nvSpPr>
          <p:cNvPr id="56" name="Google Shape;56;p14"/>
          <p:cNvSpPr txBox="1"/>
          <p:nvPr>
            <p:ph type="ctrTitle"/>
          </p:nvPr>
        </p:nvSpPr>
        <p:spPr>
          <a:xfrm>
            <a:off x="1930400" y="2297874"/>
            <a:ext cx="9733035" cy="1131126"/>
          </a:xfrm>
          <a:prstGeom prst="rect">
            <a:avLst/>
          </a:prstGeom>
          <a:noFill/>
          <a:ln>
            <a:noFill/>
          </a:ln>
        </p:spPr>
        <p:txBody>
          <a:bodyPr anchorCtr="0" anchor="t" bIns="45700" lIns="91425" spcFirstLastPara="1" rIns="91425" wrap="square" tIns="45700">
            <a:normAutofit/>
          </a:bodyPr>
          <a:lstStyle>
            <a:lvl1pPr lvl="0" marR="0" rtl="0" algn="r">
              <a:lnSpc>
                <a:spcPct val="9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7" name="Google Shape;57;p14"/>
          <p:cNvSpPr txBox="1"/>
          <p:nvPr>
            <p:ph idx="1" type="subTitle"/>
          </p:nvPr>
        </p:nvSpPr>
        <p:spPr>
          <a:xfrm>
            <a:off x="2519435" y="3537914"/>
            <a:ext cx="9144000" cy="805486"/>
          </a:xfrm>
          <a:prstGeom prst="rect">
            <a:avLst/>
          </a:prstGeom>
          <a:noFill/>
          <a:ln>
            <a:noFill/>
          </a:ln>
        </p:spPr>
        <p:txBody>
          <a:bodyPr anchorCtr="0" anchor="t" bIns="45700" lIns="91425" spcFirstLastPara="1" rIns="91425" wrap="square" tIns="45700">
            <a:noAutofit/>
          </a:bodyPr>
          <a:lstStyle>
            <a:lvl1pPr lvl="0" marR="0" rtl="0" algn="r">
              <a:lnSpc>
                <a:spcPct val="90000"/>
              </a:lnSpc>
              <a:spcBef>
                <a:spcPts val="1000"/>
              </a:spcBef>
              <a:spcAft>
                <a:spcPts val="0"/>
              </a:spcAft>
              <a:buClr>
                <a:srgbClr val="3F3F3F"/>
              </a:buClr>
              <a:buSzPts val="2400"/>
              <a:buFont typeface="Arial"/>
              <a:buNone/>
              <a:defRPr b="0" i="0" sz="2400" u="none" cap="none" strike="noStrike">
                <a:solidFill>
                  <a:srgbClr val="3F3F3F"/>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58" name="Google Shape;58;p14"/>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rgbClr val="3F3F3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bliografía y lecturas complementarias">
  <p:cSld name="Bibliografía y lecturas complementarias">
    <p:spTree>
      <p:nvGrpSpPr>
        <p:cNvPr id="59" name="Shape 59"/>
        <p:cNvGrpSpPr/>
        <p:nvPr/>
      </p:nvGrpSpPr>
      <p:grpSpPr>
        <a:xfrm>
          <a:off x="0" y="0"/>
          <a:ext cx="0" cy="0"/>
          <a:chOff x="0" y="0"/>
          <a:chExt cx="0" cy="0"/>
        </a:xfrm>
      </p:grpSpPr>
      <p:sp>
        <p:nvSpPr>
          <p:cNvPr id="60" name="Google Shape;6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0000"/>
              </a:lnSpc>
              <a:spcBef>
                <a:spcPts val="1000"/>
              </a:spcBef>
              <a:spcAft>
                <a:spcPts val="0"/>
              </a:spcAft>
              <a:buClr>
                <a:srgbClr val="00B0F0"/>
              </a:buClr>
              <a:buSzPts val="2000"/>
              <a:buFont typeface="Arial"/>
              <a:buChar char="•"/>
              <a:defRPr b="0" i="0" sz="20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1" name="Google Shape;61;p19"/>
          <p:cNvSpPr txBox="1"/>
          <p:nvPr/>
        </p:nvSpPr>
        <p:spPr>
          <a:xfrm>
            <a:off x="838200" y="347971"/>
            <a:ext cx="10515600" cy="621528"/>
          </a:xfrm>
          <a:prstGeom prst="rect">
            <a:avLst/>
          </a:prstGeom>
          <a:no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dk1"/>
              </a:buClr>
              <a:buSzPts val="3600"/>
              <a:buFont typeface="Calibri"/>
              <a:buNone/>
            </a:pPr>
            <a:r>
              <a:rPr b="1" i="0" lang="en-US" sz="3600" u="none" cap="none" strike="noStrike">
                <a:solidFill>
                  <a:schemeClr val="dk1"/>
                </a:solidFill>
                <a:latin typeface="Calibri"/>
                <a:ea typeface="Calibri"/>
                <a:cs typeface="Calibri"/>
                <a:sym typeface="Calibri"/>
              </a:rPr>
              <a:t>Bibliografía y lecturas complementarias</a:t>
            </a:r>
            <a:endParaRPr b="0" i="0" sz="1400" u="none" cap="none" strike="noStrike">
              <a:solidFill>
                <a:srgbClr val="000000"/>
              </a:solidFill>
              <a:latin typeface="Arial"/>
              <a:ea typeface="Arial"/>
              <a:cs typeface="Arial"/>
              <a:sym typeface="Arial"/>
            </a:endParaRPr>
          </a:p>
        </p:txBody>
      </p:sp>
      <p:sp>
        <p:nvSpPr>
          <p:cNvPr id="62" name="Google Shape;62;p19"/>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un contenedor SIN bullets">
  <p:cSld name="Título y un contenedor SIN bullets">
    <p:spTree>
      <p:nvGrpSpPr>
        <p:cNvPr id="63" name="Shape 63"/>
        <p:cNvGrpSpPr/>
        <p:nvPr/>
      </p:nvGrpSpPr>
      <p:grpSpPr>
        <a:xfrm>
          <a:off x="0" y="0"/>
          <a:ext cx="0" cy="0"/>
          <a:chOff x="0" y="0"/>
          <a:chExt cx="0" cy="0"/>
        </a:xfrm>
      </p:grpSpPr>
      <p:sp>
        <p:nvSpPr>
          <p:cNvPr id="64" name="Google Shape;64;p22"/>
          <p:cNvSpPr txBox="1"/>
          <p:nvPr>
            <p:ph idx="1" type="body"/>
          </p:nvPr>
        </p:nvSpPr>
        <p:spPr>
          <a:xfrm>
            <a:off x="838201" y="1825625"/>
            <a:ext cx="10515600" cy="435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5" name="Google Shape;65;p22"/>
          <p:cNvSpPr txBox="1"/>
          <p:nvPr>
            <p:ph type="title"/>
          </p:nvPr>
        </p:nvSpPr>
        <p:spPr>
          <a:xfrm>
            <a:off x="838200" y="345124"/>
            <a:ext cx="10515600" cy="62152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3600"/>
              <a:buFont typeface="Calibri"/>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6" name="Google Shape;66;p22"/>
          <p:cNvSpPr txBox="1"/>
          <p:nvPr>
            <p:ph idx="2" type="subTitle"/>
          </p:nvPr>
        </p:nvSpPr>
        <p:spPr>
          <a:xfrm>
            <a:off x="838200" y="1005842"/>
            <a:ext cx="10515600" cy="261256"/>
          </a:xfrm>
          <a:prstGeom prst="rect">
            <a:avLst/>
          </a:prstGeom>
          <a:noFill/>
          <a:ln>
            <a:noFill/>
          </a:ln>
        </p:spPr>
        <p:txBody>
          <a:bodyPr anchorCtr="0" anchor="ctr" bIns="0" lIns="91425" spcFirstLastPara="1" rIns="91425" wrap="square" tIns="0">
            <a:noAutofit/>
          </a:bodyPr>
          <a:lstStyle>
            <a:lvl1pPr lvl="0" marR="0" rtl="0" algn="l">
              <a:lnSpc>
                <a:spcPct val="100000"/>
              </a:lnSpc>
              <a:spcBef>
                <a:spcPts val="0"/>
              </a:spcBef>
              <a:spcAft>
                <a:spcPts val="0"/>
              </a:spcAft>
              <a:buClr>
                <a:srgbClr val="3F3F3F"/>
              </a:buClr>
              <a:buSzPts val="1280"/>
              <a:buFont typeface="Calibri"/>
              <a:buNone/>
              <a:defRPr b="0" i="0" sz="1800" u="none" cap="none" strike="noStrike">
                <a:solidFill>
                  <a:srgbClr val="3F3F3F"/>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67" name="Google Shape;67;p22"/>
          <p:cNvSpPr txBox="1"/>
          <p:nvPr>
            <p:ph idx="3" type="body"/>
          </p:nvPr>
        </p:nvSpPr>
        <p:spPr>
          <a:xfrm>
            <a:off x="838200" y="6223263"/>
            <a:ext cx="10515600" cy="382214"/>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0"/>
              </a:spcBef>
              <a:spcAft>
                <a:spcPts val="0"/>
              </a:spcAft>
              <a:buClr>
                <a:srgbClr val="00B0F0"/>
              </a:buClr>
              <a:buSzPts val="1200"/>
              <a:buFont typeface="Arial"/>
              <a:buNone/>
              <a:defRPr b="0" i="0" sz="1200" u="none" cap="none" strike="noStrike">
                <a:solidFill>
                  <a:srgbClr val="595959"/>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8" name="Google Shape;68;p2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0"/>
          <p:cNvPicPr preferRelativeResize="0"/>
          <p:nvPr/>
        </p:nvPicPr>
        <p:blipFill rotWithShape="1">
          <a:blip r:embed="rId1">
            <a:alphaModFix/>
          </a:blip>
          <a:srcRect b="6536" l="0" r="0" t="5615"/>
          <a:stretch/>
        </p:blipFill>
        <p:spPr>
          <a:xfrm>
            <a:off x="0" y="0"/>
            <a:ext cx="596675" cy="6858000"/>
          </a:xfrm>
          <a:prstGeom prst="rect">
            <a:avLst/>
          </a:prstGeom>
          <a:noFill/>
          <a:ln>
            <a:noFill/>
          </a:ln>
        </p:spPr>
      </p:pic>
      <p:sp>
        <p:nvSpPr>
          <p:cNvPr id="11" name="Google Shape;11;p1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f77e62479a_0_13"/>
          <p:cNvSpPr txBox="1"/>
          <p:nvPr>
            <p:ph type="ctrTitle"/>
          </p:nvPr>
        </p:nvSpPr>
        <p:spPr>
          <a:xfrm>
            <a:off x="1300235" y="2297874"/>
            <a:ext cx="10363200" cy="113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lang="en-US"/>
              <a:t>Aprendizaje Supervisado</a:t>
            </a:r>
            <a:endParaRPr/>
          </a:p>
        </p:txBody>
      </p:sp>
      <p:sp>
        <p:nvSpPr>
          <p:cNvPr id="74" name="Google Shape;74;gf77e62479a_0_13"/>
          <p:cNvSpPr txBox="1"/>
          <p:nvPr>
            <p:ph idx="1" type="subTitle"/>
          </p:nvPr>
        </p:nvSpPr>
        <p:spPr>
          <a:xfrm>
            <a:off x="1328585" y="3026239"/>
            <a:ext cx="9144000" cy="8055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lang="en-US"/>
              <a:t>Conceptos Básicos</a:t>
            </a:r>
            <a:endParaRPr/>
          </a:p>
        </p:txBody>
      </p:sp>
      <p:pic>
        <p:nvPicPr>
          <p:cNvPr id="75" name="Google Shape;75;gf77e62479a_0_13"/>
          <p:cNvPicPr preferRelativeResize="0"/>
          <p:nvPr/>
        </p:nvPicPr>
        <p:blipFill rotWithShape="1">
          <a:blip r:embed="rId3">
            <a:alphaModFix/>
          </a:blip>
          <a:srcRect b="0" l="0" r="0" t="0"/>
          <a:stretch/>
        </p:blipFill>
        <p:spPr>
          <a:xfrm>
            <a:off x="3711448" y="5682607"/>
            <a:ext cx="2384552" cy="874336"/>
          </a:xfrm>
          <a:prstGeom prst="rect">
            <a:avLst/>
          </a:prstGeom>
          <a:noFill/>
          <a:ln>
            <a:noFill/>
          </a:ln>
        </p:spPr>
      </p:pic>
      <p:sp>
        <p:nvSpPr>
          <p:cNvPr id="76" name="Google Shape;76;gf77e62479a_0_13"/>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aa27c76dc1_0_118"/>
          <p:cNvSpPr txBox="1"/>
          <p:nvPr>
            <p:ph idx="1" type="subTitle"/>
          </p:nvPr>
        </p:nvSpPr>
        <p:spPr>
          <a:xfrm>
            <a:off x="2376225" y="1036600"/>
            <a:ext cx="9225000" cy="18090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SzPts val="2000"/>
              <a:buNone/>
            </a:pPr>
            <a:r>
              <a:rPr lang="en-US"/>
              <a:t>Se utiliza para predecir el resultado de un atributo con valor discreto (a, b, c, …) dadas unas características (X</a:t>
            </a:r>
            <a:r>
              <a:rPr lang="en-US" sz="1000"/>
              <a:t>0</a:t>
            </a:r>
            <a:r>
              <a:rPr lang="en-US"/>
              <a:t>, X</a:t>
            </a:r>
            <a:r>
              <a:rPr lang="en-US" sz="1000"/>
              <a:t>1</a:t>
            </a:r>
            <a:r>
              <a:rPr lang="en-US"/>
              <a:t>, X</a:t>
            </a:r>
            <a:r>
              <a:rPr lang="en-US" sz="1000"/>
              <a:t>2</a:t>
            </a:r>
            <a:r>
              <a:rPr lang="en-US"/>
              <a:t>, X</a:t>
            </a:r>
            <a:r>
              <a:rPr lang="en-US" sz="1000"/>
              <a:t>3</a:t>
            </a:r>
            <a:r>
              <a:rPr lang="en-US"/>
              <a:t>,.... X</a:t>
            </a:r>
            <a:r>
              <a:rPr lang="en-US" sz="1000"/>
              <a:t>n</a:t>
            </a:r>
            <a:r>
              <a:rPr lang="en-US"/>
              <a:t>).</a:t>
            </a:r>
            <a:endParaRPr/>
          </a:p>
          <a:p>
            <a:pPr indent="0" lvl="0" marL="0" marR="0" rtl="0" algn="just">
              <a:lnSpc>
                <a:spcPct val="90000"/>
              </a:lnSpc>
              <a:spcBef>
                <a:spcPts val="1000"/>
              </a:spcBef>
              <a:spcAft>
                <a:spcPts val="0"/>
              </a:spcAft>
              <a:buSzPts val="2000"/>
              <a:buNone/>
            </a:pPr>
            <a:r>
              <a:rPr lang="en-US"/>
              <a:t>El método simple de clasificación es el binario, donde se clasifica un registro de variables de entrada en 1 o 0. La clasificación múltiple es una extensión de la clasificación binaria.</a:t>
            </a:r>
            <a:endParaRPr/>
          </a:p>
        </p:txBody>
      </p:sp>
      <p:sp>
        <p:nvSpPr>
          <p:cNvPr id="147" name="Google Shape;147;gaa27c76dc1_0_118"/>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48" name="Google Shape;148;gaa27c76dc1_0_118"/>
          <p:cNvSpPr txBox="1"/>
          <p:nvPr>
            <p:ph type="ctrTitle"/>
          </p:nvPr>
        </p:nvSpPr>
        <p:spPr>
          <a:xfrm>
            <a:off x="2452450" y="354106"/>
            <a:ext cx="9225000" cy="61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a:t>Aprendizaje Supervisado: Modelo de Clasificación</a:t>
            </a:r>
            <a:endParaRPr/>
          </a:p>
        </p:txBody>
      </p:sp>
      <p:pic>
        <p:nvPicPr>
          <p:cNvPr id="149" name="Google Shape;149;gaa27c76dc1_0_118"/>
          <p:cNvPicPr preferRelativeResize="0"/>
          <p:nvPr/>
        </p:nvPicPr>
        <p:blipFill rotWithShape="1">
          <a:blip r:embed="rId3">
            <a:alphaModFix/>
          </a:blip>
          <a:srcRect b="0" l="0" r="0" t="0"/>
          <a:stretch/>
        </p:blipFill>
        <p:spPr>
          <a:xfrm>
            <a:off x="5033750" y="2808475"/>
            <a:ext cx="3745225" cy="361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aa27c76dc1_0_142"/>
          <p:cNvSpPr txBox="1"/>
          <p:nvPr>
            <p:ph type="ctrTitle"/>
          </p:nvPr>
        </p:nvSpPr>
        <p:spPr>
          <a:xfrm>
            <a:off x="2452438" y="658912"/>
            <a:ext cx="9225000" cy="113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a:t>¿Cuándo Deberíamos Usar ML?</a:t>
            </a:r>
            <a:endParaRPr/>
          </a:p>
        </p:txBody>
      </p:sp>
      <p:sp>
        <p:nvSpPr>
          <p:cNvPr id="156" name="Google Shape;156;gaa27c76dc1_0_142"/>
          <p:cNvSpPr txBox="1"/>
          <p:nvPr>
            <p:ph idx="1" type="subTitle"/>
          </p:nvPr>
        </p:nvSpPr>
        <p:spPr>
          <a:xfrm>
            <a:off x="2362200" y="1282075"/>
            <a:ext cx="9225000" cy="11310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2000"/>
              <a:buNone/>
            </a:pPr>
            <a:r>
              <a:rPr lang="en-US"/>
              <a:t>Cuando tenga una tarea compleja o problema que involucra una gran cantidad de datos o muchas variables, pero ninguna fórmula o ecuación existente que pueda modelar el problema.</a:t>
            </a:r>
            <a:endParaRPr/>
          </a:p>
        </p:txBody>
      </p:sp>
      <p:sp>
        <p:nvSpPr>
          <p:cNvPr id="157" name="Google Shape;157;gaa27c76dc1_0_14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58" name="Google Shape;158;gaa27c76dc1_0_142"/>
          <p:cNvSpPr txBox="1"/>
          <p:nvPr>
            <p:ph idx="1" type="subTitle"/>
          </p:nvPr>
        </p:nvSpPr>
        <p:spPr>
          <a:xfrm>
            <a:off x="1398725" y="4796350"/>
            <a:ext cx="2494800" cy="1131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000"/>
              <a:buNone/>
            </a:pPr>
            <a:r>
              <a:rPr lang="en-US"/>
              <a:t>Reglas y ecuaciones demasiado complejas para ser modeladas</a:t>
            </a:r>
            <a:endParaRPr/>
          </a:p>
        </p:txBody>
      </p:sp>
      <p:sp>
        <p:nvSpPr>
          <p:cNvPr id="159" name="Google Shape;159;gaa27c76dc1_0_142"/>
          <p:cNvSpPr txBox="1"/>
          <p:nvPr>
            <p:ph idx="1" type="subTitle"/>
          </p:nvPr>
        </p:nvSpPr>
        <p:spPr>
          <a:xfrm>
            <a:off x="4925475" y="4796350"/>
            <a:ext cx="3162300" cy="1131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000"/>
              <a:buNone/>
            </a:pPr>
            <a:r>
              <a:rPr lang="en-US"/>
              <a:t>Las reglas de una tarea o el patrón de fraude cambian periódicamente</a:t>
            </a:r>
            <a:endParaRPr/>
          </a:p>
        </p:txBody>
      </p:sp>
      <p:sp>
        <p:nvSpPr>
          <p:cNvPr id="160" name="Google Shape;160;gaa27c76dc1_0_142"/>
          <p:cNvSpPr txBox="1"/>
          <p:nvPr>
            <p:ph idx="1" type="subTitle"/>
          </p:nvPr>
        </p:nvSpPr>
        <p:spPr>
          <a:xfrm>
            <a:off x="8974400" y="4796350"/>
            <a:ext cx="2996100" cy="1131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1000"/>
              </a:spcBef>
              <a:spcAft>
                <a:spcPts val="0"/>
              </a:spcAft>
              <a:buSzPts val="2000"/>
              <a:buNone/>
            </a:pPr>
            <a:r>
              <a:rPr lang="en-US"/>
              <a:t>La naturaleza de los datos cambia o el programa necesita adaptarse</a:t>
            </a:r>
            <a:endParaRPr/>
          </a:p>
        </p:txBody>
      </p:sp>
      <p:pic>
        <p:nvPicPr>
          <p:cNvPr id="161" name="Google Shape;161;gaa27c76dc1_0_142"/>
          <p:cNvPicPr preferRelativeResize="0"/>
          <p:nvPr/>
        </p:nvPicPr>
        <p:blipFill rotWithShape="1">
          <a:blip r:embed="rId3">
            <a:alphaModFix/>
          </a:blip>
          <a:srcRect b="0" l="0" r="0" t="0"/>
          <a:stretch/>
        </p:blipFill>
        <p:spPr>
          <a:xfrm>
            <a:off x="1873000" y="2611126"/>
            <a:ext cx="9652049" cy="2049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aa27c76dc1_0_74"/>
          <p:cNvSpPr txBox="1"/>
          <p:nvPr>
            <p:ph type="ctrTitle"/>
          </p:nvPr>
        </p:nvSpPr>
        <p:spPr>
          <a:xfrm>
            <a:off x="2452438" y="658912"/>
            <a:ext cx="9225000" cy="113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a:t>Más Datos,</a:t>
            </a:r>
            <a:endParaRPr/>
          </a:p>
          <a:p>
            <a:pPr indent="0" lvl="0" marL="0" rtl="0" algn="l">
              <a:lnSpc>
                <a:spcPct val="90000"/>
              </a:lnSpc>
              <a:spcBef>
                <a:spcPts val="0"/>
              </a:spcBef>
              <a:spcAft>
                <a:spcPts val="0"/>
              </a:spcAft>
              <a:buSzPts val="2800"/>
              <a:buNone/>
            </a:pPr>
            <a:r>
              <a:rPr lang="en-US"/>
              <a:t>Más Preguntas,</a:t>
            </a:r>
            <a:endParaRPr/>
          </a:p>
          <a:p>
            <a:pPr indent="0" lvl="0" marL="0" rtl="0" algn="l">
              <a:lnSpc>
                <a:spcPct val="90000"/>
              </a:lnSpc>
              <a:spcBef>
                <a:spcPts val="0"/>
              </a:spcBef>
              <a:spcAft>
                <a:spcPts val="0"/>
              </a:spcAft>
              <a:buSzPts val="2800"/>
              <a:buNone/>
            </a:pPr>
            <a:r>
              <a:rPr lang="en-US"/>
              <a:t>Mejores Respuestas...</a:t>
            </a:r>
            <a:endParaRPr/>
          </a:p>
        </p:txBody>
      </p:sp>
      <p:sp>
        <p:nvSpPr>
          <p:cNvPr id="168" name="Google Shape;168;gaa27c76dc1_0_74"/>
          <p:cNvSpPr txBox="1"/>
          <p:nvPr>
            <p:ph idx="1" type="subTitle"/>
          </p:nvPr>
        </p:nvSpPr>
        <p:spPr>
          <a:xfrm>
            <a:off x="2438399" y="1967875"/>
            <a:ext cx="9225000" cy="43059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1000"/>
              </a:spcBef>
              <a:spcAft>
                <a:spcPts val="0"/>
              </a:spcAft>
              <a:buSzPts val="2000"/>
              <a:buNone/>
            </a:pPr>
            <a:r>
              <a:rPr lang="en-US"/>
              <a:t>Los algoritmos de ML encuentran patrones naturales en los datos que generan ideas y ayudan a tomar mejores decisiones y predicciones.</a:t>
            </a:r>
            <a:endParaRPr/>
          </a:p>
          <a:p>
            <a:pPr indent="0" lvl="0" marL="0" rtl="0" algn="just">
              <a:lnSpc>
                <a:spcPct val="90000"/>
              </a:lnSpc>
              <a:spcBef>
                <a:spcPts val="1000"/>
              </a:spcBef>
              <a:spcAft>
                <a:spcPts val="0"/>
              </a:spcAft>
              <a:buSzPts val="2000"/>
              <a:buNone/>
            </a:pPr>
            <a:r>
              <a:rPr lang="en-US"/>
              <a:t>Se usan todos los días para tomar decisiones críticas:</a:t>
            </a:r>
            <a:endParaRPr/>
          </a:p>
          <a:p>
            <a:pPr indent="-355600" lvl="0" marL="457200" rtl="0" algn="just">
              <a:lnSpc>
                <a:spcPct val="90000"/>
              </a:lnSpc>
              <a:spcBef>
                <a:spcPts val="1000"/>
              </a:spcBef>
              <a:spcAft>
                <a:spcPts val="0"/>
              </a:spcAft>
              <a:buSzPts val="2000"/>
              <a:buChar char="●"/>
            </a:pPr>
            <a:r>
              <a:rPr lang="en-US"/>
              <a:t>Diagnóstico médico</a:t>
            </a:r>
            <a:endParaRPr/>
          </a:p>
          <a:p>
            <a:pPr indent="-355600" lvl="0" marL="457200" rtl="0" algn="just">
              <a:lnSpc>
                <a:spcPct val="90000"/>
              </a:lnSpc>
              <a:spcBef>
                <a:spcPts val="0"/>
              </a:spcBef>
              <a:spcAft>
                <a:spcPts val="0"/>
              </a:spcAft>
              <a:buSzPts val="2000"/>
              <a:buChar char="●"/>
            </a:pPr>
            <a:r>
              <a:rPr lang="en-US"/>
              <a:t>Comercio de valores</a:t>
            </a:r>
            <a:endParaRPr/>
          </a:p>
          <a:p>
            <a:pPr indent="-355600" lvl="0" marL="457200" rtl="0" algn="just">
              <a:lnSpc>
                <a:spcPct val="90000"/>
              </a:lnSpc>
              <a:spcBef>
                <a:spcPts val="0"/>
              </a:spcBef>
              <a:spcAft>
                <a:spcPts val="0"/>
              </a:spcAft>
              <a:buSzPts val="2000"/>
              <a:buChar char="●"/>
            </a:pPr>
            <a:r>
              <a:rPr lang="en-US"/>
              <a:t>Previsión energética</a:t>
            </a:r>
            <a:endParaRPr/>
          </a:p>
          <a:p>
            <a:pPr indent="-355600" lvl="0" marL="457200" rtl="0" algn="just">
              <a:lnSpc>
                <a:spcPct val="90000"/>
              </a:lnSpc>
              <a:spcBef>
                <a:spcPts val="0"/>
              </a:spcBef>
              <a:spcAft>
                <a:spcPts val="0"/>
              </a:spcAft>
              <a:buSzPts val="2000"/>
              <a:buChar char="●"/>
            </a:pPr>
            <a:r>
              <a:rPr lang="en-US"/>
              <a:t>Vigilancia</a:t>
            </a:r>
            <a:endParaRPr/>
          </a:p>
          <a:p>
            <a:pPr indent="-355600" lvl="0" marL="457200" rtl="0" algn="just">
              <a:lnSpc>
                <a:spcPct val="90000"/>
              </a:lnSpc>
              <a:spcBef>
                <a:spcPts val="0"/>
              </a:spcBef>
              <a:spcAft>
                <a:spcPts val="0"/>
              </a:spcAft>
              <a:buSzPts val="2000"/>
              <a:buChar char="●"/>
            </a:pPr>
            <a:r>
              <a:rPr lang="en-US"/>
              <a:t>Recomendaciones</a:t>
            </a:r>
            <a:endParaRPr/>
          </a:p>
          <a:p>
            <a:pPr indent="-355600" lvl="0" marL="457200" rtl="0" algn="just">
              <a:lnSpc>
                <a:spcPct val="90000"/>
              </a:lnSpc>
              <a:spcBef>
                <a:spcPts val="0"/>
              </a:spcBef>
              <a:spcAft>
                <a:spcPts val="0"/>
              </a:spcAft>
              <a:buSzPts val="2000"/>
              <a:buChar char="●"/>
            </a:pPr>
            <a:r>
              <a:rPr lang="en-US"/>
              <a:t>Comportamiento de compra</a:t>
            </a:r>
            <a:endParaRPr/>
          </a:p>
          <a:p>
            <a:pPr indent="-355600" lvl="0" marL="457200" rtl="0" algn="just">
              <a:lnSpc>
                <a:spcPct val="90000"/>
              </a:lnSpc>
              <a:spcBef>
                <a:spcPts val="0"/>
              </a:spcBef>
              <a:spcAft>
                <a:spcPts val="0"/>
              </a:spcAft>
              <a:buSzPts val="2000"/>
              <a:buChar char="●"/>
            </a:pPr>
            <a:r>
              <a:rPr lang="en-US"/>
              <a:t>Marketing online</a:t>
            </a:r>
            <a:endParaRPr/>
          </a:p>
          <a:p>
            <a:pPr indent="-355600" lvl="0" marL="457200" rtl="0" algn="just">
              <a:lnSpc>
                <a:spcPct val="90000"/>
              </a:lnSpc>
              <a:spcBef>
                <a:spcPts val="0"/>
              </a:spcBef>
              <a:spcAft>
                <a:spcPts val="0"/>
              </a:spcAft>
              <a:buSzPts val="2000"/>
              <a:buChar char="●"/>
            </a:pPr>
            <a:r>
              <a:rPr lang="en-US"/>
              <a:t>Entre otros.</a:t>
            </a:r>
            <a:endParaRPr/>
          </a:p>
        </p:txBody>
      </p:sp>
      <p:sp>
        <p:nvSpPr>
          <p:cNvPr id="169" name="Google Shape;169;gaa27c76dc1_0_74"/>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70" name="Google Shape;170;gaa27c76dc1_0_74"/>
          <p:cNvPicPr preferRelativeResize="0"/>
          <p:nvPr/>
        </p:nvPicPr>
        <p:blipFill rotWithShape="1">
          <a:blip r:embed="rId3">
            <a:alphaModFix/>
          </a:blip>
          <a:srcRect b="0" l="0" r="0" t="0"/>
          <a:stretch/>
        </p:blipFill>
        <p:spPr>
          <a:xfrm>
            <a:off x="6791028" y="3327350"/>
            <a:ext cx="4026100" cy="2584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aa27c76dc1_0_198"/>
          <p:cNvSpPr txBox="1"/>
          <p:nvPr>
            <p:ph type="ctrTitle"/>
          </p:nvPr>
        </p:nvSpPr>
        <p:spPr>
          <a:xfrm>
            <a:off x="2452438" y="658912"/>
            <a:ext cx="9225000" cy="1131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800"/>
              <a:buFont typeface="Calibri"/>
              <a:buNone/>
            </a:pPr>
            <a:r>
              <a:rPr lang="en-US"/>
              <a:t>Algoritmos Aprendizaje Supervisado</a:t>
            </a:r>
            <a:endParaRPr/>
          </a:p>
        </p:txBody>
      </p:sp>
      <p:sp>
        <p:nvSpPr>
          <p:cNvPr id="176" name="Google Shape;176;gaa27c76dc1_0_198"/>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77" name="Google Shape;177;gaa27c76dc1_0_198"/>
          <p:cNvPicPr preferRelativeResize="0"/>
          <p:nvPr/>
        </p:nvPicPr>
        <p:blipFill rotWithShape="1">
          <a:blip r:embed="rId3">
            <a:alphaModFix/>
          </a:blip>
          <a:srcRect b="0" l="0" r="0" t="0"/>
          <a:stretch/>
        </p:blipFill>
        <p:spPr>
          <a:xfrm>
            <a:off x="681038" y="1733550"/>
            <a:ext cx="11134725" cy="354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ctrTitle"/>
          </p:nvPr>
        </p:nvSpPr>
        <p:spPr>
          <a:xfrm>
            <a:off x="2452438" y="658912"/>
            <a:ext cx="9225000" cy="113100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Calibri"/>
              <a:buNone/>
            </a:pPr>
            <a:r>
              <a:rPr lang="en-US"/>
              <a:t>Etapas de un Problema de Machine Learning</a:t>
            </a:r>
            <a:endParaRPr/>
          </a:p>
        </p:txBody>
      </p:sp>
      <p:pic>
        <p:nvPicPr>
          <p:cNvPr id="183" name="Google Shape;183;p25"/>
          <p:cNvPicPr preferRelativeResize="0"/>
          <p:nvPr/>
        </p:nvPicPr>
        <p:blipFill rotWithShape="1">
          <a:blip r:embed="rId3">
            <a:alphaModFix/>
          </a:blip>
          <a:srcRect b="0" l="0" r="0" t="0"/>
          <a:stretch/>
        </p:blipFill>
        <p:spPr>
          <a:xfrm>
            <a:off x="1960327" y="1653824"/>
            <a:ext cx="9437524" cy="4494375"/>
          </a:xfrm>
          <a:prstGeom prst="rect">
            <a:avLst/>
          </a:prstGeom>
          <a:noFill/>
          <a:ln>
            <a:noFill/>
          </a:ln>
        </p:spPr>
      </p:pic>
      <p:sp>
        <p:nvSpPr>
          <p:cNvPr id="184" name="Google Shape;184;p25"/>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pic>
        <p:nvPicPr>
          <p:cNvPr id="189" name="Google Shape;189;p9"/>
          <p:cNvPicPr preferRelativeResize="0"/>
          <p:nvPr/>
        </p:nvPicPr>
        <p:blipFill rotWithShape="1">
          <a:blip r:embed="rId3">
            <a:alphaModFix/>
          </a:blip>
          <a:srcRect b="0" l="0" r="0" t="0"/>
          <a:stretch/>
        </p:blipFill>
        <p:spPr>
          <a:xfrm>
            <a:off x="8826500" y="4370764"/>
            <a:ext cx="2384552" cy="874336"/>
          </a:xfrm>
          <a:prstGeom prst="rect">
            <a:avLst/>
          </a:prstGeom>
          <a:noFill/>
          <a:ln>
            <a:noFill/>
          </a:ln>
        </p:spPr>
      </p:pic>
      <p:sp>
        <p:nvSpPr>
          <p:cNvPr id="190" name="Google Shape;190;p9"/>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aa27c76dc1_0_5"/>
          <p:cNvSpPr txBox="1"/>
          <p:nvPr>
            <p:ph type="ctrTitle"/>
          </p:nvPr>
        </p:nvSpPr>
        <p:spPr>
          <a:xfrm>
            <a:off x="2452438" y="277912"/>
            <a:ext cx="9225000" cy="113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a:t>Conceptos iniciales</a:t>
            </a:r>
            <a:endParaRPr/>
          </a:p>
        </p:txBody>
      </p:sp>
      <p:pic>
        <p:nvPicPr>
          <p:cNvPr id="83" name="Google Shape;83;gaa27c76dc1_0_5"/>
          <p:cNvPicPr preferRelativeResize="0"/>
          <p:nvPr/>
        </p:nvPicPr>
        <p:blipFill rotWithShape="1">
          <a:blip r:embed="rId3">
            <a:alphaModFix/>
          </a:blip>
          <a:srcRect b="0" l="0" r="0" t="0"/>
          <a:stretch/>
        </p:blipFill>
        <p:spPr>
          <a:xfrm>
            <a:off x="1600200" y="846724"/>
            <a:ext cx="10238525" cy="5556550"/>
          </a:xfrm>
          <a:prstGeom prst="rect">
            <a:avLst/>
          </a:prstGeom>
          <a:noFill/>
          <a:ln>
            <a:noFill/>
          </a:ln>
        </p:spPr>
      </p:pic>
      <p:sp>
        <p:nvSpPr>
          <p:cNvPr id="84" name="Google Shape;84;gaa27c76dc1_0_5"/>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aa27c76dc1_0_58"/>
          <p:cNvSpPr txBox="1"/>
          <p:nvPr>
            <p:ph type="ctrTitle"/>
          </p:nvPr>
        </p:nvSpPr>
        <p:spPr>
          <a:xfrm>
            <a:off x="2452438" y="277912"/>
            <a:ext cx="9225000" cy="113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a:t>Conceptos iniciales</a:t>
            </a:r>
            <a:endParaRPr/>
          </a:p>
        </p:txBody>
      </p:sp>
      <p:sp>
        <p:nvSpPr>
          <p:cNvPr id="91" name="Google Shape;91;gaa27c76dc1_0_58"/>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92" name="Google Shape;92;gaa27c76dc1_0_58"/>
          <p:cNvPicPr preferRelativeResize="0"/>
          <p:nvPr/>
        </p:nvPicPr>
        <p:blipFill rotWithShape="1">
          <a:blip r:embed="rId3">
            <a:alphaModFix/>
          </a:blip>
          <a:srcRect b="0" l="0" r="0" t="0"/>
          <a:stretch/>
        </p:blipFill>
        <p:spPr>
          <a:xfrm>
            <a:off x="2526700" y="902397"/>
            <a:ext cx="8134725" cy="5491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ph idx="1" type="subTitle"/>
          </p:nvPr>
        </p:nvSpPr>
        <p:spPr>
          <a:xfrm>
            <a:off x="2452437" y="1265200"/>
            <a:ext cx="9225000" cy="4305900"/>
          </a:xfrm>
          <a:prstGeom prst="rect">
            <a:avLst/>
          </a:prstGeom>
          <a:noFill/>
          <a:ln>
            <a:noFill/>
          </a:ln>
        </p:spPr>
        <p:txBody>
          <a:bodyPr anchorCtr="0" anchor="t" bIns="45700" lIns="91425" spcFirstLastPara="1" rIns="91425" wrap="square" tIns="45700">
            <a:noAutofit/>
          </a:bodyPr>
          <a:lstStyle/>
          <a:p>
            <a:pPr indent="-355600" lvl="0" marL="457200" rtl="0" algn="just">
              <a:lnSpc>
                <a:spcPct val="90000"/>
              </a:lnSpc>
              <a:spcBef>
                <a:spcPts val="1000"/>
              </a:spcBef>
              <a:spcAft>
                <a:spcPts val="0"/>
              </a:spcAft>
              <a:buSzPts val="2000"/>
              <a:buChar char="●"/>
            </a:pPr>
            <a:r>
              <a:rPr b="1" lang="en-US"/>
              <a:t>Arthur Samuel, 1959</a:t>
            </a:r>
            <a:r>
              <a:rPr lang="en-US"/>
              <a:t>: “El machine learning (ML) es el campo de estudio que le da a los computadores la habilidad de aprender sin haber sido explícitamente programados”.</a:t>
            </a:r>
            <a:endParaRPr/>
          </a:p>
          <a:p>
            <a:pPr indent="-355600" lvl="0" marL="457200" marR="0" rtl="0" algn="just">
              <a:lnSpc>
                <a:spcPct val="90000"/>
              </a:lnSpc>
              <a:spcBef>
                <a:spcPts val="0"/>
              </a:spcBef>
              <a:spcAft>
                <a:spcPts val="0"/>
              </a:spcAft>
              <a:buSzPts val="2000"/>
              <a:buChar char="●"/>
            </a:pPr>
            <a:r>
              <a:rPr b="1" lang="en-US"/>
              <a:t>Tom Mitchell, 1997</a:t>
            </a:r>
            <a:r>
              <a:rPr lang="en-US"/>
              <a:t>: Se dice que un programa de computadora aprende de experiencia E, con respecto a alguna tarea T y alguna medida de desempeño P, mejora con experiencia E, si su desempeño en T, como fue medido con P, mejora con experiencia E.</a:t>
            </a:r>
            <a:endParaRPr/>
          </a:p>
          <a:p>
            <a:pPr indent="-355600" lvl="0" marL="457200" marR="0" rtl="0" algn="just">
              <a:lnSpc>
                <a:spcPct val="90000"/>
              </a:lnSpc>
              <a:spcBef>
                <a:spcPts val="0"/>
              </a:spcBef>
              <a:spcAft>
                <a:spcPts val="0"/>
              </a:spcAft>
              <a:buSzPts val="2000"/>
              <a:buChar char="●"/>
            </a:pPr>
            <a:r>
              <a:rPr b="1" lang="en-US"/>
              <a:t>Gavin Hackeling, 2014</a:t>
            </a:r>
            <a:r>
              <a:rPr lang="en-US"/>
              <a:t>: el ML es el diseño y estudio de artefactos de programas computacionales que usan experiencia pasada para realizar decisiones futuras</a:t>
            </a:r>
            <a:endParaRPr/>
          </a:p>
          <a:p>
            <a:pPr indent="0" lvl="0" marL="0" marR="0" rtl="0" algn="just">
              <a:lnSpc>
                <a:spcPct val="90000"/>
              </a:lnSpc>
              <a:spcBef>
                <a:spcPts val="1000"/>
              </a:spcBef>
              <a:spcAft>
                <a:spcPts val="0"/>
              </a:spcAft>
              <a:buClr>
                <a:srgbClr val="3F3F3F"/>
              </a:buClr>
              <a:buSzPts val="2000"/>
              <a:buFont typeface="Arial"/>
              <a:buNone/>
            </a:pPr>
            <a:r>
              <a:t/>
            </a:r>
            <a:endParaRPr>
              <a:solidFill>
                <a:srgbClr val="000000"/>
              </a:solidFill>
            </a:endParaRPr>
          </a:p>
        </p:txBody>
      </p:sp>
      <p:sp>
        <p:nvSpPr>
          <p:cNvPr id="98" name="Google Shape;98;p5"/>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99" name="Google Shape;99;p5"/>
          <p:cNvSpPr txBox="1"/>
          <p:nvPr>
            <p:ph type="ctrTitle"/>
          </p:nvPr>
        </p:nvSpPr>
        <p:spPr>
          <a:xfrm>
            <a:off x="2452450" y="582704"/>
            <a:ext cx="9225000" cy="74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i="1" lang="en-US"/>
              <a:t>Machine Learning</a:t>
            </a:r>
            <a:r>
              <a:rPr lang="en-US"/>
              <a:t> (Aprendizaje de Máquina)</a:t>
            </a:r>
            <a:endParaRPr/>
          </a:p>
        </p:txBody>
      </p:sp>
      <p:grpSp>
        <p:nvGrpSpPr>
          <p:cNvPr id="100" name="Google Shape;100;p5"/>
          <p:cNvGrpSpPr/>
          <p:nvPr/>
        </p:nvGrpSpPr>
        <p:grpSpPr>
          <a:xfrm>
            <a:off x="4193192" y="4083250"/>
            <a:ext cx="5763896" cy="2505600"/>
            <a:chOff x="4332550" y="4083250"/>
            <a:chExt cx="5319701" cy="2505600"/>
          </a:xfrm>
        </p:grpSpPr>
        <p:pic>
          <p:nvPicPr>
            <p:cNvPr id="101" name="Google Shape;101;p5"/>
            <p:cNvPicPr preferRelativeResize="0"/>
            <p:nvPr/>
          </p:nvPicPr>
          <p:blipFill rotWithShape="1">
            <a:blip r:embed="rId3">
              <a:alphaModFix/>
            </a:blip>
            <a:srcRect b="0" l="0" r="0" t="0"/>
            <a:stretch/>
          </p:blipFill>
          <p:spPr>
            <a:xfrm>
              <a:off x="4332550" y="4139550"/>
              <a:ext cx="5319701" cy="2449300"/>
            </a:xfrm>
            <a:prstGeom prst="rect">
              <a:avLst/>
            </a:prstGeom>
            <a:noFill/>
            <a:ln>
              <a:noFill/>
            </a:ln>
          </p:spPr>
        </p:pic>
        <p:sp>
          <p:nvSpPr>
            <p:cNvPr id="102" name="Google Shape;102;p5"/>
            <p:cNvSpPr/>
            <p:nvPr/>
          </p:nvSpPr>
          <p:spPr>
            <a:xfrm>
              <a:off x="4937025" y="4083250"/>
              <a:ext cx="1048800" cy="2136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aa27c76dc1_0_5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109" name="Google Shape;109;gaa27c76dc1_0_50"/>
          <p:cNvPicPr preferRelativeResize="0"/>
          <p:nvPr/>
        </p:nvPicPr>
        <p:blipFill rotWithShape="1">
          <a:blip r:embed="rId3">
            <a:alphaModFix/>
          </a:blip>
          <a:srcRect b="0" l="0" r="0" t="0"/>
          <a:stretch/>
        </p:blipFill>
        <p:spPr>
          <a:xfrm>
            <a:off x="4031475" y="1302900"/>
            <a:ext cx="5202249" cy="2979901"/>
          </a:xfrm>
          <a:prstGeom prst="rect">
            <a:avLst/>
          </a:prstGeom>
          <a:noFill/>
          <a:ln>
            <a:noFill/>
          </a:ln>
        </p:spPr>
      </p:pic>
      <p:sp>
        <p:nvSpPr>
          <p:cNvPr id="110" name="Google Shape;110;gaa27c76dc1_0_50"/>
          <p:cNvSpPr txBox="1"/>
          <p:nvPr>
            <p:ph idx="1" type="subTitle"/>
          </p:nvPr>
        </p:nvSpPr>
        <p:spPr>
          <a:xfrm>
            <a:off x="2273625" y="4286600"/>
            <a:ext cx="9403800" cy="22836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rgbClr val="3F3F3F"/>
              </a:buClr>
              <a:buSzPts val="2000"/>
              <a:buFont typeface="Arial"/>
              <a:buNone/>
            </a:pPr>
            <a:r>
              <a:rPr lang="en-US"/>
              <a:t>El ML es un subconjunto de la inteligencia artificial (IA) que se centra en desarrollar sistemas que aprenden, o mejoran el rendimiento, en función de los datos que consumen. IA es un término amplio que se refiere a sistemas o máquinas que imitan la inteligencia humana. </a:t>
            </a:r>
            <a:r>
              <a:rPr b="1" lang="en-US"/>
              <a:t>Se suele mencionar al ML y a la IA en las mismas conversaciones, y los términos a veces se usan indistintamente, pero no significan lo mismo</a:t>
            </a:r>
            <a:r>
              <a:rPr lang="en-US"/>
              <a:t>. Un aspecto importante a destacar es que aunque todo modelo de ML es IA, no toda IA es ML.</a:t>
            </a:r>
            <a:endParaRPr/>
          </a:p>
        </p:txBody>
      </p:sp>
      <p:sp>
        <p:nvSpPr>
          <p:cNvPr id="111" name="Google Shape;111;gaa27c76dc1_0_50"/>
          <p:cNvSpPr txBox="1"/>
          <p:nvPr>
            <p:ph type="ctrTitle"/>
          </p:nvPr>
        </p:nvSpPr>
        <p:spPr>
          <a:xfrm>
            <a:off x="2452450" y="582704"/>
            <a:ext cx="9225000" cy="742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i="1" lang="en-US"/>
              <a:t>Machine Learning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aa27c76dc1_0_82"/>
          <p:cNvSpPr txBox="1"/>
          <p:nvPr>
            <p:ph idx="1" type="subTitle"/>
          </p:nvPr>
        </p:nvSpPr>
        <p:spPr>
          <a:xfrm>
            <a:off x="2452437" y="1493800"/>
            <a:ext cx="9225000" cy="43059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Clr>
                <a:srgbClr val="3F3F3F"/>
              </a:buClr>
              <a:buSzPts val="2000"/>
              <a:buFont typeface="Arial"/>
              <a:buNone/>
            </a:pPr>
            <a:r>
              <a:rPr b="1" lang="en-US"/>
              <a:t>Dentro del ML encontramos 2 enfoques, el aprendizaje supervisado y el aprendizaje no supervisado. </a:t>
            </a:r>
            <a:endParaRPr b="1"/>
          </a:p>
          <a:p>
            <a:pPr indent="-355600" lvl="0" marL="457200" marR="0" rtl="0" algn="just">
              <a:lnSpc>
                <a:spcPct val="90000"/>
              </a:lnSpc>
              <a:spcBef>
                <a:spcPts val="1000"/>
              </a:spcBef>
              <a:spcAft>
                <a:spcPts val="0"/>
              </a:spcAft>
              <a:buSzPts val="2000"/>
              <a:buChar char="●"/>
            </a:pPr>
            <a:r>
              <a:rPr lang="en-US"/>
              <a:t>El</a:t>
            </a:r>
            <a:r>
              <a:rPr b="1" lang="en-US"/>
              <a:t> aprendizaje supervisado</a:t>
            </a:r>
            <a:r>
              <a:rPr lang="en-US"/>
              <a:t> consiste en predecir los valores de un conjunto de datos de salida, a partir de un conjunto de datos de entrada. Se le llama supervisado porque conforme el modelo predice las salidas para datos de prueba, se calcula el error entre lo que predijo el algoritmo y el valor real. El objetivo es minimizar el error, ajustando la función de densidad de probabilidad que relaciona las entradas con las salidas.</a:t>
            </a:r>
            <a:endParaRPr/>
          </a:p>
          <a:p>
            <a:pPr indent="-355600" lvl="0" marL="457200" marR="0" rtl="0" algn="just">
              <a:lnSpc>
                <a:spcPct val="90000"/>
              </a:lnSpc>
              <a:spcBef>
                <a:spcPts val="1000"/>
              </a:spcBef>
              <a:spcAft>
                <a:spcPts val="0"/>
              </a:spcAft>
              <a:buSzPts val="2000"/>
              <a:buChar char="●"/>
            </a:pPr>
            <a:r>
              <a:rPr lang="en-US"/>
              <a:t>En el </a:t>
            </a:r>
            <a:r>
              <a:rPr b="1" lang="en-US"/>
              <a:t>aprendizaje no supervisado</a:t>
            </a:r>
            <a:r>
              <a:rPr lang="en-US"/>
              <a:t>, solo se tienen conjuntos de datos de entrada, sin conocer su relación con variables de salida, por lo que no tiene como verificar fácilmente si el desempeño del modelo es el adecuado. En esta categoría, los modelos de ML realizan principalmente agrupaciones o clasificaciones de los datos, según las variables de entrada y su diferenciación. Son modelos con métricas no muy precisas y que en ocasiones dependen de ciertas heurísticas para validar sus resultados.</a:t>
            </a:r>
            <a:endParaRPr/>
          </a:p>
        </p:txBody>
      </p:sp>
      <p:sp>
        <p:nvSpPr>
          <p:cNvPr id="117" name="Google Shape;117;gaa27c76dc1_0_82"/>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18" name="Google Shape;118;gaa27c76dc1_0_82"/>
          <p:cNvSpPr txBox="1"/>
          <p:nvPr>
            <p:ph type="ctrTitle"/>
          </p:nvPr>
        </p:nvSpPr>
        <p:spPr>
          <a:xfrm>
            <a:off x="2452438" y="658912"/>
            <a:ext cx="9225000" cy="113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i="1" lang="en-US"/>
              <a:t>Machine Learning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aa27c76dc1_0_96"/>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24" name="Google Shape;124;gaa27c76dc1_0_96"/>
          <p:cNvSpPr txBox="1"/>
          <p:nvPr>
            <p:ph type="ctrTitle"/>
          </p:nvPr>
        </p:nvSpPr>
        <p:spPr>
          <a:xfrm>
            <a:off x="2452438" y="658912"/>
            <a:ext cx="9225000" cy="1131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i="1" lang="en-US"/>
              <a:t>Machine Learning</a:t>
            </a:r>
            <a:endParaRPr/>
          </a:p>
        </p:txBody>
      </p:sp>
      <p:pic>
        <p:nvPicPr>
          <p:cNvPr id="125" name="Google Shape;125;gaa27c76dc1_0_96"/>
          <p:cNvPicPr preferRelativeResize="0"/>
          <p:nvPr/>
        </p:nvPicPr>
        <p:blipFill rotWithShape="1">
          <a:blip r:embed="rId3">
            <a:alphaModFix/>
          </a:blip>
          <a:srcRect b="0" l="0" r="0" t="0"/>
          <a:stretch/>
        </p:blipFill>
        <p:spPr>
          <a:xfrm>
            <a:off x="2296100" y="1942287"/>
            <a:ext cx="8896350" cy="372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aa27c76dc1_0_103"/>
          <p:cNvSpPr txBox="1"/>
          <p:nvPr>
            <p:ph idx="1" type="subTitle"/>
          </p:nvPr>
        </p:nvSpPr>
        <p:spPr>
          <a:xfrm>
            <a:off x="2452437" y="808000"/>
            <a:ext cx="9225000" cy="43059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SzPts val="2000"/>
              <a:buNone/>
            </a:pPr>
            <a:r>
              <a:rPr b="1" lang="en-US"/>
              <a:t>El objetivo de las técnicas de aprendizaje supervisado es construir modelos que realizan predicciones basadas en evidencia en presencia de incertidumbre.</a:t>
            </a:r>
            <a:endParaRPr b="1"/>
          </a:p>
          <a:p>
            <a:pPr indent="0" lvl="0" marL="0" marR="0" rtl="0" algn="just">
              <a:lnSpc>
                <a:spcPct val="90000"/>
              </a:lnSpc>
              <a:spcBef>
                <a:spcPts val="1000"/>
              </a:spcBef>
              <a:spcAft>
                <a:spcPts val="0"/>
              </a:spcAft>
              <a:buSzPts val="2000"/>
              <a:buNone/>
            </a:pPr>
            <a:r>
              <a:rPr lang="en-US"/>
              <a:t>Estos algoritmos toman un conjunto conocido de datos de entrada y respuestas conocidas a los datos (salidas) y entrenan modelos para generar predicciones razonables para la respuesta a nuevos datos.</a:t>
            </a:r>
            <a:endParaRPr/>
          </a:p>
          <a:p>
            <a:pPr indent="-355600" lvl="0" marL="457200" marR="0" rtl="0" algn="just">
              <a:lnSpc>
                <a:spcPct val="90000"/>
              </a:lnSpc>
              <a:spcBef>
                <a:spcPts val="1000"/>
              </a:spcBef>
              <a:spcAft>
                <a:spcPts val="0"/>
              </a:spcAft>
              <a:buSzPts val="2000"/>
              <a:buChar char="●"/>
            </a:pPr>
            <a:r>
              <a:rPr lang="en-US"/>
              <a:t>Los </a:t>
            </a:r>
            <a:r>
              <a:rPr b="1" lang="en-US"/>
              <a:t>modelos de clasificación</a:t>
            </a:r>
            <a:r>
              <a:rPr lang="en-US"/>
              <a:t> predicen respuestas discretas, asociando los datos de entrada en categorías.</a:t>
            </a:r>
            <a:endParaRPr/>
          </a:p>
          <a:p>
            <a:pPr indent="-355600" lvl="0" marL="457200" marR="0" rtl="0" algn="just">
              <a:lnSpc>
                <a:spcPct val="90000"/>
              </a:lnSpc>
              <a:spcBef>
                <a:spcPts val="0"/>
              </a:spcBef>
              <a:spcAft>
                <a:spcPts val="0"/>
              </a:spcAft>
              <a:buSzPts val="2000"/>
              <a:buChar char="●"/>
            </a:pPr>
            <a:r>
              <a:rPr lang="en-US"/>
              <a:t>Los </a:t>
            </a:r>
            <a:r>
              <a:rPr b="1" lang="en-US"/>
              <a:t>modelos de regresión</a:t>
            </a:r>
            <a:r>
              <a:rPr lang="en-US"/>
              <a:t> predicen respuestas continuas.</a:t>
            </a:r>
            <a:endParaRPr/>
          </a:p>
        </p:txBody>
      </p:sp>
      <p:sp>
        <p:nvSpPr>
          <p:cNvPr id="131" name="Google Shape;131;gaa27c76dc1_0_103"/>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32" name="Google Shape;132;gaa27c76dc1_0_103"/>
          <p:cNvSpPr txBox="1"/>
          <p:nvPr>
            <p:ph type="ctrTitle"/>
          </p:nvPr>
        </p:nvSpPr>
        <p:spPr>
          <a:xfrm>
            <a:off x="2452450" y="354106"/>
            <a:ext cx="9225000" cy="61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a:t>Aprendizaje Supervisado</a:t>
            </a:r>
            <a:endParaRPr/>
          </a:p>
        </p:txBody>
      </p:sp>
      <p:pic>
        <p:nvPicPr>
          <p:cNvPr id="133" name="Google Shape;133;gaa27c76dc1_0_103"/>
          <p:cNvPicPr preferRelativeResize="0"/>
          <p:nvPr/>
        </p:nvPicPr>
        <p:blipFill rotWithShape="1">
          <a:blip r:embed="rId3">
            <a:alphaModFix/>
          </a:blip>
          <a:srcRect b="0" l="0" r="0" t="0"/>
          <a:stretch/>
        </p:blipFill>
        <p:spPr>
          <a:xfrm>
            <a:off x="7255375" y="3628525"/>
            <a:ext cx="4230676" cy="2820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aa27c76dc1_0_110"/>
          <p:cNvSpPr txBox="1"/>
          <p:nvPr>
            <p:ph idx="1" type="subTitle"/>
          </p:nvPr>
        </p:nvSpPr>
        <p:spPr>
          <a:xfrm>
            <a:off x="2376225" y="1036600"/>
            <a:ext cx="9225000" cy="18090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1000"/>
              </a:spcBef>
              <a:spcAft>
                <a:spcPts val="0"/>
              </a:spcAft>
              <a:buSzPts val="2000"/>
              <a:buNone/>
            </a:pPr>
            <a:r>
              <a:rPr lang="en-US"/>
              <a:t>Se utiliza para predecir el valor de un atributo continuo. Consiste en encontrar la ecuación que ajusta de forma óptima un conjunto de puntos (n-dimensiones).</a:t>
            </a:r>
            <a:endParaRPr/>
          </a:p>
          <a:p>
            <a:pPr indent="0" lvl="0" marL="0" marR="0" rtl="0" algn="just">
              <a:lnSpc>
                <a:spcPct val="90000"/>
              </a:lnSpc>
              <a:spcBef>
                <a:spcPts val="1000"/>
              </a:spcBef>
              <a:spcAft>
                <a:spcPts val="0"/>
              </a:spcAft>
              <a:buSzPts val="2000"/>
              <a:buNone/>
            </a:pPr>
            <a:r>
              <a:rPr lang="en-US"/>
              <a:t>Se utiliza cuando la precisión no es crítica y el número de variables es pequeño.</a:t>
            </a:r>
            <a:endParaRPr/>
          </a:p>
        </p:txBody>
      </p:sp>
      <p:sp>
        <p:nvSpPr>
          <p:cNvPr id="139" name="Google Shape;139;gaa27c76dc1_0_110"/>
          <p:cNvSpPr txBox="1"/>
          <p:nvPr>
            <p:ph idx="12" type="sldNum"/>
          </p:nvPr>
        </p:nvSpPr>
        <p:spPr>
          <a:xfrm>
            <a:off x="11409045" y="6333134"/>
            <a:ext cx="731700" cy="5250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sp>
        <p:nvSpPr>
          <p:cNvPr id="140" name="Google Shape;140;gaa27c76dc1_0_110"/>
          <p:cNvSpPr txBox="1"/>
          <p:nvPr>
            <p:ph type="ctrTitle"/>
          </p:nvPr>
        </p:nvSpPr>
        <p:spPr>
          <a:xfrm>
            <a:off x="2452450" y="354106"/>
            <a:ext cx="9225000" cy="612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2800"/>
              <a:buNone/>
            </a:pPr>
            <a:r>
              <a:rPr lang="en-US"/>
              <a:t>Aprendizaje Supervisado: Modelo de Regresión</a:t>
            </a:r>
            <a:endParaRPr/>
          </a:p>
        </p:txBody>
      </p:sp>
      <p:pic>
        <p:nvPicPr>
          <p:cNvPr id="141" name="Google Shape;141;gaa27c76dc1_0_110"/>
          <p:cNvPicPr preferRelativeResize="0"/>
          <p:nvPr/>
        </p:nvPicPr>
        <p:blipFill>
          <a:blip r:embed="rId3">
            <a:alphaModFix/>
          </a:blip>
          <a:stretch>
            <a:fillRect/>
          </a:stretch>
        </p:blipFill>
        <p:spPr>
          <a:xfrm>
            <a:off x="4121200" y="2360275"/>
            <a:ext cx="5024832" cy="3417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2019-07-03T20:50:11Z</dcterms:created>
  <dc:creator>Javiera Ventura Coello</dc:creator>
</cp:coreProperties>
</file>