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60" r:id="rId6"/>
    <p:sldId id="265" r:id="rId7"/>
    <p:sldId id="261" r:id="rId8"/>
    <p:sldId id="262" r:id="rId9"/>
  </p:sldIdLst>
  <p:sldSz cx="18288000" cy="10287000"/>
  <p:notesSz cx="6858000" cy="9144000"/>
  <p:embeddedFontLst>
    <p:embeddedFont>
      <p:font typeface="Alexandria" panose="020B0604020202020204" charset="-78"/>
      <p:regular r:id="rId10"/>
    </p:embeddedFont>
    <p:embeddedFont>
      <p:font typeface="Alexandria Bold" panose="020B0604020202020204" charset="-78"/>
      <p:regular r:id="rId11"/>
    </p:embeddedFont>
    <p:embeddedFont>
      <p:font typeface="Garet" panose="020B0604020202020204" charset="0"/>
      <p:regular r:id="rId12"/>
    </p:embeddedFont>
    <p:embeddedFont>
      <p:font typeface="Garet Bold" panose="020B0604020202020204" charset="0"/>
      <p:regular r:id="rId13"/>
    </p:embeddedFont>
    <p:embeddedFont>
      <p:font typeface="Tw Cen MT" panose="020B0602020104020603" pitchFamily="34" charset="0"/>
      <p:regular r:id="rId14"/>
      <p:bold r:id="rId15"/>
      <p:italic r:id="rId16"/>
      <p:boldItalic r:id="rId1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ctrTitle"/>
          </p:nvPr>
        </p:nvSpPr>
        <p:spPr>
          <a:xfrm>
            <a:off x="2626518" y="1951178"/>
            <a:ext cx="13034964" cy="376382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626518" y="5829301"/>
            <a:ext cx="13034964" cy="2057399"/>
          </a:xfrm>
        </p:spPr>
        <p:txBody>
          <a:bodyPr>
            <a:normAutofit/>
          </a:bodyPr>
          <a:lstStyle>
            <a:lvl1pPr marL="0" indent="0" algn="ctr">
              <a:buNone/>
              <a:defRPr sz="3300">
                <a:solidFill>
                  <a:schemeClr val="bg1">
                    <a:lumMod val="50000"/>
                  </a:schemeClr>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3657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91" y="6434061"/>
            <a:ext cx="15546648" cy="1217415"/>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77116" y="1047392"/>
            <a:ext cx="14733798" cy="4821204"/>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61" y="7663092"/>
            <a:ext cx="15546678" cy="1023708"/>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80821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914399"/>
            <a:ext cx="15546678" cy="5140868"/>
          </a:xfrm>
        </p:spPr>
        <p:txBody>
          <a:bodyPr anchor="ct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307232"/>
            <a:ext cx="15546678" cy="2379570"/>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4500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89218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61" y="6559195"/>
            <a:ext cx="15546678" cy="213158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13" name="TextBox 12"/>
          <p:cNvSpPr txBox="1"/>
          <p:nvPr/>
        </p:nvSpPr>
        <p:spPr>
          <a:xfrm>
            <a:off x="1502232" y="1131249"/>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4" name="TextBox 13"/>
          <p:cNvSpPr txBox="1"/>
          <p:nvPr/>
        </p:nvSpPr>
        <p:spPr>
          <a:xfrm>
            <a:off x="15836337" y="449036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260277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3208082"/>
            <a:ext cx="15546678" cy="3767753"/>
          </a:xfrm>
        </p:spPr>
        <p:txBody>
          <a:bodyPr anchor="b"/>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63" y="6993503"/>
            <a:ext cx="15546678"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399478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5" name="Title 1"/>
          <p:cNvSpPr>
            <a:spLocks noGrp="1"/>
          </p:cNvSpPr>
          <p:nvPr>
            <p:ph type="title"/>
          </p:nvPr>
        </p:nvSpPr>
        <p:spPr>
          <a:xfrm>
            <a:off x="1370661" y="914400"/>
            <a:ext cx="15546678" cy="240764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61" y="3550640"/>
            <a:ext cx="4948464"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61" y="4415033"/>
            <a:ext cx="4948464"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78584" y="3550640"/>
            <a:ext cx="493728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2023" y="4415033"/>
            <a:ext cx="4955027"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7" y="3550640"/>
            <a:ext cx="4957392" cy="864393"/>
          </a:xfrm>
        </p:spPr>
        <p:txBody>
          <a:bodyPr anchor="b">
            <a:noAutofit/>
          </a:bodyPr>
          <a:lstStyle>
            <a:lvl1pPr marL="0" indent="0" algn="ctr">
              <a:lnSpc>
                <a:spcPct val="85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59947" y="4415033"/>
            <a:ext cx="4957392" cy="4271768"/>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235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30" name="Title 1"/>
          <p:cNvSpPr>
            <a:spLocks noGrp="1"/>
          </p:cNvSpPr>
          <p:nvPr>
            <p:ph type="title"/>
          </p:nvPr>
        </p:nvSpPr>
        <p:spPr>
          <a:xfrm>
            <a:off x="1370661" y="916158"/>
            <a:ext cx="15546678" cy="240588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62" y="6307230"/>
            <a:ext cx="4944614"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370662" y="3550640"/>
            <a:ext cx="4944614" cy="2286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62" y="7171623"/>
            <a:ext cx="4944614" cy="151517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139" y="6307230"/>
            <a:ext cx="495274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662022" y="3550640"/>
            <a:ext cx="4955028"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71621"/>
            <a:ext cx="4955028" cy="1515179"/>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59948" y="6307230"/>
            <a:ext cx="4951022" cy="864393"/>
          </a:xfrm>
        </p:spPr>
        <p:txBody>
          <a:bodyPr anchor="b">
            <a:noAutofit/>
          </a:bodyPr>
          <a:lstStyle>
            <a:lvl1pPr marL="0" indent="0" algn="ctr">
              <a:lnSpc>
                <a:spcPct val="85000"/>
              </a:lnSpc>
              <a:buNone/>
              <a:defRPr sz="33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959947" y="3550640"/>
            <a:ext cx="4957392" cy="2286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760" y="7171618"/>
            <a:ext cx="4957580" cy="1515182"/>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22613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1370663" y="3550640"/>
            <a:ext cx="15546678" cy="513616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09023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Vertical Title 1"/>
          <p:cNvSpPr>
            <a:spLocks noGrp="1"/>
          </p:cNvSpPr>
          <p:nvPr>
            <p:ph type="title" orient="vert"/>
          </p:nvPr>
        </p:nvSpPr>
        <p:spPr>
          <a:xfrm>
            <a:off x="13087350" y="914402"/>
            <a:ext cx="3829989" cy="77723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1370663" y="914402"/>
            <a:ext cx="11488086" cy="77723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006420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155457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218556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1" y="1242845"/>
            <a:ext cx="15527628" cy="4105229"/>
          </a:xfrm>
        </p:spPr>
        <p:txBody>
          <a:bodyPr anchor="b">
            <a:normAutofit/>
          </a:bodyPr>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1370661" y="5486186"/>
            <a:ext cx="15527628" cy="2052275"/>
          </a:xfrm>
        </p:spPr>
        <p:txBody>
          <a:bodyPr>
            <a:normAutofit/>
          </a:bodyPr>
          <a:lstStyle>
            <a:lvl1pPr marL="0" indent="0" algn="ctr">
              <a:buNone/>
              <a:defRPr sz="3000">
                <a:solidFill>
                  <a:schemeClr val="bg1">
                    <a:lumMod val="50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1001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1370661" y="3550639"/>
            <a:ext cx="7659039"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9258300" y="3550639"/>
            <a:ext cx="7658100" cy="51361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5113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14" name="Title 1"/>
          <p:cNvSpPr>
            <a:spLocks noGrp="1"/>
          </p:cNvSpPr>
          <p:nvPr>
            <p:ph type="title"/>
          </p:nvPr>
        </p:nvSpPr>
        <p:spPr>
          <a:xfrm>
            <a:off x="1370663" y="927776"/>
            <a:ext cx="15546677" cy="239426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9492" y="3556527"/>
            <a:ext cx="7310211"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Content Placeholder 3"/>
          <p:cNvSpPr>
            <a:spLocks noGrp="1"/>
          </p:cNvSpPr>
          <p:nvPr>
            <p:ph sz="quarter" idx="13"/>
          </p:nvPr>
        </p:nvSpPr>
        <p:spPr>
          <a:xfrm>
            <a:off x="1370662" y="4576519"/>
            <a:ext cx="7659041"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594635" y="3556527"/>
            <a:ext cx="7322706" cy="1019991"/>
          </a:xfrm>
        </p:spPr>
        <p:txBody>
          <a:bodyPr anchor="b">
            <a:noAutofit/>
          </a:bodyPr>
          <a:lstStyle>
            <a:lvl1pPr marL="0" indent="0">
              <a:lnSpc>
                <a:spcPct val="85000"/>
              </a:lnSpc>
              <a:buNone/>
              <a:defRPr sz="39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3" name="Content Placeholder 5"/>
          <p:cNvSpPr>
            <a:spLocks noGrp="1"/>
          </p:cNvSpPr>
          <p:nvPr>
            <p:ph sz="quarter" idx="14"/>
          </p:nvPr>
        </p:nvSpPr>
        <p:spPr>
          <a:xfrm>
            <a:off x="9258301" y="4576519"/>
            <a:ext cx="7658102" cy="41102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9/21/2025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1990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9/21/2025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29019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Date Placeholder 1"/>
          <p:cNvSpPr>
            <a:spLocks noGrp="1"/>
          </p:cNvSpPr>
          <p:nvPr>
            <p:ph type="dt" sz="half" idx="10"/>
          </p:nvPr>
        </p:nvSpPr>
        <p:spPr/>
        <p:txBody>
          <a:bodyPr/>
          <a:lstStyle/>
          <a:p>
            <a:fld id="{1D8BD707-D9CF-40AE-B4C6-C98DA3205C09}" type="datetimeFigureOut">
              <a:rPr lang="en-US" smtClean="0"/>
              <a:pPr/>
              <a:t>9/21/2025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73584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3" y="914400"/>
            <a:ext cx="5903532" cy="3034878"/>
          </a:xfrm>
        </p:spPr>
        <p:txBody>
          <a:bodyPr anchor="b"/>
          <a:lstStyle>
            <a:lvl1pPr algn="ctr">
              <a:defRPr sz="4800"/>
            </a:lvl1pPr>
          </a:lstStyle>
          <a:p>
            <a:r>
              <a:rPr lang="en-US"/>
              <a:t>Click to edit Master title style</a:t>
            </a:r>
            <a:endParaRPr lang="en-US" dirty="0"/>
          </a:p>
        </p:txBody>
      </p:sp>
      <p:sp>
        <p:nvSpPr>
          <p:cNvPr id="10" name="Content Placeholder 2"/>
          <p:cNvSpPr>
            <a:spLocks noGrp="1"/>
          </p:cNvSpPr>
          <p:nvPr>
            <p:ph sz="quarter" idx="13"/>
          </p:nvPr>
        </p:nvSpPr>
        <p:spPr>
          <a:xfrm>
            <a:off x="7617094" y="914401"/>
            <a:ext cx="9300245" cy="7772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0662" y="3949278"/>
            <a:ext cx="5903534" cy="4737522"/>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80686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0287000"/>
          </a:xfrm>
          <a:prstGeom prst="rect">
            <a:avLst/>
          </a:prstGeom>
        </p:spPr>
      </p:pic>
      <p:sp>
        <p:nvSpPr>
          <p:cNvPr id="2" name="Title 1"/>
          <p:cNvSpPr>
            <a:spLocks noGrp="1"/>
          </p:cNvSpPr>
          <p:nvPr>
            <p:ph type="title"/>
          </p:nvPr>
        </p:nvSpPr>
        <p:spPr>
          <a:xfrm>
            <a:off x="1370662" y="914400"/>
            <a:ext cx="8902454" cy="3034881"/>
          </a:xfrm>
        </p:spPr>
        <p:txBody>
          <a:bodyPr anchor="b"/>
          <a:lstStyle>
            <a:lvl1pPr algn="ct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5" y="914402"/>
            <a:ext cx="4883037" cy="77724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2" y="3949278"/>
            <a:ext cx="8902424" cy="4737521"/>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01322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1370663" y="927776"/>
            <a:ext cx="15546677" cy="239426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63" y="3550640"/>
            <a:ext cx="15546678" cy="51361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6" y="8824913"/>
            <a:ext cx="4114800" cy="547688"/>
          </a:xfrm>
          <a:prstGeom prst="rect">
            <a:avLst/>
          </a:prstGeom>
        </p:spPr>
        <p:txBody>
          <a:bodyPr vert="horz" lIns="91440" tIns="45720" rIns="91440" bIns="45720" rtlCol="0" anchor="ctr"/>
          <a:lstStyle>
            <a:lvl1pPr algn="r">
              <a:defRPr sz="1500">
                <a:solidFill>
                  <a:schemeClr val="tx1"/>
                </a:solidFill>
              </a:defRPr>
            </a:lvl1pPr>
          </a:lstStyle>
          <a:p>
            <a:fld id="{1D8BD707-D9CF-40AE-B4C6-C98DA3205C09}" type="datetimeFigureOut">
              <a:rPr lang="en-US" smtClean="0"/>
              <a:pPr/>
              <a:t>9/21/2025</a:t>
            </a:fld>
            <a:endParaRPr lang="en-US"/>
          </a:p>
        </p:txBody>
      </p:sp>
      <p:sp>
        <p:nvSpPr>
          <p:cNvPr id="5" name="Footer Placeholder 4"/>
          <p:cNvSpPr>
            <a:spLocks noGrp="1"/>
          </p:cNvSpPr>
          <p:nvPr>
            <p:ph type="ftr" sz="quarter" idx="3"/>
          </p:nvPr>
        </p:nvSpPr>
        <p:spPr>
          <a:xfrm>
            <a:off x="1370662" y="8824913"/>
            <a:ext cx="10009331" cy="547688"/>
          </a:xfrm>
          <a:prstGeom prst="rect">
            <a:avLst/>
          </a:prstGeom>
        </p:spPr>
        <p:txBody>
          <a:bodyPr vert="horz" lIns="91440" tIns="45720" rIns="91440" bIns="45720" rtlCol="0" anchor="ctr"/>
          <a:lstStyle>
            <a:lvl1pPr algn="l">
              <a:defRPr sz="1500">
                <a:solidFill>
                  <a:schemeClr val="tx1"/>
                </a:solidFill>
              </a:defRPr>
            </a:lvl1pPr>
          </a:lstStyle>
          <a:p>
            <a:endParaRPr lang="en-US"/>
          </a:p>
        </p:txBody>
      </p:sp>
      <p:sp>
        <p:nvSpPr>
          <p:cNvPr id="6" name="Slide Number Placeholder 5"/>
          <p:cNvSpPr>
            <a:spLocks noGrp="1"/>
          </p:cNvSpPr>
          <p:nvPr>
            <p:ph type="sldNum" sz="quarter" idx="4"/>
          </p:nvPr>
        </p:nvSpPr>
        <p:spPr>
          <a:xfrm>
            <a:off x="15771017" y="8824913"/>
            <a:ext cx="1146323" cy="547688"/>
          </a:xfrm>
          <a:prstGeom prst="rect">
            <a:avLst/>
          </a:prstGeom>
        </p:spPr>
        <p:txBody>
          <a:bodyPr vert="horz" lIns="91440" tIns="45720" rIns="91440" bIns="45720" rtlCol="0" anchor="ctr"/>
          <a:lstStyle>
            <a:lvl1pPr algn="r">
              <a:defRPr sz="1500">
                <a:solidFill>
                  <a:schemeClr val="tx1"/>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389234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1371600" rtl="0" eaLnBrk="1" latinLnBrk="0" hangingPunct="1">
        <a:lnSpc>
          <a:spcPct val="90000"/>
        </a:lnSpc>
        <a:spcBef>
          <a:spcPct val="0"/>
        </a:spcBef>
        <a:buNone/>
        <a:defRPr sz="5400" kern="1200" cap="all" baseline="0">
          <a:solidFill>
            <a:schemeClr val="tx1"/>
          </a:solidFill>
          <a:effectLst/>
          <a:latin typeface="+mj-lt"/>
          <a:ea typeface="+mj-ea"/>
          <a:cs typeface="+mj-cs"/>
        </a:defRPr>
      </a:lvl1pPr>
    </p:titleStyle>
    <p:bodyStyle>
      <a:lvl1pPr marL="342900" indent="-342900" algn="l" defTabSz="1371600" rtl="0" eaLnBrk="1" latinLnBrk="0" hangingPunct="1">
        <a:lnSpc>
          <a:spcPct val="120000"/>
        </a:lnSpc>
        <a:spcBef>
          <a:spcPts val="1500"/>
        </a:spcBef>
        <a:buClr>
          <a:schemeClr val="tx1"/>
        </a:buClr>
        <a:buFont typeface="Arial" panose="020B0604020202020204" pitchFamily="34" charset="0"/>
        <a:buChar char="•"/>
        <a:defRPr sz="3000" kern="1200" cap="all" baseline="0">
          <a:solidFill>
            <a:schemeClr val="tx1"/>
          </a:solidFill>
          <a:effectLst/>
          <a:latin typeface="+mn-lt"/>
          <a:ea typeface="+mn-ea"/>
          <a:cs typeface="+mn-cs"/>
        </a:defRPr>
      </a:lvl1pPr>
      <a:lvl2pPr marL="1028700" indent="-342900" algn="l" defTabSz="1371600" rtl="0" eaLnBrk="1" latinLnBrk="0" hangingPunct="1">
        <a:lnSpc>
          <a:spcPct val="120000"/>
        </a:lnSpc>
        <a:spcBef>
          <a:spcPts val="750"/>
        </a:spcBef>
        <a:buClr>
          <a:schemeClr val="tx1"/>
        </a:buClr>
        <a:buFont typeface="Arial" panose="020B0604020202020204" pitchFamily="34" charset="0"/>
        <a:buChar char="•"/>
        <a:defRPr sz="2700" kern="1200" cap="all" baseline="0">
          <a:solidFill>
            <a:schemeClr val="tx1"/>
          </a:solidFill>
          <a:effectLst/>
          <a:latin typeface="+mn-lt"/>
          <a:ea typeface="+mn-ea"/>
          <a:cs typeface="+mn-cs"/>
        </a:defRPr>
      </a:lvl2pPr>
      <a:lvl3pPr marL="1714500" indent="-342900" algn="l" defTabSz="1371600" rtl="0" eaLnBrk="1" latinLnBrk="0" hangingPunct="1">
        <a:lnSpc>
          <a:spcPct val="120000"/>
        </a:lnSpc>
        <a:spcBef>
          <a:spcPts val="750"/>
        </a:spcBef>
        <a:buClr>
          <a:schemeClr val="tx1"/>
        </a:buClr>
        <a:buFont typeface="Arial" panose="020B0604020202020204" pitchFamily="34" charset="0"/>
        <a:buChar char="•"/>
        <a:defRPr sz="2400" kern="1200" cap="all" baseline="0">
          <a:solidFill>
            <a:schemeClr val="tx1"/>
          </a:solidFill>
          <a:effectLst/>
          <a:latin typeface="+mn-lt"/>
          <a:ea typeface="+mn-ea"/>
          <a:cs typeface="+mn-cs"/>
        </a:defRPr>
      </a:lvl3pPr>
      <a:lvl4pPr marL="2400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4pPr>
      <a:lvl5pPr marL="30861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5pPr>
      <a:lvl6pPr marL="37719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6pPr>
      <a:lvl7pPr marL="44577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7pPr>
      <a:lvl8pPr marL="51435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8pPr>
      <a:lvl9pPr marL="5829300" indent="-342900" algn="l" defTabSz="1371600" rtl="0" eaLnBrk="1" latinLnBrk="0" hangingPunct="1">
        <a:lnSpc>
          <a:spcPct val="120000"/>
        </a:lnSpc>
        <a:spcBef>
          <a:spcPts val="750"/>
        </a:spcBef>
        <a:buClr>
          <a:schemeClr val="tx1"/>
        </a:buClr>
        <a:buFont typeface="Arial" panose="020B0604020202020204" pitchFamily="34" charset="0"/>
        <a:buChar char="•"/>
        <a:defRPr sz="2100" kern="1200" cap="all" baseline="0">
          <a:solidFill>
            <a:schemeClr val="tx1"/>
          </a:solidFill>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sv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400000" flipH="1" flipV="1">
            <a:off x="13890343" y="5516388"/>
            <a:ext cx="4840370" cy="6758253"/>
          </a:xfrm>
          <a:custGeom>
            <a:avLst/>
            <a:gdLst/>
            <a:ahLst/>
            <a:cxnLst/>
            <a:rect l="l" t="t" r="r" b="b"/>
            <a:pathLst>
              <a:path w="4840370" h="6758253">
                <a:moveTo>
                  <a:pt x="4840371" y="6758253"/>
                </a:moveTo>
                <a:lnTo>
                  <a:pt x="0" y="6758253"/>
                </a:lnTo>
                <a:lnTo>
                  <a:pt x="0" y="0"/>
                </a:lnTo>
                <a:lnTo>
                  <a:pt x="4840371" y="0"/>
                </a:lnTo>
                <a:lnTo>
                  <a:pt x="4840371" y="6758253"/>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12327" flipH="1">
            <a:off x="-1633813" y="4706943"/>
            <a:ext cx="7684967" cy="7684967"/>
          </a:xfrm>
          <a:custGeom>
            <a:avLst/>
            <a:gdLst/>
            <a:ahLst/>
            <a:cxnLst/>
            <a:rect l="l" t="t" r="r" b="b"/>
            <a:pathLst>
              <a:path w="7684967" h="7684967">
                <a:moveTo>
                  <a:pt x="7684968" y="0"/>
                </a:moveTo>
                <a:lnTo>
                  <a:pt x="0" y="0"/>
                </a:lnTo>
                <a:lnTo>
                  <a:pt x="0" y="7684968"/>
                </a:lnTo>
                <a:lnTo>
                  <a:pt x="7684968" y="7684968"/>
                </a:lnTo>
                <a:lnTo>
                  <a:pt x="7684968"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flipH="1">
            <a:off x="-2020970" y="4706943"/>
            <a:ext cx="7684967" cy="7684967"/>
          </a:xfrm>
          <a:custGeom>
            <a:avLst/>
            <a:gdLst/>
            <a:ahLst/>
            <a:cxnLst/>
            <a:rect l="l" t="t" r="r" b="b"/>
            <a:pathLst>
              <a:path w="7684967" h="7684967">
                <a:moveTo>
                  <a:pt x="7684968" y="0"/>
                </a:moveTo>
                <a:lnTo>
                  <a:pt x="0" y="0"/>
                </a:lnTo>
                <a:lnTo>
                  <a:pt x="0" y="7684968"/>
                </a:lnTo>
                <a:lnTo>
                  <a:pt x="7684968" y="7684968"/>
                </a:lnTo>
                <a:lnTo>
                  <a:pt x="7684968"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76744" flipV="1">
            <a:off x="12281842" y="-3234705"/>
            <a:ext cx="6992792" cy="6992792"/>
          </a:xfrm>
          <a:custGeom>
            <a:avLst/>
            <a:gdLst/>
            <a:ahLst/>
            <a:cxnLst/>
            <a:rect l="l" t="t" r="r" b="b"/>
            <a:pathLst>
              <a:path w="6992792" h="6992792">
                <a:moveTo>
                  <a:pt x="0" y="6992792"/>
                </a:moveTo>
                <a:lnTo>
                  <a:pt x="6992792" y="6992792"/>
                </a:lnTo>
                <a:lnTo>
                  <a:pt x="6992792" y="0"/>
                </a:lnTo>
                <a:lnTo>
                  <a:pt x="0" y="0"/>
                </a:lnTo>
                <a:lnTo>
                  <a:pt x="0" y="6992792"/>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flipV="1">
            <a:off x="12348517" y="-3496396"/>
            <a:ext cx="6992792" cy="6992792"/>
          </a:xfrm>
          <a:custGeom>
            <a:avLst/>
            <a:gdLst/>
            <a:ahLst/>
            <a:cxnLst/>
            <a:rect l="l" t="t" r="r" b="b"/>
            <a:pathLst>
              <a:path w="6992792" h="6992792">
                <a:moveTo>
                  <a:pt x="0" y="6992792"/>
                </a:moveTo>
                <a:lnTo>
                  <a:pt x="6992792" y="6992792"/>
                </a:lnTo>
                <a:lnTo>
                  <a:pt x="6992792" y="0"/>
                </a:lnTo>
                <a:lnTo>
                  <a:pt x="0" y="0"/>
                </a:lnTo>
                <a:lnTo>
                  <a:pt x="0" y="6992792"/>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8" name="TextBox 8"/>
          <p:cNvSpPr txBox="1"/>
          <p:nvPr/>
        </p:nvSpPr>
        <p:spPr>
          <a:xfrm>
            <a:off x="2668325" y="800100"/>
            <a:ext cx="12951349" cy="1974712"/>
          </a:xfrm>
          <a:prstGeom prst="rect">
            <a:avLst/>
          </a:prstGeom>
        </p:spPr>
        <p:txBody>
          <a:bodyPr lIns="0" tIns="0" rIns="0" bIns="0" rtlCol="0" anchor="t">
            <a:spAutoFit/>
          </a:bodyPr>
          <a:lstStyle/>
          <a:p>
            <a:pPr algn="ctr">
              <a:lnSpc>
                <a:spcPts val="16107"/>
              </a:lnSpc>
            </a:pPr>
            <a:r>
              <a:rPr lang="en-US" sz="11505" b="1">
                <a:solidFill>
                  <a:srgbClr val="3F3D3E"/>
                </a:solidFill>
                <a:latin typeface="Alexandria Bold"/>
                <a:ea typeface="Alexandria Bold"/>
                <a:cs typeface="Alexandria Bold"/>
                <a:sym typeface="Alexandria Bold"/>
              </a:rPr>
              <a:t>TITLE</a:t>
            </a:r>
          </a:p>
        </p:txBody>
      </p:sp>
      <p:sp>
        <p:nvSpPr>
          <p:cNvPr id="9" name="TextBox 9"/>
          <p:cNvSpPr txBox="1"/>
          <p:nvPr/>
        </p:nvSpPr>
        <p:spPr>
          <a:xfrm>
            <a:off x="2169278" y="3413166"/>
            <a:ext cx="13949438" cy="1515800"/>
          </a:xfrm>
          <a:prstGeom prst="rect">
            <a:avLst/>
          </a:prstGeom>
        </p:spPr>
        <p:txBody>
          <a:bodyPr wrap="square" lIns="0" tIns="0" rIns="0" bIns="0" rtlCol="0" anchor="t">
            <a:spAutoFit/>
          </a:bodyPr>
          <a:lstStyle/>
          <a:p>
            <a:pPr algn="just">
              <a:lnSpc>
                <a:spcPts val="6024"/>
              </a:lnSpc>
            </a:pPr>
            <a:r>
              <a:rPr lang="en-US" sz="4400" b="1" dirty="0">
                <a:solidFill>
                  <a:schemeClr val="bg1">
                    <a:lumMod val="50000"/>
                  </a:schemeClr>
                </a:solidFill>
                <a:latin typeface="Garet" panose="020B0604020202020204" charset="0"/>
              </a:rPr>
              <a:t>Predictive Maintenance of Jet Engines Using RUL Estimation on NASA’s FD001 Dataset.</a:t>
            </a:r>
            <a:endParaRPr lang="en-US" sz="4303" b="1" dirty="0">
              <a:solidFill>
                <a:schemeClr val="bg1">
                  <a:lumMod val="50000"/>
                </a:schemeClr>
              </a:solidFill>
              <a:latin typeface="Garet" panose="020B0604020202020204" charset="0"/>
              <a:ea typeface="Garet"/>
              <a:cs typeface="Garet"/>
              <a:sym typeface="Garet"/>
            </a:endParaRPr>
          </a:p>
        </p:txBody>
      </p:sp>
      <p:grpSp>
        <p:nvGrpSpPr>
          <p:cNvPr id="10" name="Group 10"/>
          <p:cNvGrpSpPr/>
          <p:nvPr/>
        </p:nvGrpSpPr>
        <p:grpSpPr>
          <a:xfrm>
            <a:off x="6792714" y="8190378"/>
            <a:ext cx="4702572" cy="705137"/>
            <a:chOff x="0" y="0"/>
            <a:chExt cx="1238538" cy="185715"/>
          </a:xfrm>
        </p:grpSpPr>
        <p:sp>
          <p:nvSpPr>
            <p:cNvPr id="11" name="Freeform 11"/>
            <p:cNvSpPr/>
            <p:nvPr/>
          </p:nvSpPr>
          <p:spPr>
            <a:xfrm>
              <a:off x="0" y="0"/>
              <a:ext cx="1238537" cy="185715"/>
            </a:xfrm>
            <a:custGeom>
              <a:avLst/>
              <a:gdLst/>
              <a:ahLst/>
              <a:cxnLst/>
              <a:rect l="l" t="t" r="r" b="b"/>
              <a:pathLst>
                <a:path w="1238537" h="185715">
                  <a:moveTo>
                    <a:pt x="92858" y="0"/>
                  </a:moveTo>
                  <a:lnTo>
                    <a:pt x="1145680" y="0"/>
                  </a:lnTo>
                  <a:cubicBezTo>
                    <a:pt x="1196964" y="0"/>
                    <a:pt x="1238537" y="41574"/>
                    <a:pt x="1238537" y="92858"/>
                  </a:cubicBezTo>
                  <a:lnTo>
                    <a:pt x="1238537" y="92858"/>
                  </a:lnTo>
                  <a:cubicBezTo>
                    <a:pt x="1238537" y="117485"/>
                    <a:pt x="1228754" y="141104"/>
                    <a:pt x="1211340" y="158518"/>
                  </a:cubicBezTo>
                  <a:cubicBezTo>
                    <a:pt x="1193926" y="175932"/>
                    <a:pt x="1170307" y="185715"/>
                    <a:pt x="1145680" y="185715"/>
                  </a:cubicBezTo>
                  <a:lnTo>
                    <a:pt x="92858" y="185715"/>
                  </a:lnTo>
                  <a:cubicBezTo>
                    <a:pt x="68230" y="185715"/>
                    <a:pt x="44612" y="175932"/>
                    <a:pt x="27197" y="158518"/>
                  </a:cubicBezTo>
                  <a:cubicBezTo>
                    <a:pt x="9783" y="141104"/>
                    <a:pt x="0" y="117485"/>
                    <a:pt x="0" y="92858"/>
                  </a:cubicBezTo>
                  <a:lnTo>
                    <a:pt x="0" y="92858"/>
                  </a:lnTo>
                  <a:cubicBezTo>
                    <a:pt x="0" y="68230"/>
                    <a:pt x="9783" y="44612"/>
                    <a:pt x="27197" y="27197"/>
                  </a:cubicBezTo>
                  <a:cubicBezTo>
                    <a:pt x="44612" y="9783"/>
                    <a:pt x="68230" y="0"/>
                    <a:pt x="92858" y="0"/>
                  </a:cubicBezTo>
                  <a:close/>
                </a:path>
              </a:pathLst>
            </a:custGeom>
            <a:solidFill>
              <a:srgbClr val="545454"/>
            </a:solidFill>
            <a:ln w="38100" cap="rnd">
              <a:solidFill>
                <a:srgbClr val="545454"/>
              </a:solidFill>
              <a:prstDash val="solid"/>
              <a:round/>
            </a:ln>
          </p:spPr>
        </p:sp>
        <p:sp>
          <p:nvSpPr>
            <p:cNvPr id="12" name="TextBox 12"/>
            <p:cNvSpPr txBox="1"/>
            <p:nvPr/>
          </p:nvSpPr>
          <p:spPr>
            <a:xfrm>
              <a:off x="0" y="-38100"/>
              <a:ext cx="1238538" cy="223815"/>
            </a:xfrm>
            <a:prstGeom prst="rect">
              <a:avLst/>
            </a:prstGeom>
          </p:spPr>
          <p:txBody>
            <a:bodyPr lIns="50800" tIns="50800" rIns="50800" bIns="50800" rtlCol="0" anchor="ctr"/>
            <a:lstStyle/>
            <a:p>
              <a:pPr algn="ctr">
                <a:lnSpc>
                  <a:spcPts val="2897"/>
                </a:lnSpc>
              </a:pPr>
              <a:endParaRPr/>
            </a:p>
          </p:txBody>
        </p:sp>
      </p:grpSp>
      <p:sp>
        <p:nvSpPr>
          <p:cNvPr id="13" name="TextBox 13"/>
          <p:cNvSpPr txBox="1"/>
          <p:nvPr/>
        </p:nvSpPr>
        <p:spPr>
          <a:xfrm>
            <a:off x="6991338" y="8215208"/>
            <a:ext cx="4305324" cy="522126"/>
          </a:xfrm>
          <a:prstGeom prst="rect">
            <a:avLst/>
          </a:prstGeom>
        </p:spPr>
        <p:txBody>
          <a:bodyPr lIns="0" tIns="0" rIns="0" bIns="0" rtlCol="0" anchor="t">
            <a:spAutoFit/>
          </a:bodyPr>
          <a:lstStyle/>
          <a:p>
            <a:pPr algn="ctr">
              <a:lnSpc>
                <a:spcPts val="4296"/>
              </a:lnSpc>
              <a:spcBef>
                <a:spcPct val="0"/>
              </a:spcBef>
            </a:pPr>
            <a:r>
              <a:rPr lang="en-US" sz="3068">
                <a:solidFill>
                  <a:srgbClr val="E9E9E9"/>
                </a:solidFill>
                <a:latin typeface="Garet"/>
                <a:ea typeface="Garet"/>
                <a:cs typeface="Garet"/>
                <a:sym typeface="Garet"/>
              </a:rPr>
              <a:t>PROJECT</a:t>
            </a:r>
          </a:p>
        </p:txBody>
      </p:sp>
      <p:sp>
        <p:nvSpPr>
          <p:cNvPr id="14" name="TextBox 13">
            <a:extLst>
              <a:ext uri="{FF2B5EF4-FFF2-40B4-BE49-F238E27FC236}">
                <a16:creationId xmlns:a16="http://schemas.microsoft.com/office/drawing/2014/main" id="{E70D8710-1152-647C-840B-184A60D642D8}"/>
              </a:ext>
            </a:extLst>
          </p:cNvPr>
          <p:cNvSpPr txBox="1"/>
          <p:nvPr/>
        </p:nvSpPr>
        <p:spPr>
          <a:xfrm>
            <a:off x="3267228" y="5709861"/>
            <a:ext cx="11753539" cy="584775"/>
          </a:xfrm>
          <a:prstGeom prst="rect">
            <a:avLst/>
          </a:prstGeom>
          <a:noFill/>
        </p:spPr>
        <p:txBody>
          <a:bodyPr wrap="none" rtlCol="0">
            <a:spAutoFit/>
          </a:bodyPr>
          <a:lstStyle/>
          <a:p>
            <a:r>
              <a:rPr lang="en-US" sz="3200" dirty="0">
                <a:solidFill>
                  <a:schemeClr val="bg1">
                    <a:lumMod val="50000"/>
                  </a:schemeClr>
                </a:solidFill>
                <a:latin typeface="Garet" panose="020B0604020202020204" charset="0"/>
              </a:rPr>
              <a:t>COURSE – MDI3003 ADVANCED PREDICTIVE ANALYTICS</a:t>
            </a:r>
            <a:endParaRPr lang="en-IN" sz="3200" dirty="0">
              <a:solidFill>
                <a:schemeClr val="bg1">
                  <a:lumMod val="50000"/>
                </a:schemeClr>
              </a:solidFill>
              <a:latin typeface="Garet"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541415" y="876300"/>
            <a:ext cx="9205169" cy="1392492"/>
          </a:xfrm>
          <a:prstGeom prst="rect">
            <a:avLst/>
          </a:prstGeom>
        </p:spPr>
        <p:txBody>
          <a:bodyPr lIns="0" tIns="0" rIns="0" bIns="0" rtlCol="0" anchor="t">
            <a:spAutoFit/>
          </a:bodyPr>
          <a:lstStyle/>
          <a:p>
            <a:pPr algn="ctr">
              <a:lnSpc>
                <a:spcPts val="11448"/>
              </a:lnSpc>
            </a:pPr>
            <a:r>
              <a:rPr lang="en-US" sz="8177" b="1" dirty="0">
                <a:solidFill>
                  <a:schemeClr val="bg1">
                    <a:lumMod val="50000"/>
                  </a:schemeClr>
                </a:solidFill>
                <a:latin typeface="Alexandria Bold"/>
                <a:ea typeface="Alexandria Bold"/>
                <a:cs typeface="Alexandria Bold"/>
                <a:sym typeface="Alexandria Bold"/>
              </a:rPr>
              <a:t>ABSTRACT</a:t>
            </a:r>
          </a:p>
        </p:txBody>
      </p:sp>
      <p:sp>
        <p:nvSpPr>
          <p:cNvPr id="4" name="TextBox 4"/>
          <p:cNvSpPr txBox="1"/>
          <p:nvPr/>
        </p:nvSpPr>
        <p:spPr>
          <a:xfrm>
            <a:off x="1255230" y="3224332"/>
            <a:ext cx="16230600" cy="5874685"/>
          </a:xfrm>
          <a:prstGeom prst="rect">
            <a:avLst/>
          </a:prstGeom>
        </p:spPr>
        <p:txBody>
          <a:bodyPr lIns="0" tIns="0" rIns="0" bIns="0" rtlCol="0" anchor="t">
            <a:spAutoFit/>
          </a:bodyPr>
          <a:lstStyle/>
          <a:p>
            <a:pPr algn="just">
              <a:lnSpc>
                <a:spcPts val="4576"/>
              </a:lnSpc>
              <a:spcBef>
                <a:spcPct val="0"/>
              </a:spcBef>
            </a:pPr>
            <a:r>
              <a:rPr lang="en-US" sz="3200" dirty="0">
                <a:solidFill>
                  <a:schemeClr val="bg1">
                    <a:lumMod val="50000"/>
                  </a:schemeClr>
                </a:solidFill>
                <a:latin typeface="Garet" panose="020B0604020202020204" charset="0"/>
              </a:rPr>
              <a:t>Predictive maintenance is a critical strategy for enhancing the reliability and safety of jet engines while minimizing operational costs. This project focuses on predicting the Remaining Useful Life (RUL) of engines using NASA’s FD001 dataset. By leveraging sensor data and advanced machine learning techniques, we aim to provide continuous predictions of engine health, enabling timely maintenance interventions. The system translates RUL predictions into actionable alerts, allowing operators to proactively plan maintenance schedules. The project integrates feature engineering, model development, and visualization, offering a comprehensive approach to predictive maintenance.</a:t>
            </a:r>
            <a:endParaRPr lang="en-US" sz="3200" dirty="0">
              <a:solidFill>
                <a:schemeClr val="bg1">
                  <a:lumMod val="50000"/>
                </a:schemeClr>
              </a:solidFill>
              <a:latin typeface="Garet" panose="020B0604020202020204" charset="0"/>
              <a:ea typeface="Garet"/>
              <a:cs typeface="Garet"/>
              <a:sym typeface="Garet"/>
            </a:endParaRP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989686" y="876300"/>
            <a:ext cx="12308628" cy="1392492"/>
          </a:xfrm>
          <a:prstGeom prst="rect">
            <a:avLst/>
          </a:prstGeom>
        </p:spPr>
        <p:txBody>
          <a:bodyPr lIns="0" tIns="0" rIns="0" bIns="0" rtlCol="0" anchor="t">
            <a:spAutoFit/>
          </a:bodyPr>
          <a:lstStyle/>
          <a:p>
            <a:pPr algn="ctr">
              <a:lnSpc>
                <a:spcPts val="11448"/>
              </a:lnSpc>
            </a:pPr>
            <a:r>
              <a:rPr lang="en-US" sz="8177" b="1" dirty="0">
                <a:solidFill>
                  <a:schemeClr val="bg1">
                    <a:lumMod val="50000"/>
                  </a:schemeClr>
                </a:solidFill>
                <a:latin typeface="Alexandria Bold"/>
                <a:ea typeface="Alexandria Bold"/>
                <a:cs typeface="Alexandria Bold"/>
                <a:sym typeface="Alexandria Bold"/>
              </a:rPr>
              <a:t>PROBLEM STATEMENT</a:t>
            </a:r>
          </a:p>
        </p:txBody>
      </p:sp>
      <p:sp>
        <p:nvSpPr>
          <p:cNvPr id="4" name="TextBox 4"/>
          <p:cNvSpPr txBox="1"/>
          <p:nvPr/>
        </p:nvSpPr>
        <p:spPr>
          <a:xfrm>
            <a:off x="1524000" y="3089259"/>
            <a:ext cx="15140457" cy="4697568"/>
          </a:xfrm>
          <a:prstGeom prst="rect">
            <a:avLst/>
          </a:prstGeom>
        </p:spPr>
        <p:txBody>
          <a:bodyPr wrap="square" lIns="0" tIns="0" rIns="0" bIns="0" rtlCol="0" anchor="t">
            <a:spAutoFit/>
          </a:bodyPr>
          <a:lstStyle/>
          <a:p>
            <a:pPr algn="just">
              <a:lnSpc>
                <a:spcPts val="4576"/>
              </a:lnSpc>
              <a:spcBef>
                <a:spcPct val="0"/>
              </a:spcBef>
            </a:pPr>
            <a:r>
              <a:rPr lang="en-US" sz="3270" dirty="0">
                <a:solidFill>
                  <a:schemeClr val="bg1">
                    <a:lumMod val="50000"/>
                  </a:schemeClr>
                </a:solidFill>
                <a:latin typeface="Garet" panose="020B0604020202020204" charset="0"/>
              </a:rPr>
              <a:t>Jet engine failures can lead to significant safety risks and operational disruptions. Traditional maintenance approaches, such as scheduled inspections, often result in unnecessary maintenance or unexpected failures. This project addresses the challenge of predicting the remaining operational lifespan of jet engines accurately, enabling a shift from reactive or scheduled maintenance to predictive maintenance. The goal is to provide a system that not only estimates RUL but also generates actionable alerts to prevent engine failures.</a:t>
            </a:r>
            <a:endParaRPr lang="en-US" sz="3270" dirty="0">
              <a:solidFill>
                <a:schemeClr val="bg1">
                  <a:lumMod val="50000"/>
                </a:schemeClr>
              </a:solidFill>
              <a:latin typeface="Garet" panose="020B0604020202020204" charset="0"/>
              <a:ea typeface="Garet"/>
              <a:cs typeface="Garet"/>
              <a:sym typeface="Garet"/>
            </a:endParaRP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313198" y="2214217"/>
            <a:ext cx="13369686" cy="1015663"/>
          </a:xfrm>
          <a:prstGeom prst="rect">
            <a:avLst/>
          </a:prstGeom>
        </p:spPr>
        <p:txBody>
          <a:bodyPr wrap="square" lIns="0" tIns="0" rIns="0" bIns="0" rtlCol="0" anchor="t">
            <a:spAutoFit/>
          </a:bodyPr>
          <a:lstStyle/>
          <a:p>
            <a:pPr lvl="0" algn="just"/>
            <a:r>
              <a:rPr lang="en-US" sz="3300" dirty="0">
                <a:solidFill>
                  <a:schemeClr val="bg1">
                    <a:lumMod val="50000"/>
                  </a:schemeClr>
                </a:solidFill>
                <a:latin typeface="Garet" panose="020B0604020202020204" charset="0"/>
              </a:rPr>
              <a:t>Preprocess and clean the NASA FD001 dataset to handle missing values, normalize data, and extract relevant features.</a:t>
            </a:r>
            <a:endParaRPr lang="en-IN" sz="3300" dirty="0">
              <a:solidFill>
                <a:schemeClr val="bg1">
                  <a:lumMod val="50000"/>
                </a:schemeClr>
              </a:solidFill>
              <a:latin typeface="Garet" panose="020B0604020202020204" charset="0"/>
            </a:endParaRPr>
          </a:p>
        </p:txBody>
      </p:sp>
      <p:sp>
        <p:nvSpPr>
          <p:cNvPr id="4" name="TextBox 4"/>
          <p:cNvSpPr txBox="1"/>
          <p:nvPr/>
        </p:nvSpPr>
        <p:spPr>
          <a:xfrm>
            <a:off x="4264688" y="243464"/>
            <a:ext cx="9205169" cy="1392492"/>
          </a:xfrm>
          <a:prstGeom prst="rect">
            <a:avLst/>
          </a:prstGeom>
        </p:spPr>
        <p:txBody>
          <a:bodyPr lIns="0" tIns="0" rIns="0" bIns="0" rtlCol="0" anchor="t">
            <a:spAutoFit/>
          </a:bodyPr>
          <a:lstStyle/>
          <a:p>
            <a:pPr algn="ctr">
              <a:lnSpc>
                <a:spcPts val="11448"/>
              </a:lnSpc>
            </a:pPr>
            <a:r>
              <a:rPr lang="en-US" sz="8177" b="1" dirty="0">
                <a:solidFill>
                  <a:schemeClr val="bg1">
                    <a:lumMod val="50000"/>
                  </a:schemeClr>
                </a:solidFill>
                <a:latin typeface="Alexandria Bold"/>
                <a:ea typeface="Alexandria Bold"/>
                <a:cs typeface="Alexandria Bold"/>
                <a:sym typeface="Alexandria Bold"/>
              </a:rPr>
              <a:t>OBJECTIVES</a:t>
            </a:r>
          </a:p>
        </p:txBody>
      </p:sp>
      <p:sp>
        <p:nvSpPr>
          <p:cNvPr id="5" name="TextBox 5"/>
          <p:cNvSpPr txBox="1"/>
          <p:nvPr/>
        </p:nvSpPr>
        <p:spPr>
          <a:xfrm>
            <a:off x="2107940" y="2205994"/>
            <a:ext cx="1204169" cy="1057149"/>
          </a:xfrm>
          <a:prstGeom prst="rect">
            <a:avLst/>
          </a:prstGeom>
        </p:spPr>
        <p:txBody>
          <a:bodyPr lIns="0" tIns="0" rIns="0" bIns="0" rtlCol="0" anchor="t">
            <a:spAutoFit/>
          </a:bodyPr>
          <a:lstStyle/>
          <a:p>
            <a:pPr algn="ctr">
              <a:lnSpc>
                <a:spcPts val="8889"/>
              </a:lnSpc>
            </a:pPr>
            <a:r>
              <a:rPr lang="en-US" sz="6349" dirty="0">
                <a:solidFill>
                  <a:srgbClr val="3F3D3E"/>
                </a:solidFill>
                <a:latin typeface="Alexandria"/>
                <a:ea typeface="Alexandria"/>
                <a:cs typeface="Alexandria"/>
                <a:sym typeface="Alexandria"/>
              </a:rPr>
              <a:t>1.</a:t>
            </a:r>
          </a:p>
        </p:txBody>
      </p:sp>
      <p:sp>
        <p:nvSpPr>
          <p:cNvPr id="6" name="TextBox 6"/>
          <p:cNvSpPr txBox="1"/>
          <p:nvPr/>
        </p:nvSpPr>
        <p:spPr>
          <a:xfrm>
            <a:off x="3312110" y="3568693"/>
            <a:ext cx="13522086" cy="1015663"/>
          </a:xfrm>
          <a:prstGeom prst="rect">
            <a:avLst/>
          </a:prstGeom>
        </p:spPr>
        <p:txBody>
          <a:bodyPr wrap="square" lIns="0" tIns="0" rIns="0" bIns="0" rtlCol="0" anchor="t">
            <a:spAutoFit/>
          </a:bodyPr>
          <a:lstStyle/>
          <a:p>
            <a:pPr lvl="0" algn="just"/>
            <a:r>
              <a:rPr lang="en-US" sz="3300" dirty="0">
                <a:solidFill>
                  <a:schemeClr val="bg1">
                    <a:lumMod val="50000"/>
                  </a:schemeClr>
                </a:solidFill>
                <a:latin typeface="Garet" panose="020B0604020202020204" charset="0"/>
              </a:rPr>
              <a:t>Develop feature engineering strategies to enhance predictive power using sensor readings and operational settings.</a:t>
            </a:r>
            <a:endParaRPr lang="en-IN" sz="3300" dirty="0">
              <a:solidFill>
                <a:schemeClr val="bg1">
                  <a:lumMod val="50000"/>
                </a:schemeClr>
              </a:solidFill>
              <a:latin typeface="Garet" panose="020B0604020202020204" charset="0"/>
            </a:endParaRPr>
          </a:p>
        </p:txBody>
      </p:sp>
      <p:sp>
        <p:nvSpPr>
          <p:cNvPr id="7" name="TextBox 7"/>
          <p:cNvSpPr txBox="1"/>
          <p:nvPr/>
        </p:nvSpPr>
        <p:spPr>
          <a:xfrm>
            <a:off x="2107941" y="3442569"/>
            <a:ext cx="1204169" cy="1087510"/>
          </a:xfrm>
          <a:prstGeom prst="rect">
            <a:avLst/>
          </a:prstGeom>
        </p:spPr>
        <p:txBody>
          <a:bodyPr lIns="0" tIns="0" rIns="0" bIns="0" rtlCol="0" anchor="t">
            <a:spAutoFit/>
          </a:bodyPr>
          <a:lstStyle/>
          <a:p>
            <a:pPr algn="ctr">
              <a:lnSpc>
                <a:spcPts val="8889"/>
              </a:lnSpc>
            </a:pPr>
            <a:r>
              <a:rPr lang="en-US" sz="6349" dirty="0">
                <a:solidFill>
                  <a:srgbClr val="3F3D3E"/>
                </a:solidFill>
                <a:latin typeface="Alexandria"/>
                <a:ea typeface="Alexandria"/>
                <a:cs typeface="Alexandria"/>
                <a:sym typeface="Alexandria"/>
              </a:rPr>
              <a:t>2.</a:t>
            </a:r>
          </a:p>
        </p:txBody>
      </p:sp>
      <p:sp>
        <p:nvSpPr>
          <p:cNvPr id="8" name="Freeform 8"/>
          <p:cNvSpPr/>
          <p:nvPr/>
        </p:nvSpPr>
        <p:spPr>
          <a:xfrm rot="-574333">
            <a:off x="-827176" y="5383569"/>
            <a:ext cx="4840370" cy="6758253"/>
          </a:xfrm>
          <a:custGeom>
            <a:avLst/>
            <a:gdLst/>
            <a:ahLst/>
            <a:cxnLst/>
            <a:rect l="l" t="t" r="r" b="b"/>
            <a:pathLst>
              <a:path w="4840370" h="6758253">
                <a:moveTo>
                  <a:pt x="0" y="0"/>
                </a:moveTo>
                <a:lnTo>
                  <a:pt x="4840371" y="0"/>
                </a:lnTo>
                <a:lnTo>
                  <a:pt x="4840371" y="6758254"/>
                </a:lnTo>
                <a:lnTo>
                  <a:pt x="0" y="67582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10" name="TextBox 10"/>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04</a:t>
            </a:r>
          </a:p>
        </p:txBody>
      </p:sp>
      <p:sp>
        <p:nvSpPr>
          <p:cNvPr id="12" name="TextBox 12"/>
          <p:cNvSpPr txBox="1"/>
          <p:nvPr/>
        </p:nvSpPr>
        <p:spPr>
          <a:xfrm>
            <a:off x="3312110" y="6483980"/>
            <a:ext cx="12678359" cy="1015663"/>
          </a:xfrm>
          <a:prstGeom prst="rect">
            <a:avLst/>
          </a:prstGeom>
        </p:spPr>
        <p:txBody>
          <a:bodyPr lIns="0" tIns="0" rIns="0" bIns="0" rtlCol="0" anchor="t">
            <a:spAutoFit/>
          </a:bodyPr>
          <a:lstStyle/>
          <a:p>
            <a:pPr lvl="0"/>
            <a:r>
              <a:rPr lang="en-US" sz="3300" dirty="0">
                <a:solidFill>
                  <a:schemeClr val="bg1">
                    <a:lumMod val="50000"/>
                  </a:schemeClr>
                </a:solidFill>
                <a:latin typeface="Garet" panose="020B0604020202020204" charset="0"/>
              </a:rPr>
              <a:t>Implement an alert system based on RUL predictions to signal upcoming maintenance needs.</a:t>
            </a:r>
            <a:endParaRPr lang="en-IN" sz="3300" dirty="0">
              <a:solidFill>
                <a:schemeClr val="bg1">
                  <a:lumMod val="50000"/>
                </a:schemeClr>
              </a:solidFill>
              <a:latin typeface="Garet" panose="020B0604020202020204" charset="0"/>
            </a:endParaRPr>
          </a:p>
        </p:txBody>
      </p:sp>
      <p:sp>
        <p:nvSpPr>
          <p:cNvPr id="13" name="TextBox 13"/>
          <p:cNvSpPr txBox="1"/>
          <p:nvPr/>
        </p:nvSpPr>
        <p:spPr>
          <a:xfrm>
            <a:off x="2115315" y="4918839"/>
            <a:ext cx="1204169" cy="1087510"/>
          </a:xfrm>
          <a:prstGeom prst="rect">
            <a:avLst/>
          </a:prstGeom>
        </p:spPr>
        <p:txBody>
          <a:bodyPr lIns="0" tIns="0" rIns="0" bIns="0" rtlCol="0" anchor="t">
            <a:spAutoFit/>
          </a:bodyPr>
          <a:lstStyle/>
          <a:p>
            <a:pPr algn="ctr">
              <a:lnSpc>
                <a:spcPts val="8889"/>
              </a:lnSpc>
            </a:pPr>
            <a:r>
              <a:rPr lang="en-US" sz="6349" dirty="0">
                <a:solidFill>
                  <a:srgbClr val="3F3D3E"/>
                </a:solidFill>
                <a:latin typeface="Alexandria"/>
                <a:ea typeface="Alexandria"/>
                <a:cs typeface="Alexandria"/>
                <a:sym typeface="Alexandria"/>
              </a:rPr>
              <a:t>3.</a:t>
            </a:r>
          </a:p>
        </p:txBody>
      </p:sp>
      <p:sp>
        <p:nvSpPr>
          <p:cNvPr id="14" name="TextBox 14"/>
          <p:cNvSpPr txBox="1"/>
          <p:nvPr/>
        </p:nvSpPr>
        <p:spPr>
          <a:xfrm>
            <a:off x="2115315" y="6406177"/>
            <a:ext cx="1204169" cy="1087510"/>
          </a:xfrm>
          <a:prstGeom prst="rect">
            <a:avLst/>
          </a:prstGeom>
        </p:spPr>
        <p:txBody>
          <a:bodyPr lIns="0" tIns="0" rIns="0" bIns="0" rtlCol="0" anchor="t">
            <a:spAutoFit/>
          </a:bodyPr>
          <a:lstStyle/>
          <a:p>
            <a:pPr algn="ctr">
              <a:lnSpc>
                <a:spcPts val="8889"/>
              </a:lnSpc>
            </a:pPr>
            <a:r>
              <a:rPr lang="en-US" sz="6349" dirty="0">
                <a:solidFill>
                  <a:srgbClr val="3F3D3E"/>
                </a:solidFill>
                <a:latin typeface="Alexandria"/>
                <a:ea typeface="Alexandria"/>
                <a:cs typeface="Alexandria"/>
                <a:sym typeface="Alexandria"/>
              </a:rPr>
              <a:t>4.</a:t>
            </a:r>
          </a:p>
        </p:txBody>
      </p:sp>
      <p:sp>
        <p:nvSpPr>
          <p:cNvPr id="16" name="TextBox 15">
            <a:extLst>
              <a:ext uri="{FF2B5EF4-FFF2-40B4-BE49-F238E27FC236}">
                <a16:creationId xmlns:a16="http://schemas.microsoft.com/office/drawing/2014/main" id="{9A4283A5-7BD3-E6AB-D19C-386FBBD8C683}"/>
              </a:ext>
            </a:extLst>
          </p:cNvPr>
          <p:cNvSpPr txBox="1"/>
          <p:nvPr/>
        </p:nvSpPr>
        <p:spPr>
          <a:xfrm>
            <a:off x="3183053" y="4920996"/>
            <a:ext cx="12818417" cy="1241302"/>
          </a:xfrm>
          <a:prstGeom prst="rect">
            <a:avLst/>
          </a:prstGeom>
          <a:noFill/>
        </p:spPr>
        <p:txBody>
          <a:bodyPr wrap="square">
            <a:spAutoFit/>
          </a:bodyPr>
          <a:lstStyle/>
          <a:p>
            <a:pPr algn="just">
              <a:lnSpc>
                <a:spcPct val="115000"/>
              </a:lnSpc>
              <a:spcAft>
                <a:spcPts val="800"/>
              </a:spcAft>
              <a:tabLst>
                <a:tab pos="457200" algn="l"/>
              </a:tabLst>
            </a:pPr>
            <a:r>
              <a:rPr lang="en-US" altLang="en-US" sz="3300" dirty="0">
                <a:solidFill>
                  <a:schemeClr val="bg1">
                    <a:lumMod val="50000"/>
                  </a:schemeClr>
                </a:solidFill>
                <a:latin typeface="Garet" panose="020B0604020202020204" charset="0"/>
              </a:rPr>
              <a:t>Train and evaluate machine learning models to predict the Remaining Useful Life (RUL) of each engine.</a:t>
            </a:r>
          </a:p>
        </p:txBody>
      </p:sp>
      <p:sp>
        <p:nvSpPr>
          <p:cNvPr id="15" name="TextBox 14">
            <a:extLst>
              <a:ext uri="{FF2B5EF4-FFF2-40B4-BE49-F238E27FC236}">
                <a16:creationId xmlns:a16="http://schemas.microsoft.com/office/drawing/2014/main" id="{BBDB0424-4C9D-300D-AA89-DCEC113F24C5}"/>
              </a:ext>
            </a:extLst>
          </p:cNvPr>
          <p:cNvSpPr txBox="1"/>
          <p:nvPr/>
        </p:nvSpPr>
        <p:spPr>
          <a:xfrm>
            <a:off x="2245450" y="7689969"/>
            <a:ext cx="943897" cy="1069524"/>
          </a:xfrm>
          <a:prstGeom prst="rect">
            <a:avLst/>
          </a:prstGeom>
          <a:noFill/>
        </p:spPr>
        <p:txBody>
          <a:bodyPr wrap="square">
            <a:spAutoFit/>
          </a:bodyPr>
          <a:lstStyle/>
          <a:p>
            <a:r>
              <a:rPr lang="en-US" sz="6350" dirty="0">
                <a:solidFill>
                  <a:srgbClr val="3F3D3E"/>
                </a:solidFill>
                <a:latin typeface="Alexandria"/>
                <a:ea typeface="Alexandria"/>
                <a:cs typeface="Alexandria"/>
                <a:sym typeface="Alexandria"/>
              </a:rPr>
              <a:t>5.</a:t>
            </a:r>
            <a:endParaRPr lang="en-IN" sz="6350" dirty="0"/>
          </a:p>
        </p:txBody>
      </p:sp>
      <p:sp>
        <p:nvSpPr>
          <p:cNvPr id="21" name="TextBox 20">
            <a:extLst>
              <a:ext uri="{FF2B5EF4-FFF2-40B4-BE49-F238E27FC236}">
                <a16:creationId xmlns:a16="http://schemas.microsoft.com/office/drawing/2014/main" id="{E314FCA3-CB58-AB67-66DE-9AE696AAA4F2}"/>
              </a:ext>
            </a:extLst>
          </p:cNvPr>
          <p:cNvSpPr txBox="1"/>
          <p:nvPr/>
        </p:nvSpPr>
        <p:spPr>
          <a:xfrm>
            <a:off x="3183053" y="7834126"/>
            <a:ext cx="11672842" cy="1107996"/>
          </a:xfrm>
          <a:prstGeom prst="rect">
            <a:avLst/>
          </a:prstGeom>
          <a:noFill/>
        </p:spPr>
        <p:txBody>
          <a:bodyPr wrap="square" rtlCol="0">
            <a:spAutoFit/>
          </a:bodyPr>
          <a:lstStyle/>
          <a:p>
            <a:r>
              <a:rPr lang="en-US" sz="3300" dirty="0">
                <a:solidFill>
                  <a:schemeClr val="bg1">
                    <a:lumMod val="50000"/>
                  </a:schemeClr>
                </a:solidFill>
                <a:latin typeface="Garet" panose="020B0604020202020204" charset="0"/>
              </a:rPr>
              <a:t>Visualize predictions and engine health trends to provide intuitive insights for maintenance planning.</a:t>
            </a:r>
            <a:endParaRPr lang="en-IN" sz="3300" dirty="0">
              <a:solidFill>
                <a:schemeClr val="bg1">
                  <a:lumMod val="50000"/>
                </a:schemeClr>
              </a:solidFill>
              <a:latin typeface="Garet" panose="020B06040202020202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AutoShape 4"/>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05</a:t>
            </a:r>
          </a:p>
        </p:txBody>
      </p:sp>
      <p:pic>
        <p:nvPicPr>
          <p:cNvPr id="12" name="Picture 11">
            <a:extLst>
              <a:ext uri="{FF2B5EF4-FFF2-40B4-BE49-F238E27FC236}">
                <a16:creationId xmlns:a16="http://schemas.microsoft.com/office/drawing/2014/main" id="{24A24915-FD35-8FBA-7AF7-C07F921D89F0}"/>
              </a:ext>
            </a:extLst>
          </p:cNvPr>
          <p:cNvPicPr>
            <a:picLocks noChangeAspect="1"/>
          </p:cNvPicPr>
          <p:nvPr/>
        </p:nvPicPr>
        <p:blipFill>
          <a:blip r:embed="rId6"/>
          <a:stretch>
            <a:fillRect/>
          </a:stretch>
        </p:blipFill>
        <p:spPr>
          <a:xfrm>
            <a:off x="2133600" y="2633220"/>
            <a:ext cx="13716000" cy="6386383"/>
          </a:xfrm>
          <a:prstGeom prst="rect">
            <a:avLst/>
          </a:prstGeom>
        </p:spPr>
      </p:pic>
      <p:sp>
        <p:nvSpPr>
          <p:cNvPr id="14" name="TextBox 13">
            <a:extLst>
              <a:ext uri="{FF2B5EF4-FFF2-40B4-BE49-F238E27FC236}">
                <a16:creationId xmlns:a16="http://schemas.microsoft.com/office/drawing/2014/main" id="{21DBDADE-BE14-C1C5-E38A-412FA75C07E2}"/>
              </a:ext>
            </a:extLst>
          </p:cNvPr>
          <p:cNvSpPr txBox="1"/>
          <p:nvPr/>
        </p:nvSpPr>
        <p:spPr>
          <a:xfrm>
            <a:off x="3886200" y="740683"/>
            <a:ext cx="9925664" cy="1447960"/>
          </a:xfrm>
          <a:prstGeom prst="rect">
            <a:avLst/>
          </a:prstGeom>
          <a:noFill/>
        </p:spPr>
        <p:txBody>
          <a:bodyPr wrap="square">
            <a:spAutoFit/>
          </a:bodyPr>
          <a:lstStyle/>
          <a:p>
            <a:pPr algn="ctr">
              <a:lnSpc>
                <a:spcPts val="11448"/>
              </a:lnSpc>
            </a:pPr>
            <a:r>
              <a:rPr lang="en-US" sz="8180" b="1" dirty="0">
                <a:solidFill>
                  <a:schemeClr val="bg1">
                    <a:lumMod val="50000"/>
                  </a:schemeClr>
                </a:solidFill>
                <a:latin typeface="Alexandria Bold"/>
                <a:ea typeface="Alexandria Bold"/>
                <a:cs typeface="Alexandria Bold"/>
                <a:sym typeface="Alexandria Bold"/>
              </a:rPr>
              <a:t>BLOCK DIAGRAM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9F25E6-8FE6-10C9-6544-5A7782624F7D}"/>
              </a:ext>
            </a:extLst>
          </p:cNvPr>
          <p:cNvSpPr txBox="1"/>
          <p:nvPr/>
        </p:nvSpPr>
        <p:spPr>
          <a:xfrm>
            <a:off x="2286000" y="3018503"/>
            <a:ext cx="13792200" cy="5201424"/>
          </a:xfrm>
          <a:prstGeom prst="rect">
            <a:avLst/>
          </a:prstGeom>
          <a:noFill/>
        </p:spPr>
        <p:txBody>
          <a:bodyPr wrap="square">
            <a:spAutoFit/>
          </a:bodyPr>
          <a:lstStyle/>
          <a:p>
            <a:pPr algn="just">
              <a:lnSpc>
                <a:spcPct val="150000"/>
              </a:lnSpc>
              <a:buNone/>
            </a:pPr>
            <a:r>
              <a:rPr lang="en-US" sz="3200" dirty="0">
                <a:solidFill>
                  <a:schemeClr val="bg1">
                    <a:lumMod val="50000"/>
                  </a:schemeClr>
                </a:solidFill>
                <a:latin typeface="Garet" panose="020B0604020202020204" charset="0"/>
              </a:rPr>
              <a:t>The NASA FD001 dataset contains simulated run-to-failure data for multiple jet engines. Each engine is equipped with multiple sensors that record operational parameters over time. The dataset provides training data with full life cycles and test data with unknown failures, along with true RUL values. This allows for supervised learning approaches to estimate the remaining lifespan of engines.</a:t>
            </a:r>
            <a:endParaRPr lang="en-IN" sz="3200" dirty="0">
              <a:solidFill>
                <a:schemeClr val="bg1">
                  <a:lumMod val="50000"/>
                </a:schemeClr>
              </a:solidFill>
              <a:latin typeface="Garet" panose="020B0604020202020204" charset="0"/>
            </a:endParaRPr>
          </a:p>
        </p:txBody>
      </p:sp>
      <p:sp>
        <p:nvSpPr>
          <p:cNvPr id="4" name="TextBox 3">
            <a:extLst>
              <a:ext uri="{FF2B5EF4-FFF2-40B4-BE49-F238E27FC236}">
                <a16:creationId xmlns:a16="http://schemas.microsoft.com/office/drawing/2014/main" id="{55E6D0E9-E455-B8F4-7F3B-1707AF133376}"/>
              </a:ext>
            </a:extLst>
          </p:cNvPr>
          <p:cNvSpPr txBox="1"/>
          <p:nvPr/>
        </p:nvSpPr>
        <p:spPr>
          <a:xfrm>
            <a:off x="3314700" y="1104900"/>
            <a:ext cx="11734800" cy="1351139"/>
          </a:xfrm>
          <a:prstGeom prst="rect">
            <a:avLst/>
          </a:prstGeom>
          <a:noFill/>
        </p:spPr>
        <p:txBody>
          <a:bodyPr wrap="square" rtlCol="0">
            <a:spAutoFit/>
          </a:bodyPr>
          <a:lstStyle/>
          <a:p>
            <a:pPr algn="ctr"/>
            <a:r>
              <a:rPr lang="en-US" sz="8180" b="1" dirty="0">
                <a:solidFill>
                  <a:schemeClr val="bg1">
                    <a:lumMod val="50000"/>
                  </a:schemeClr>
                </a:solidFill>
                <a:latin typeface="Alexandria Bold" panose="020B0604020202020204" charset="-78"/>
                <a:cs typeface="Alexandria Bold" panose="020B0604020202020204" charset="-78"/>
              </a:rPr>
              <a:t>DATASET OVERVIEW</a:t>
            </a:r>
          </a:p>
        </p:txBody>
      </p:sp>
      <p:sp>
        <p:nvSpPr>
          <p:cNvPr id="2" name="AutoShape 9">
            <a:extLst>
              <a:ext uri="{FF2B5EF4-FFF2-40B4-BE49-F238E27FC236}">
                <a16:creationId xmlns:a16="http://schemas.microsoft.com/office/drawing/2014/main" id="{ED12A274-8C37-5473-3ED0-B756E6F5B35E}"/>
              </a:ext>
            </a:extLst>
          </p:cNvPr>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5" name="TextBox 6">
            <a:extLst>
              <a:ext uri="{FF2B5EF4-FFF2-40B4-BE49-F238E27FC236}">
                <a16:creationId xmlns:a16="http://schemas.microsoft.com/office/drawing/2014/main" id="{882198B4-6E4E-54DA-78F8-6EC1615679BC}"/>
              </a:ext>
            </a:extLst>
          </p:cNvPr>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06</a:t>
            </a:r>
          </a:p>
        </p:txBody>
      </p:sp>
    </p:spTree>
    <p:extLst>
      <p:ext uri="{BB962C8B-B14F-4D97-AF65-F5344CB8AC3E}">
        <p14:creationId xmlns:p14="http://schemas.microsoft.com/office/powerpoint/2010/main" val="1833889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736042" y="876300"/>
            <a:ext cx="9205169" cy="1392492"/>
          </a:xfrm>
          <a:prstGeom prst="rect">
            <a:avLst/>
          </a:prstGeom>
        </p:spPr>
        <p:txBody>
          <a:bodyPr lIns="0" tIns="0" rIns="0" bIns="0" rtlCol="0" anchor="t">
            <a:spAutoFit/>
          </a:bodyPr>
          <a:lstStyle/>
          <a:p>
            <a:pPr algn="ctr">
              <a:lnSpc>
                <a:spcPts val="11448"/>
              </a:lnSpc>
            </a:pPr>
            <a:r>
              <a:rPr lang="en-US" sz="8177" b="1" dirty="0">
                <a:solidFill>
                  <a:schemeClr val="bg1">
                    <a:lumMod val="50000"/>
                  </a:schemeClr>
                </a:solidFill>
                <a:latin typeface="Alexandria Bold"/>
                <a:ea typeface="Alexandria Bold"/>
                <a:cs typeface="Alexandria Bold"/>
                <a:sym typeface="Alexandria Bold"/>
              </a:rPr>
              <a:t>CONCLUSION</a:t>
            </a:r>
          </a:p>
        </p:txBody>
      </p:sp>
      <p:sp>
        <p:nvSpPr>
          <p:cNvPr id="4" name="TextBox 4"/>
          <p:cNvSpPr txBox="1"/>
          <p:nvPr/>
        </p:nvSpPr>
        <p:spPr>
          <a:xfrm>
            <a:off x="1028700" y="3337799"/>
            <a:ext cx="16230600" cy="4694875"/>
          </a:xfrm>
          <a:prstGeom prst="rect">
            <a:avLst/>
          </a:prstGeom>
        </p:spPr>
        <p:txBody>
          <a:bodyPr lIns="0" tIns="0" rIns="0" bIns="0" rtlCol="0" anchor="t">
            <a:spAutoFit/>
          </a:bodyPr>
          <a:lstStyle/>
          <a:p>
            <a:pPr algn="just">
              <a:lnSpc>
                <a:spcPts val="4576"/>
              </a:lnSpc>
              <a:spcBef>
                <a:spcPct val="0"/>
              </a:spcBef>
            </a:pPr>
            <a:r>
              <a:rPr lang="en-US" sz="3200" dirty="0">
                <a:solidFill>
                  <a:schemeClr val="bg1">
                    <a:lumMod val="50000"/>
                  </a:schemeClr>
                </a:solidFill>
                <a:latin typeface="Garet" panose="020B0604020202020204" charset="0"/>
              </a:rPr>
              <a:t>This project demonstrates a practical approach to predictive maintenance by estimating the Remaining Useful Life of jet engines. By combining data preprocessing, feature engineering, and advanced machine learning, we can predict potential failures before they occur. The alert system translates these predictions into actionable insights, reducing downtime, improving safety, and optimizing maintenance schedules. This methodology not only provides operational efficiency but also showcases the impact of data-driven predictive maintenance in the aerospace industry.</a:t>
            </a:r>
            <a:endParaRPr lang="en-US" sz="3200" dirty="0">
              <a:solidFill>
                <a:schemeClr val="bg1">
                  <a:lumMod val="50000"/>
                </a:schemeClr>
              </a:solidFill>
              <a:latin typeface="Garet" panose="020B0604020202020204" charset="0"/>
              <a:ea typeface="Garet"/>
              <a:cs typeface="Garet"/>
              <a:sym typeface="Garet"/>
            </a:endParaRPr>
          </a:p>
        </p:txBody>
      </p:sp>
      <p:sp>
        <p:nvSpPr>
          <p:cNvPr id="5" name="Freeform 5"/>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AutoShape 6"/>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7" name="TextBox 7"/>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07</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9E9E9"/>
        </a:solidFill>
        <a:effectLst/>
      </p:bgPr>
    </p:bg>
    <p:spTree>
      <p:nvGrpSpPr>
        <p:cNvPr id="1" name=""/>
        <p:cNvGrpSpPr/>
        <p:nvPr/>
      </p:nvGrpSpPr>
      <p:grpSpPr>
        <a:xfrm>
          <a:off x="0" y="0"/>
          <a:ext cx="0" cy="0"/>
          <a:chOff x="0" y="0"/>
          <a:chExt cx="0" cy="0"/>
        </a:xfrm>
      </p:grpSpPr>
      <p:sp>
        <p:nvSpPr>
          <p:cNvPr id="2" name="Freeform 2"/>
          <p:cNvSpPr/>
          <p:nvPr/>
        </p:nvSpPr>
        <p:spPr>
          <a:xfrm rot="5400000">
            <a:off x="-598671" y="-1743170"/>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2330675" y="1407357"/>
            <a:ext cx="12951349" cy="1807674"/>
          </a:xfrm>
          <a:prstGeom prst="rect">
            <a:avLst/>
          </a:prstGeom>
        </p:spPr>
        <p:txBody>
          <a:bodyPr lIns="0" tIns="0" rIns="0" bIns="0" rtlCol="0" anchor="t">
            <a:spAutoFit/>
          </a:bodyPr>
          <a:lstStyle/>
          <a:p>
            <a:pPr algn="ctr">
              <a:lnSpc>
                <a:spcPts val="16107"/>
              </a:lnSpc>
            </a:pPr>
            <a:r>
              <a:rPr lang="en-US" sz="8180" b="1" dirty="0">
                <a:solidFill>
                  <a:schemeClr val="bg1">
                    <a:lumMod val="50000"/>
                  </a:schemeClr>
                </a:solidFill>
                <a:latin typeface="Alexandria Bold"/>
                <a:ea typeface="Alexandria Bold"/>
                <a:cs typeface="Alexandria Bold"/>
                <a:sym typeface="Alexandria Bold"/>
              </a:rPr>
              <a:t>THANK YOU</a:t>
            </a:r>
          </a:p>
        </p:txBody>
      </p:sp>
      <p:sp>
        <p:nvSpPr>
          <p:cNvPr id="4" name="Freeform 4"/>
          <p:cNvSpPr/>
          <p:nvPr/>
        </p:nvSpPr>
        <p:spPr>
          <a:xfrm rot="-574333">
            <a:off x="-598671" y="5498906"/>
            <a:ext cx="4840370" cy="6758253"/>
          </a:xfrm>
          <a:custGeom>
            <a:avLst/>
            <a:gdLst/>
            <a:ahLst/>
            <a:cxnLst/>
            <a:rect l="l" t="t" r="r" b="b"/>
            <a:pathLst>
              <a:path w="4840370" h="6758253">
                <a:moveTo>
                  <a:pt x="0" y="0"/>
                </a:moveTo>
                <a:lnTo>
                  <a:pt x="4840370" y="0"/>
                </a:lnTo>
                <a:lnTo>
                  <a:pt x="4840370" y="6758253"/>
                </a:lnTo>
                <a:lnTo>
                  <a:pt x="0" y="675825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4541415" y="9464180"/>
            <a:ext cx="11672841" cy="0"/>
          </a:xfrm>
          <a:prstGeom prst="line">
            <a:avLst/>
          </a:prstGeom>
          <a:ln w="9525" cap="flat">
            <a:solidFill>
              <a:srgbClr val="545454"/>
            </a:solidFill>
            <a:prstDash val="solid"/>
            <a:headEnd type="none" w="sm" len="sm"/>
            <a:tailEnd type="none" w="sm" len="sm"/>
          </a:ln>
        </p:spPr>
      </p:sp>
      <p:sp>
        <p:nvSpPr>
          <p:cNvPr id="6" name="TextBox 6"/>
          <p:cNvSpPr txBox="1"/>
          <p:nvPr/>
        </p:nvSpPr>
        <p:spPr>
          <a:xfrm>
            <a:off x="16214256" y="9019603"/>
            <a:ext cx="1271574" cy="817275"/>
          </a:xfrm>
          <a:prstGeom prst="rect">
            <a:avLst/>
          </a:prstGeom>
        </p:spPr>
        <p:txBody>
          <a:bodyPr lIns="0" tIns="0" rIns="0" bIns="0" rtlCol="0" anchor="t">
            <a:spAutoFit/>
          </a:bodyPr>
          <a:lstStyle/>
          <a:p>
            <a:pPr algn="ctr">
              <a:lnSpc>
                <a:spcPts val="6641"/>
              </a:lnSpc>
              <a:spcBef>
                <a:spcPct val="0"/>
              </a:spcBef>
            </a:pPr>
            <a:r>
              <a:rPr lang="en-US" sz="4743" b="1" dirty="0">
                <a:solidFill>
                  <a:srgbClr val="545454"/>
                </a:solidFill>
                <a:latin typeface="Garet Bold"/>
                <a:ea typeface="Garet Bold"/>
                <a:cs typeface="Garet Bold"/>
                <a:sym typeface="Garet Bold"/>
              </a:rPr>
              <a:t>08</a:t>
            </a:r>
          </a:p>
        </p:txBody>
      </p:sp>
      <p:sp>
        <p:nvSpPr>
          <p:cNvPr id="7" name="TextBox 7"/>
          <p:cNvSpPr txBox="1"/>
          <p:nvPr/>
        </p:nvSpPr>
        <p:spPr>
          <a:xfrm>
            <a:off x="5410200" y="5025665"/>
            <a:ext cx="5896813" cy="2510046"/>
          </a:xfrm>
          <a:prstGeom prst="rect">
            <a:avLst/>
          </a:prstGeom>
        </p:spPr>
        <p:txBody>
          <a:bodyPr wrap="square" lIns="0" tIns="0" rIns="0" bIns="0" rtlCol="0" anchor="t">
            <a:spAutoFit/>
          </a:bodyPr>
          <a:lstStyle/>
          <a:p>
            <a:pPr algn="l">
              <a:lnSpc>
                <a:spcPts val="6641"/>
              </a:lnSpc>
            </a:pPr>
            <a:r>
              <a:rPr lang="en-US" sz="4000" dirty="0">
                <a:solidFill>
                  <a:schemeClr val="bg1">
                    <a:lumMod val="50000"/>
                  </a:schemeClr>
                </a:solidFill>
                <a:latin typeface="Garet" panose="020B0604020202020204" charset="0"/>
                <a:ea typeface="Garet Bold"/>
                <a:cs typeface="Garet Bold"/>
                <a:sym typeface="Garet Bold"/>
              </a:rPr>
              <a:t>Mythili Anu </a:t>
            </a:r>
            <a:r>
              <a:rPr lang="en-US" sz="4000" dirty="0" err="1">
                <a:solidFill>
                  <a:schemeClr val="bg1">
                    <a:lumMod val="50000"/>
                  </a:schemeClr>
                </a:solidFill>
                <a:latin typeface="Garet" panose="020B0604020202020204" charset="0"/>
                <a:ea typeface="Garet Bold"/>
                <a:cs typeface="Garet Bold"/>
                <a:sym typeface="Garet Bold"/>
              </a:rPr>
              <a:t>keerthana</a:t>
            </a:r>
            <a:r>
              <a:rPr lang="en-US" sz="4000" dirty="0">
                <a:solidFill>
                  <a:schemeClr val="bg1">
                    <a:lumMod val="50000"/>
                  </a:schemeClr>
                </a:solidFill>
                <a:latin typeface="Garet" panose="020B0604020202020204" charset="0"/>
                <a:ea typeface="Garet Bold"/>
                <a:cs typeface="Garet Bold"/>
                <a:sym typeface="Garet Bold"/>
              </a:rPr>
              <a:t> </a:t>
            </a:r>
          </a:p>
          <a:p>
            <a:pPr algn="l">
              <a:lnSpc>
                <a:spcPts val="6641"/>
              </a:lnSpc>
              <a:spcBef>
                <a:spcPct val="0"/>
              </a:spcBef>
            </a:pPr>
            <a:r>
              <a:rPr lang="en-US" sz="4000" dirty="0">
                <a:solidFill>
                  <a:schemeClr val="bg1">
                    <a:lumMod val="50000"/>
                  </a:schemeClr>
                </a:solidFill>
                <a:latin typeface="Garet" panose="020B0604020202020204" charset="0"/>
                <a:ea typeface="Garet Bold"/>
                <a:cs typeface="Garet Bold"/>
                <a:sym typeface="Garet Bold"/>
              </a:rPr>
              <a:t>Swathi D                        </a:t>
            </a:r>
          </a:p>
          <a:p>
            <a:pPr algn="l">
              <a:lnSpc>
                <a:spcPts val="6641"/>
              </a:lnSpc>
              <a:spcBef>
                <a:spcPct val="0"/>
              </a:spcBef>
            </a:pPr>
            <a:r>
              <a:rPr lang="en-US" sz="4000" dirty="0">
                <a:solidFill>
                  <a:schemeClr val="bg1">
                    <a:lumMod val="50000"/>
                  </a:schemeClr>
                </a:solidFill>
                <a:latin typeface="Garet" panose="020B0604020202020204" charset="0"/>
                <a:ea typeface="Garet Bold"/>
                <a:cs typeface="Garet Bold"/>
                <a:sym typeface="Garet Bold"/>
              </a:rPr>
              <a:t>Anusri S</a:t>
            </a:r>
          </a:p>
        </p:txBody>
      </p:sp>
      <p:sp>
        <p:nvSpPr>
          <p:cNvPr id="9" name="TextBox 8">
            <a:extLst>
              <a:ext uri="{FF2B5EF4-FFF2-40B4-BE49-F238E27FC236}">
                <a16:creationId xmlns:a16="http://schemas.microsoft.com/office/drawing/2014/main" id="{654DDF35-23B5-FB9B-35DC-DC584EF03CF6}"/>
              </a:ext>
            </a:extLst>
          </p:cNvPr>
          <p:cNvSpPr txBox="1"/>
          <p:nvPr/>
        </p:nvSpPr>
        <p:spPr>
          <a:xfrm>
            <a:off x="1219200" y="4151141"/>
            <a:ext cx="5562600" cy="919482"/>
          </a:xfrm>
          <a:prstGeom prst="rect">
            <a:avLst/>
          </a:prstGeom>
          <a:noFill/>
        </p:spPr>
        <p:txBody>
          <a:bodyPr wrap="square">
            <a:spAutoFit/>
          </a:bodyPr>
          <a:lstStyle/>
          <a:p>
            <a:pPr algn="l">
              <a:lnSpc>
                <a:spcPts val="6641"/>
              </a:lnSpc>
            </a:pPr>
            <a:r>
              <a:rPr lang="en-US" sz="5000" b="1" dirty="0">
                <a:solidFill>
                  <a:schemeClr val="bg1">
                    <a:lumMod val="50000"/>
                  </a:schemeClr>
                </a:solidFill>
                <a:latin typeface="Garet Bold"/>
                <a:ea typeface="Garet Bold"/>
                <a:cs typeface="Garet Bold"/>
                <a:sym typeface="Garet Bold"/>
              </a:rPr>
              <a:t>Team Members:</a:t>
            </a: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156</TotalTime>
  <Words>469</Words>
  <Application>Microsoft Office PowerPoint</Application>
  <PresentationFormat>Custom</PresentationFormat>
  <Paragraphs>36</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Garet Bold</vt:lpstr>
      <vt:lpstr>Alexandria</vt:lpstr>
      <vt:lpstr>Arial</vt:lpstr>
      <vt:lpstr>Alexandria Bold</vt:lpstr>
      <vt:lpstr>Garet</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Anu</dc:creator>
  <cp:lastModifiedBy>swathi d</cp:lastModifiedBy>
  <cp:revision>9</cp:revision>
  <dcterms:created xsi:type="dcterms:W3CDTF">2006-08-16T00:00:00Z</dcterms:created>
  <dcterms:modified xsi:type="dcterms:W3CDTF">2025-09-21T19:56:12Z</dcterms:modified>
  <dc:identifier>DAGv-s1tL1Y</dc:identifier>
</cp:coreProperties>
</file>