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4109CF-0CBA-455C-A994-45E583AABDBA}">
  <a:tblStyle styleId="{BE4109CF-0CBA-455C-A994-45E583AAB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8EAADB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8EAADB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8EAADB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8EAADB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8EAADB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8EAADB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  <a:fill>
          <a:solidFill>
            <a:srgbClr val="D9E2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9E2F3"/>
          </a:solidFill>
        </a:fill>
      </a:tcStyle>
    </a:band1V>
    <a:band2V>
      <a:tcTxStyle/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635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srgbClr val="FFFFFF"/>
      </a:tcTxStyle>
      <a:tcStyle>
        <a:tcBdr>
          <a:left>
            <a:ln w="635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2501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2 - Progress in sensitive data handling within the Java Virtual Machine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914400" y="214899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ctrTitle"/>
          </p:nvPr>
        </p:nvSpPr>
        <p:spPr>
          <a:xfrm>
            <a:off x="607125" y="365325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Interceptors in the Java Platform</a:t>
            </a:r>
            <a:endParaRPr sz="4800"/>
          </a:p>
        </p:txBody>
      </p:sp>
      <p:sp>
        <p:nvSpPr>
          <p:cNvPr id="348" name="Shape 348"/>
          <p:cNvSpPr txBox="1">
            <a:spLocks noGrp="1"/>
          </p:cNvSpPr>
          <p:nvPr>
            <p:ph type="subTitle" idx="1"/>
          </p:nvPr>
        </p:nvSpPr>
        <p:spPr>
          <a:xfrm>
            <a:off x="607125" y="1705725"/>
            <a:ext cx="75384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preferred method to define interceptors is using meta data annotations, which are shown in the table below: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9" name="Shape 349"/>
          <p:cNvGraphicFramePr/>
          <p:nvPr/>
        </p:nvGraphicFramePr>
        <p:xfrm>
          <a:off x="1610950" y="245140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{BE4109CF-0CBA-455C-A994-45E583AABDBA}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Interceptor Metadata Annotation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</a:t>
                      </a:r>
                      <a:endParaRPr sz="12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javax.interceptor.AroundInvoke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Assigns the interceptor method.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javax.annotation.PreDestroy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Assigns the method before destroying the lifecycle events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javax.interceptor.AroundTimeout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Assigns the interceptor method to timeout and impose it as enterprise bean method.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javax.annotation.PostConstruct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Assigns the method to intercept after construct lifecycle events.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ctrTitle"/>
          </p:nvPr>
        </p:nvSpPr>
        <p:spPr>
          <a:xfrm>
            <a:off x="607125" y="365325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Method Interceptors</a:t>
            </a:r>
            <a:endParaRPr sz="4800"/>
          </a:p>
        </p:txBody>
      </p:sp>
      <p:sp>
        <p:nvSpPr>
          <p:cNvPr id="355" name="Shape 355"/>
          <p:cNvSpPr txBox="1">
            <a:spLocks noGrp="1"/>
          </p:cNvSpPr>
          <p:nvPr>
            <p:ph type="subTitle" idx="1"/>
          </p:nvPr>
        </p:nvSpPr>
        <p:spPr>
          <a:xfrm>
            <a:off x="607125" y="1705725"/>
            <a:ext cx="75384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for when you want your interceptor to be available to only one class.</a:t>
            </a:r>
            <a:endParaRPr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interceptor could be used to create a log message whenever any method within the class is entered or exited. </a:t>
            </a:r>
            <a:endParaRPr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scope this interceptor would be limited to the class itself.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607125" y="365325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Class Interceptor</a:t>
            </a:r>
            <a:endParaRPr sz="4800"/>
          </a:p>
        </p:txBody>
      </p:sp>
      <p:sp>
        <p:nvSpPr>
          <p:cNvPr id="361" name="Shape 361"/>
          <p:cNvSpPr txBox="1">
            <a:spLocks noGrp="1"/>
          </p:cNvSpPr>
          <p:nvPr>
            <p:ph type="subTitle" idx="1"/>
          </p:nvPr>
        </p:nvSpPr>
        <p:spPr>
          <a:xfrm>
            <a:off x="607125" y="1705725"/>
            <a:ext cx="75384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Class Interceptors are used for separate classes so that the container can reuse the intercept on seperate class calls. </a:t>
            </a:r>
            <a:endParaRPr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basic idea is the same as a Method Interceptors, but the interceptions can now be reused among separate classes.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ctrTitle"/>
          </p:nvPr>
        </p:nvSpPr>
        <p:spPr>
          <a:xfrm>
            <a:off x="796425" y="0"/>
            <a:ext cx="6750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subTitle" idx="1"/>
          </p:nvPr>
        </p:nvSpPr>
        <p:spPr>
          <a:xfrm>
            <a:off x="824000" y="1490375"/>
            <a:ext cx="7594200" cy="33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Manages memory allocation and deallocation in the JVM.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GC Roots - Source of an Object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Local variables.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Static variables.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Active Java threads.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JNI References.</a:t>
            </a:r>
            <a:endParaRPr sz="12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GC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Serial Garbage Collector</a:t>
            </a:r>
            <a:endParaRPr sz="12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Parallel Garbage Collector</a:t>
            </a:r>
            <a:endParaRPr sz="12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CMS Garbage Collector</a:t>
            </a:r>
            <a:endParaRPr sz="12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G1 Garbage Collector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subTitle" idx="1"/>
          </p:nvPr>
        </p:nvSpPr>
        <p:spPr>
          <a:xfrm>
            <a:off x="456550" y="1843200"/>
            <a:ext cx="3278400" cy="41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</a:rPr>
              <a:t>Local variables in the main method</a:t>
            </a:r>
            <a:endParaRPr sz="1200">
              <a:solidFill>
                <a:srgbClr val="FFFFFF"/>
              </a:solidFill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</a:rPr>
              <a:t>The main thread</a:t>
            </a:r>
            <a:endParaRPr sz="1200">
              <a:solidFill>
                <a:srgbClr val="FFFFFF"/>
              </a:solidFill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</a:rPr>
              <a:t>Static variables of the main class</a:t>
            </a:r>
            <a:endParaRPr sz="12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00" y="1382688"/>
            <a:ext cx="5104250" cy="2378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75" y="774250"/>
            <a:ext cx="6391099" cy="359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391425" y="589875"/>
            <a:ext cx="2017800" cy="4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-XX:+UseSerialGC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// default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-XX:+UseParNewGC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-XX:+UseG1GC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5" y="334300"/>
            <a:ext cx="4867275" cy="45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275" y="152400"/>
            <a:ext cx="288688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subTitle" idx="1"/>
          </p:nvPr>
        </p:nvSpPr>
        <p:spPr>
          <a:xfrm>
            <a:off x="824000" y="452175"/>
            <a:ext cx="7710900" cy="4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-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 method to visualize differences.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with results from Heap test.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with Interceptors and Annotations.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726300" y="-332200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THE JAVA HEAP</a:t>
            </a:r>
            <a:endParaRPr sz="4800"/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1"/>
          </p:nvPr>
        </p:nvSpPr>
        <p:spPr>
          <a:xfrm>
            <a:off x="824000" y="1324725"/>
            <a:ext cx="75384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 operating system allocates a chunk of computer memory that the JVM uses to manage application data.</a:t>
            </a:r>
            <a:br>
              <a:rPr lang="en"/>
            </a:b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chunk contains every piece of data used by a developer like class objects, static variables, and even the application code.</a:t>
            </a:r>
            <a:br>
              <a:rPr lang="en"/>
            </a:b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objects are created, memory is allocated inside the chunk and data is written.</a:t>
            </a:r>
            <a:br>
              <a:rPr lang="en"/>
            </a:b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Garbage Collection works by periodically scanning for allocated items that are unreachable by application code.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1412400" y="595950"/>
            <a:ext cx="77841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THE HEAP AND GARBAGE COLLECTION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726300" y="-332200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THE JAVA HEAP</a:t>
            </a:r>
            <a:endParaRPr sz="4800"/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824000" y="1324725"/>
            <a:ext cx="75384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Data currently being used by the application code.</a:t>
            </a:r>
            <a:br>
              <a:rPr lang="en"/>
            </a:b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Data residing in memory freed up by garbage collection.</a:t>
            </a:r>
            <a:br>
              <a:rPr lang="en"/>
            </a:b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Data copied to another area in memory by garbage collection.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1238500" y="595950"/>
            <a:ext cx="77841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THREE POSSIBLE DATA VULNERABILITIES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726300" y="-332200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THE JAVA HEAP</a:t>
            </a:r>
            <a:endParaRPr sz="480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11200" y="1324725"/>
            <a:ext cx="7538400" cy="1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HeapTester.java</a:t>
            </a:r>
            <a:br>
              <a:rPr lang="en"/>
            </a:br>
            <a:br>
              <a:rPr lang="en"/>
            </a:br>
            <a:r>
              <a:rPr lang="en"/>
              <a:t>Code that creates data with a hidden message.</a:t>
            </a:r>
            <a:br>
              <a:rPr lang="en"/>
            </a:br>
            <a:r>
              <a:rPr lang="en"/>
              <a:t>   1.  create a lot of random data, create hidden message, test.</a:t>
            </a:r>
            <a:br>
              <a:rPr lang="en"/>
            </a:br>
            <a:r>
              <a:rPr lang="en"/>
              <a:t>   2.  dereference hidden message, perform operations, test.</a:t>
            </a:r>
            <a:br>
              <a:rPr lang="en"/>
            </a:b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1238500" y="595950"/>
            <a:ext cx="77841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TESTING THESE VULNERABILITIES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-21500" y="2950450"/>
            <a:ext cx="74247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TestPasswordAccounts.java (String array, char array)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Code that creates UserAccount objects with a dispose method.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1.  create queue filled with multiple account data objects, test.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2.  pop and dispose every user account object, test.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625" y="2077150"/>
            <a:ext cx="2314563" cy="3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50" y="4419600"/>
            <a:ext cx="81534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726300" y="-332200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THE JAVA HEAP</a:t>
            </a:r>
            <a:endParaRPr sz="4800"/>
          </a:p>
        </p:txBody>
      </p:sp>
      <p:sp>
        <p:nvSpPr>
          <p:cNvPr id="309" name="Shape 309"/>
          <p:cNvSpPr txBox="1">
            <a:spLocks noGrp="1"/>
          </p:cNvSpPr>
          <p:nvPr>
            <p:ph type="subTitle" idx="1"/>
          </p:nvPr>
        </p:nvSpPr>
        <p:spPr>
          <a:xfrm>
            <a:off x="224775" y="1112575"/>
            <a:ext cx="29961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data can be tested by placing breakpoints at strategic points in the code and creating a heap dump.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lang="en" b="1"/>
              <a:t>Eclipse IDE</a:t>
            </a:r>
            <a:r>
              <a:rPr lang="en"/>
              <a:t> was used to run and debug the code.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VisualVM </a:t>
            </a:r>
            <a:r>
              <a:rPr lang="en"/>
              <a:t>was used to create and analyze heap dumps.</a:t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679950" y="658375"/>
            <a:ext cx="77841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TESTING TOOLS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r="17122"/>
          <a:stretch/>
        </p:blipFill>
        <p:spPr>
          <a:xfrm>
            <a:off x="3295825" y="1112575"/>
            <a:ext cx="5767726" cy="31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ctrTitle"/>
          </p:nvPr>
        </p:nvSpPr>
        <p:spPr>
          <a:xfrm>
            <a:off x="726300" y="-332200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THE JAVA HEAP</a:t>
            </a:r>
            <a:endParaRPr sz="4800"/>
          </a:p>
        </p:txBody>
      </p:sp>
      <p:sp>
        <p:nvSpPr>
          <p:cNvPr id="317" name="Shape 317"/>
          <p:cNvSpPr txBox="1">
            <a:spLocks noGrp="1"/>
          </p:cNvSpPr>
          <p:nvPr>
            <p:ph type="subTitle" idx="1"/>
          </p:nvPr>
        </p:nvSpPr>
        <p:spPr>
          <a:xfrm>
            <a:off x="824000" y="1324725"/>
            <a:ext cx="24429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currently in use by application code can be discovered within a heap dump.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hidden message String was found in the heap dump.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2533900" y="595950"/>
            <a:ext cx="77841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FINDING 1: HEAP TESTER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50" y="4736025"/>
            <a:ext cx="6881374" cy="2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125" y="1415575"/>
            <a:ext cx="5271279" cy="29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726300" y="-332200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THE JAVA HEAP</a:t>
            </a:r>
            <a:endParaRPr sz="4800"/>
          </a:p>
        </p:txBody>
      </p:sp>
      <p:sp>
        <p:nvSpPr>
          <p:cNvPr id="326" name="Shape 326"/>
          <p:cNvSpPr txBox="1">
            <a:spLocks noGrp="1"/>
          </p:cNvSpPr>
          <p:nvPr>
            <p:ph type="subTitle" idx="1"/>
          </p:nvPr>
        </p:nvSpPr>
        <p:spPr>
          <a:xfrm>
            <a:off x="824000" y="1324725"/>
            <a:ext cx="25836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Dereferenced data, no longer in user by application code, can still be discovered in a heap dump.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hidden message could be discovered even after the String was dereferenced.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2533900" y="595950"/>
            <a:ext cx="77841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FINDING 2: HEAP TESTER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50" y="1109775"/>
            <a:ext cx="4839651" cy="39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726300" y="-332200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THE JAVA HEAP</a:t>
            </a:r>
            <a:endParaRPr sz="4800"/>
          </a:p>
        </p:txBody>
      </p:sp>
      <p:sp>
        <p:nvSpPr>
          <p:cNvPr id="334" name="Shape 334"/>
          <p:cNvSpPr txBox="1">
            <a:spLocks noGrp="1"/>
          </p:cNvSpPr>
          <p:nvPr>
            <p:ph type="subTitle" idx="1"/>
          </p:nvPr>
        </p:nvSpPr>
        <p:spPr>
          <a:xfrm>
            <a:off x="824000" y="1324725"/>
            <a:ext cx="75384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Since Garbage Collection does not overwrite before dereferencing, data can be securely disposed of by using mutable data types and overwriting them.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char[] was used for password instead of a String, then overwritten with zeros, and the heap dump no longer contained sensitive information.</a:t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1238500" y="595950"/>
            <a:ext cx="77841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FINDING 3: TEST PASSWORD ACCOUNTS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442" y="2432610"/>
            <a:ext cx="6103524" cy="26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607125" y="365325"/>
            <a:ext cx="79449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Interceptors in the Java Platform</a:t>
            </a:r>
            <a:endParaRPr sz="4800"/>
          </a:p>
        </p:txBody>
      </p:sp>
      <p:sp>
        <p:nvSpPr>
          <p:cNvPr id="342" name="Shape 342"/>
          <p:cNvSpPr txBox="1">
            <a:spLocks noGrp="1"/>
          </p:cNvSpPr>
          <p:nvPr>
            <p:ph type="subTitle" idx="1"/>
          </p:nvPr>
        </p:nvSpPr>
        <p:spPr>
          <a:xfrm>
            <a:off x="607125" y="1705725"/>
            <a:ext cx="7538400" cy="32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Interceptors are used to implement cross-cutting concerns, such as logging, auditing, and security, from the business logic</a:t>
            </a:r>
            <a:endParaRPr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These interceptors can be defined inside the target class as a method, or as an interceptor class.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On-screen Show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Maven Pro</vt:lpstr>
      <vt:lpstr>Courier New</vt:lpstr>
      <vt:lpstr>Times New Roman</vt:lpstr>
      <vt:lpstr>Nunito</vt:lpstr>
      <vt:lpstr>Arial</vt:lpstr>
      <vt:lpstr>Momentum</vt:lpstr>
      <vt:lpstr>Project 2501</vt:lpstr>
      <vt:lpstr>TESTING THE JAVA HEAP</vt:lpstr>
      <vt:lpstr>TESTING THE JAVA HEAP</vt:lpstr>
      <vt:lpstr>TESTING THE JAVA HEAP</vt:lpstr>
      <vt:lpstr>TESTING THE JAVA HEAP</vt:lpstr>
      <vt:lpstr>TESTING THE JAVA HEAP</vt:lpstr>
      <vt:lpstr>TESTING THE JAVA HEAP</vt:lpstr>
      <vt:lpstr>TESTING THE JAVA HEAP</vt:lpstr>
      <vt:lpstr>Interceptors in the Java Platform</vt:lpstr>
      <vt:lpstr>Interceptors in the Java Platform</vt:lpstr>
      <vt:lpstr>Method Interceptors</vt:lpstr>
      <vt:lpstr>Class Interceptor</vt:lpstr>
      <vt:lpstr>Garbage Collection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2501</dc:title>
  <dc:creator>Shawn Ware</dc:creator>
  <cp:lastModifiedBy>Shawn Ware</cp:lastModifiedBy>
  <cp:revision>1</cp:revision>
  <dcterms:modified xsi:type="dcterms:W3CDTF">2018-04-03T20:06:56Z</dcterms:modified>
</cp:coreProperties>
</file>