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16"/>
  </p:notesMasterIdLst>
  <p:sldIdLst>
    <p:sldId id="303" r:id="rId2"/>
    <p:sldId id="287" r:id="rId3"/>
    <p:sldId id="288" r:id="rId4"/>
    <p:sldId id="289" r:id="rId5"/>
    <p:sldId id="290" r:id="rId6"/>
    <p:sldId id="291" r:id="rId7"/>
    <p:sldId id="292" r:id="rId8"/>
    <p:sldId id="293" r:id="rId9"/>
    <p:sldId id="302" r:id="rId10"/>
    <p:sldId id="294" r:id="rId11"/>
    <p:sldId id="297" r:id="rId12"/>
    <p:sldId id="298" r:id="rId13"/>
    <p:sldId id="299" r:id="rId14"/>
    <p:sldId id="300" r:id="rId15"/>
  </p:sldIdLst>
  <p:sldSz cx="9144000" cy="6858000" type="screen4x3"/>
  <p:notesSz cx="6858000" cy="9144000"/>
  <p:defaultTextStyle>
    <a:defPPr>
      <a:defRPr lang="en-US"/>
    </a:defPPr>
    <a:lvl1pPr algn="l" rtl="0" fontAlgn="base">
      <a:lnSpc>
        <a:spcPct val="110000"/>
      </a:lnSpc>
      <a:spcBef>
        <a:spcPct val="20000"/>
      </a:spcBef>
      <a:spcAft>
        <a:spcPct val="0"/>
      </a:spcAft>
      <a:buChar char="•"/>
      <a:defRPr kumimoji="1" sz="2400" kern="1200">
        <a:solidFill>
          <a:schemeClr val="tx1"/>
        </a:solidFill>
        <a:latin typeface="Times New Roman" pitchFamily="18" charset="0"/>
        <a:ea typeface="+mn-ea"/>
        <a:cs typeface="Arial" charset="0"/>
      </a:defRPr>
    </a:lvl1pPr>
    <a:lvl2pPr marL="457200" algn="l" rtl="0" fontAlgn="base">
      <a:lnSpc>
        <a:spcPct val="110000"/>
      </a:lnSpc>
      <a:spcBef>
        <a:spcPct val="20000"/>
      </a:spcBef>
      <a:spcAft>
        <a:spcPct val="0"/>
      </a:spcAft>
      <a:buChar char="•"/>
      <a:defRPr kumimoji="1" sz="2400" kern="1200">
        <a:solidFill>
          <a:schemeClr val="tx1"/>
        </a:solidFill>
        <a:latin typeface="Times New Roman" pitchFamily="18" charset="0"/>
        <a:ea typeface="+mn-ea"/>
        <a:cs typeface="Arial" charset="0"/>
      </a:defRPr>
    </a:lvl2pPr>
    <a:lvl3pPr marL="914400" algn="l" rtl="0" fontAlgn="base">
      <a:lnSpc>
        <a:spcPct val="110000"/>
      </a:lnSpc>
      <a:spcBef>
        <a:spcPct val="20000"/>
      </a:spcBef>
      <a:spcAft>
        <a:spcPct val="0"/>
      </a:spcAft>
      <a:buChar char="•"/>
      <a:defRPr kumimoji="1" sz="2400" kern="1200">
        <a:solidFill>
          <a:schemeClr val="tx1"/>
        </a:solidFill>
        <a:latin typeface="Times New Roman" pitchFamily="18" charset="0"/>
        <a:ea typeface="+mn-ea"/>
        <a:cs typeface="Arial" charset="0"/>
      </a:defRPr>
    </a:lvl3pPr>
    <a:lvl4pPr marL="1371600" algn="l" rtl="0" fontAlgn="base">
      <a:lnSpc>
        <a:spcPct val="110000"/>
      </a:lnSpc>
      <a:spcBef>
        <a:spcPct val="20000"/>
      </a:spcBef>
      <a:spcAft>
        <a:spcPct val="0"/>
      </a:spcAft>
      <a:buChar char="•"/>
      <a:defRPr kumimoji="1" sz="2400" kern="1200">
        <a:solidFill>
          <a:schemeClr val="tx1"/>
        </a:solidFill>
        <a:latin typeface="Times New Roman" pitchFamily="18" charset="0"/>
        <a:ea typeface="+mn-ea"/>
        <a:cs typeface="Arial" charset="0"/>
      </a:defRPr>
    </a:lvl4pPr>
    <a:lvl5pPr marL="1828800" algn="l" rtl="0" fontAlgn="base">
      <a:lnSpc>
        <a:spcPct val="110000"/>
      </a:lnSpc>
      <a:spcBef>
        <a:spcPct val="20000"/>
      </a:spcBef>
      <a:spcAft>
        <a:spcPct val="0"/>
      </a:spcAft>
      <a:buChar char="•"/>
      <a:defRPr kumimoji="1" sz="2400" kern="1200">
        <a:solidFill>
          <a:schemeClr val="tx1"/>
        </a:solidFill>
        <a:latin typeface="Times New Roman" pitchFamily="18" charset="0"/>
        <a:ea typeface="+mn-ea"/>
        <a:cs typeface="Arial" charset="0"/>
      </a:defRPr>
    </a:lvl5pPr>
    <a:lvl6pPr marL="2286000" algn="l" defTabSz="914400" rtl="0" eaLnBrk="1" latinLnBrk="0" hangingPunct="1">
      <a:defRPr kumimoji="1" sz="2400" kern="1200">
        <a:solidFill>
          <a:schemeClr val="tx1"/>
        </a:solidFill>
        <a:latin typeface="Times New Roman" pitchFamily="18" charset="0"/>
        <a:ea typeface="+mn-ea"/>
        <a:cs typeface="Arial" charset="0"/>
      </a:defRPr>
    </a:lvl6pPr>
    <a:lvl7pPr marL="2743200" algn="l" defTabSz="914400" rtl="0" eaLnBrk="1" latinLnBrk="0" hangingPunct="1">
      <a:defRPr kumimoji="1" sz="2400" kern="1200">
        <a:solidFill>
          <a:schemeClr val="tx1"/>
        </a:solidFill>
        <a:latin typeface="Times New Roman" pitchFamily="18" charset="0"/>
        <a:ea typeface="+mn-ea"/>
        <a:cs typeface="Arial" charset="0"/>
      </a:defRPr>
    </a:lvl7pPr>
    <a:lvl8pPr marL="3200400" algn="l" defTabSz="914400" rtl="0" eaLnBrk="1" latinLnBrk="0" hangingPunct="1">
      <a:defRPr kumimoji="1" sz="2400" kern="1200">
        <a:solidFill>
          <a:schemeClr val="tx1"/>
        </a:solidFill>
        <a:latin typeface="Times New Roman" pitchFamily="18" charset="0"/>
        <a:ea typeface="+mn-ea"/>
        <a:cs typeface="Arial" charset="0"/>
      </a:defRPr>
    </a:lvl8pPr>
    <a:lvl9pPr marL="3657600" algn="l" defTabSz="914400" rtl="0" eaLnBrk="1" latinLnBrk="0" hangingPunct="1">
      <a:defRPr kumimoji="1" sz="2400" kern="1200">
        <a:solidFill>
          <a:schemeClr val="tx1"/>
        </a:solidFill>
        <a:latin typeface="Times New Roman" pitchFamily="18"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143" autoAdjust="0"/>
    <p:restoredTop sz="94660"/>
  </p:normalViewPr>
  <p:slideViewPr>
    <p:cSldViewPr>
      <p:cViewPr>
        <p:scale>
          <a:sx n="76" d="100"/>
          <a:sy n="76" d="100"/>
        </p:scale>
        <p:origin x="-2976" y="-8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kumimoji="0" sz="1200">
                <a:latin typeface="Arial" charset="0"/>
              </a:defRPr>
            </a:lvl1pPr>
          </a:lstStyle>
          <a:p>
            <a:endParaRPr lang="en-US"/>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kumimoji="0" sz="1200">
                <a:latin typeface="Arial" charset="0"/>
              </a:defRPr>
            </a:lvl1pPr>
          </a:lstStyle>
          <a:p>
            <a:endParaRPr lang="en-US"/>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kumimoji="0" sz="1200">
                <a:latin typeface="Arial" charset="0"/>
              </a:defRPr>
            </a:lvl1pPr>
          </a:lstStyle>
          <a:p>
            <a:endParaRPr lang="en-US"/>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kumimoji="0" sz="1200">
                <a:latin typeface="Arial" charset="0"/>
              </a:defRPr>
            </a:lvl1pPr>
          </a:lstStyle>
          <a:p>
            <a:fld id="{4E0C5B09-14AB-4B4C-832A-4A4B6999FB09}" type="slidenum">
              <a:rPr lang="en-US"/>
              <a:pPr/>
              <a:t>‹#›</a:t>
            </a:fld>
            <a:endParaRPr lang="en-US"/>
          </a:p>
        </p:txBody>
      </p:sp>
    </p:spTree>
    <p:extLst>
      <p:ext uri="{BB962C8B-B14F-4D97-AF65-F5344CB8AC3E}">
        <p14:creationId xmlns:p14="http://schemas.microsoft.com/office/powerpoint/2010/main" val="54508634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0D15B9-2810-49EC-B9D3-D693F2BB2C1F}" type="slidenum">
              <a:rPr lang="en-US"/>
              <a:pPr/>
              <a:t>1</a:t>
            </a:fld>
            <a:endParaRPr lang="en-US"/>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2E1A4D6-8573-460E-AC16-34995A3E35CD}"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2E1A4D6-8573-460E-AC16-34995A3E35CD}"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2E1A4D6-8573-460E-AC16-34995A3E35CD}"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2E1A4D6-8573-460E-AC16-34995A3E35CD}"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2E1A4D6-8573-460E-AC16-34995A3E35CD}" type="slidenum">
              <a:rPr lang="en-US" smtClean="0"/>
              <a:pPr/>
              <a:t>14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2E1A4D6-8573-460E-AC16-34995A3E35CD}"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2E1A4D6-8573-460E-AC16-34995A3E35CD}"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2E1A4D6-8573-460E-AC16-34995A3E35CD}"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2E1A4D6-8573-460E-AC16-34995A3E35CD}"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2E1A4D6-8573-460E-AC16-34995A3E35CD}"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2E1A4D6-8573-460E-AC16-34995A3E35CD}"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2E1A4D6-8573-460E-AC16-34995A3E35CD}"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0C5B09-14AB-4B4C-832A-4A4B6999FB09}"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9CC35C4-C835-4284-9EB4-F15AB4BE938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48245F-FDCD-406D-9C18-F4B56DB944F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6A4B9A-A8C0-421C-9F4D-FA4950B85BC1}"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r>
              <a:rPr lang="en-US"/>
              <a:t>by Lale Yurttas, Texas A&amp;M University</a:t>
            </a:r>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a:t>Chapter 1</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9FBB9837-50B8-4858-B828-A5D360CD0D95}"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a:xfrm>
            <a:off x="457200" y="6245225"/>
            <a:ext cx="2133600" cy="476250"/>
          </a:xfrm>
        </p:spPr>
        <p:txBody>
          <a:bodyPr/>
          <a:lstStyle>
            <a:lvl1pPr>
              <a:defRPr/>
            </a:lvl1pPr>
          </a:lstStyle>
          <a:p>
            <a:r>
              <a:rPr lang="en-US"/>
              <a:t>by Lale Yurttas, Texas A&amp;M University</a:t>
            </a:r>
          </a:p>
        </p:txBody>
      </p:sp>
      <p:sp>
        <p:nvSpPr>
          <p:cNvPr id="4" name="Footer Placeholder 3"/>
          <p:cNvSpPr>
            <a:spLocks noGrp="1"/>
          </p:cNvSpPr>
          <p:nvPr>
            <p:ph type="ftr" sz="quarter" idx="11"/>
          </p:nvPr>
        </p:nvSpPr>
        <p:spPr>
          <a:xfrm>
            <a:off x="3124200" y="6245225"/>
            <a:ext cx="2895600" cy="476250"/>
          </a:xfrm>
        </p:spPr>
        <p:txBody>
          <a:bodyPr/>
          <a:lstStyle>
            <a:lvl1pPr>
              <a:defRPr/>
            </a:lvl1pPr>
          </a:lstStyle>
          <a:p>
            <a:r>
              <a:rPr lang="en-US"/>
              <a:t>Chapter 3</a:t>
            </a:r>
          </a:p>
        </p:txBody>
      </p:sp>
      <p:sp>
        <p:nvSpPr>
          <p:cNvPr id="5" name="Slide Number Placeholder 4"/>
          <p:cNvSpPr>
            <a:spLocks noGrp="1"/>
          </p:cNvSpPr>
          <p:nvPr>
            <p:ph type="sldNum" sz="quarter" idx="12"/>
          </p:nvPr>
        </p:nvSpPr>
        <p:spPr>
          <a:xfrm>
            <a:off x="6553200" y="6245225"/>
            <a:ext cx="2133600" cy="476250"/>
          </a:xfrm>
        </p:spPr>
        <p:txBody>
          <a:bodyPr/>
          <a:lstStyle>
            <a:lvl1pPr>
              <a:defRPr/>
            </a:lvl1pPr>
          </a:lstStyle>
          <a:p>
            <a:fld id="{06AFF2A9-7153-484D-ADF7-FAB74B7A2CC8}"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5225"/>
            <a:ext cx="2133600" cy="476250"/>
          </a:xfrm>
        </p:spPr>
        <p:txBody>
          <a:bodyPr/>
          <a:lstStyle>
            <a:lvl1pPr>
              <a:defRPr/>
            </a:lvl1pPr>
          </a:lstStyle>
          <a:p>
            <a:r>
              <a:rPr lang="en-US"/>
              <a:t>by Lale Yurttas, Texas A&amp;M University</a:t>
            </a:r>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r>
              <a:rPr lang="en-US"/>
              <a:t>Chapter 3</a:t>
            </a:r>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C133A345-C6D0-41C8-9587-628C261CE3C4}"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463C16-B93D-4168-9EA0-2021075ED36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FB1DE8-A2F2-43FC-8743-8A77CF42C02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3E6500-CBD7-424D-BD75-7C80119F1CC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D31075-D46F-4E6A-AAE5-8DD6EB3DDE0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71F446-9884-4DBB-96BD-CBAF687A4DE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B8A849-91C8-4FC8-92AF-2D2A6F241CF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34ECE1-94B9-42FD-8F10-D1868046EB5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141DF3C-CF24-4112-A581-98DAD8EC4674}"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5CF1188-E25C-46DA-A231-8BB550ABD76E}"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11.wmf"/><Relationship Id="rId2" Type="http://schemas.openxmlformats.org/officeDocument/2006/relationships/slideLayout" Target="../slideLayouts/slideLayout14.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image" Target="../media/image10.wmf"/><Relationship Id="rId4" Type="http://schemas.openxmlformats.org/officeDocument/2006/relationships/oleObject" Target="../embeddings/oleObject8.bin"/></Relationships>
</file>

<file path=ppt/slides/_rels/slide11.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notesSlide" Target="../notesSlides/notesSlide11.xml"/><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2.wmf"/><Relationship Id="rId5" Type="http://schemas.openxmlformats.org/officeDocument/2006/relationships/oleObject" Target="../embeddings/oleObject10.bin"/><Relationship Id="rId4" Type="http://schemas.openxmlformats.org/officeDocument/2006/relationships/image" Target="../media/image14.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vmlDrawing" Target="../drawings/vmlDrawing7.vml"/><Relationship Id="rId5" Type="http://schemas.openxmlformats.org/officeDocument/2006/relationships/image" Target="../media/image15.wmf"/><Relationship Id="rId4" Type="http://schemas.openxmlformats.org/officeDocument/2006/relationships/oleObject" Target="../embeddings/oleObject12.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vmlDrawing" Target="../drawings/vmlDrawing8.vml"/><Relationship Id="rId5" Type="http://schemas.openxmlformats.org/officeDocument/2006/relationships/image" Target="../media/image16.wmf"/><Relationship Id="rId4" Type="http://schemas.openxmlformats.org/officeDocument/2006/relationships/oleObject" Target="../embeddings/oleObject13.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4.wmf"/><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6.wmf"/><Relationship Id="rId2" Type="http://schemas.openxmlformats.org/officeDocument/2006/relationships/slideLayout" Target="../slideLayouts/slideLayout14.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5.wmf"/><Relationship Id="rId4"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8.wmf"/><Relationship Id="rId2" Type="http://schemas.openxmlformats.org/officeDocument/2006/relationships/slideLayout" Target="../slideLayouts/slideLayout14.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7.wmf"/><Relationship Id="rId4" Type="http://schemas.openxmlformats.org/officeDocument/2006/relationships/oleObject" Target="../embeddings/oleObject5.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9.wmf"/><Relationship Id="rId4" Type="http://schemas.openxmlformats.org/officeDocument/2006/relationships/oleObject" Target="../embeddings/oleObject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4"/>
          <p:cNvSpPr>
            <a:spLocks noGrp="1" noChangeArrowheads="1"/>
          </p:cNvSpPr>
          <p:nvPr>
            <p:ph type="ctrTitle"/>
          </p:nvPr>
        </p:nvSpPr>
        <p:spPr/>
        <p:txBody>
          <a:bodyPr/>
          <a:lstStyle/>
          <a:p>
            <a:pPr algn="ctr"/>
            <a:r>
              <a:rPr lang="en-US" sz="4000" dirty="0" smtClean="0"/>
              <a:t>Approximations &amp; Round-off Errors</a:t>
            </a:r>
            <a:endParaRPr lang="en-US" sz="4000" dirty="0"/>
          </a:p>
        </p:txBody>
      </p:sp>
      <p:sp>
        <p:nvSpPr>
          <p:cNvPr id="46085" name="Rectangle 5"/>
          <p:cNvSpPr>
            <a:spLocks noGrp="1" noChangeArrowheads="1"/>
          </p:cNvSpPr>
          <p:nvPr>
            <p:ph type="subTitle" idx="1"/>
          </p:nvPr>
        </p:nvSpPr>
        <p:spPr/>
        <p:txBody>
          <a:bodyPr/>
          <a:lstStyle/>
          <a:p>
            <a:r>
              <a:rPr lang="en-US" dirty="0" err="1" smtClean="0"/>
              <a:t>Chapra</a:t>
            </a:r>
            <a:r>
              <a:rPr lang="en-US" dirty="0" smtClean="0"/>
              <a:t>: Chapter-3</a:t>
            </a:r>
            <a:endParaRPr lang="en-US" dirty="0"/>
          </a:p>
        </p:txBody>
      </p:sp>
      <p:sp>
        <p:nvSpPr>
          <p:cNvPr id="46086" name="Rectangle 6"/>
          <p:cNvSpPr>
            <a:spLocks noChangeArrowheads="1"/>
          </p:cNvSpPr>
          <p:nvPr/>
        </p:nvSpPr>
        <p:spPr bwMode="auto">
          <a:xfrm>
            <a:off x="1371600" y="914400"/>
            <a:ext cx="838200" cy="579438"/>
          </a:xfrm>
          <a:prstGeom prst="rect">
            <a:avLst/>
          </a:prstGeom>
          <a:noFill/>
          <a:ln w="12700" cap="sq">
            <a:noFill/>
            <a:miter lim="800000"/>
            <a:headEnd type="none" w="sm" len="sm"/>
            <a:tailEnd type="none" w="sm" len="sm"/>
          </a:ln>
          <a:effectLst/>
        </p:spPr>
        <p:txBody>
          <a:bodyPr>
            <a:spAutoFit/>
          </a:bodyPr>
          <a:lstStyle/>
          <a:p>
            <a:pPr>
              <a:lnSpc>
                <a:spcPct val="100000"/>
              </a:lnSpc>
              <a:spcBef>
                <a:spcPct val="0"/>
              </a:spcBef>
              <a:buFontTx/>
              <a:buNone/>
            </a:pPr>
            <a:r>
              <a:rPr kumimoji="0" lang="en-US" sz="3200" b="1" dirty="0" smtClean="0">
                <a:solidFill>
                  <a:schemeClr val="tx2"/>
                </a:solidFill>
              </a:rPr>
              <a:t>1</a:t>
            </a:r>
            <a:endParaRPr kumimoji="0" lang="en-US" sz="3200" b="1" dirty="0">
              <a:solidFill>
                <a:schemeClr val="tx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7"/>
          <p:cNvSpPr>
            <a:spLocks noGrp="1"/>
          </p:cNvSpPr>
          <p:nvPr>
            <p:ph type="sldNum" sz="quarter" idx="12"/>
          </p:nvPr>
        </p:nvSpPr>
        <p:spPr/>
        <p:txBody>
          <a:bodyPr/>
          <a:lstStyle/>
          <a:p>
            <a:fld id="{77A38B70-2290-486F-AB2F-9B2F95B950A7}" type="slidenum">
              <a:rPr lang="en-US"/>
              <a:pPr/>
              <a:t>10</a:t>
            </a:fld>
            <a:endParaRPr lang="en-US"/>
          </a:p>
        </p:txBody>
      </p:sp>
      <p:sp>
        <p:nvSpPr>
          <p:cNvPr id="16398" name="Rectangle 14"/>
          <p:cNvSpPr>
            <a:spLocks noChangeArrowheads="1"/>
          </p:cNvSpPr>
          <p:nvPr/>
        </p:nvSpPr>
        <p:spPr bwMode="auto">
          <a:xfrm>
            <a:off x="3492500" y="4833938"/>
            <a:ext cx="504825" cy="539750"/>
          </a:xfrm>
          <a:prstGeom prst="rect">
            <a:avLst/>
          </a:prstGeom>
          <a:solidFill>
            <a:srgbClr val="FFCCFF"/>
          </a:solidFill>
          <a:ln w="9525">
            <a:solidFill>
              <a:schemeClr val="tx1"/>
            </a:solidFill>
            <a:miter lim="800000"/>
            <a:headEnd/>
            <a:tailEnd/>
          </a:ln>
          <a:effectLst/>
        </p:spPr>
        <p:txBody>
          <a:bodyPr wrap="none" anchor="ctr"/>
          <a:lstStyle/>
          <a:p>
            <a:endParaRPr lang="en-US"/>
          </a:p>
        </p:txBody>
      </p:sp>
      <p:sp>
        <p:nvSpPr>
          <p:cNvPr id="16386" name="Rectangle 2"/>
          <p:cNvSpPr>
            <a:spLocks noGrp="1" noChangeArrowheads="1"/>
          </p:cNvSpPr>
          <p:nvPr>
            <p:ph type="title"/>
          </p:nvPr>
        </p:nvSpPr>
        <p:spPr/>
        <p:txBody>
          <a:bodyPr/>
          <a:lstStyle/>
          <a:p>
            <a:r>
              <a:rPr lang="en-US">
                <a:latin typeface="Times New Roman" pitchFamily="18" charset="0"/>
              </a:rPr>
              <a:t>Round-off Errors</a:t>
            </a:r>
          </a:p>
        </p:txBody>
      </p:sp>
      <p:sp>
        <p:nvSpPr>
          <p:cNvPr id="16387" name="Rectangle 3"/>
          <p:cNvSpPr>
            <a:spLocks noGrp="1" noChangeArrowheads="1"/>
          </p:cNvSpPr>
          <p:nvPr>
            <p:ph type="body" sz="half" idx="1"/>
          </p:nvPr>
        </p:nvSpPr>
        <p:spPr>
          <a:xfrm>
            <a:off x="457200" y="1600200"/>
            <a:ext cx="7967663" cy="4525963"/>
          </a:xfrm>
        </p:spPr>
        <p:txBody>
          <a:bodyPr/>
          <a:lstStyle/>
          <a:p>
            <a:r>
              <a:rPr lang="en-US" sz="2800">
                <a:latin typeface="Times New Roman" pitchFamily="18" charset="0"/>
              </a:rPr>
              <a:t>Numbers such as </a:t>
            </a:r>
            <a:r>
              <a:rPr lang="en-US" sz="2800">
                <a:latin typeface="Symbol" pitchFamily="18" charset="2"/>
              </a:rPr>
              <a:t>p</a:t>
            </a:r>
            <a:r>
              <a:rPr lang="en-US" sz="2800">
                <a:latin typeface="Times New Roman" pitchFamily="18" charset="0"/>
              </a:rPr>
              <a:t>, e, or	 cannot be expressed by a fixed number of significant figures.</a:t>
            </a:r>
          </a:p>
          <a:p>
            <a:r>
              <a:rPr lang="en-US" sz="2800">
                <a:latin typeface="Times New Roman" pitchFamily="18" charset="0"/>
              </a:rPr>
              <a:t> Computers use a base-2 representation, they cannot precisely represent certain exact base-10 numbers.</a:t>
            </a:r>
          </a:p>
          <a:p>
            <a:r>
              <a:rPr lang="en-US" sz="2800">
                <a:latin typeface="Times New Roman" pitchFamily="18" charset="0"/>
              </a:rPr>
              <a:t>Fractional quantities are typically represented in computer using “floating point” form, e.g.,</a:t>
            </a:r>
          </a:p>
          <a:p>
            <a:pPr>
              <a:buFontTx/>
              <a:buNone/>
            </a:pPr>
            <a:endParaRPr lang="en-US" sz="2800">
              <a:latin typeface="Times New Roman" pitchFamily="18" charset="0"/>
            </a:endParaRPr>
          </a:p>
        </p:txBody>
      </p:sp>
      <p:graphicFrame>
        <p:nvGraphicFramePr>
          <p:cNvPr id="16388" name="Object 4"/>
          <p:cNvGraphicFramePr>
            <a:graphicFrameLocks noGrp="1" noChangeAspect="1"/>
          </p:cNvGraphicFramePr>
          <p:nvPr>
            <p:ph sz="quarter" idx="2"/>
          </p:nvPr>
        </p:nvGraphicFramePr>
        <p:xfrm>
          <a:off x="4608513" y="1700213"/>
          <a:ext cx="330200" cy="304800"/>
        </p:xfrm>
        <a:graphic>
          <a:graphicData uri="http://schemas.openxmlformats.org/presentationml/2006/ole">
            <mc:AlternateContent xmlns:mc="http://schemas.openxmlformats.org/markup-compatibility/2006">
              <mc:Choice xmlns:v="urn:schemas-microsoft-com:vml" Requires="v">
                <p:oleObj spid="_x0000_s89096" name="Equation" r:id="rId4" imgW="330057" imgH="304668" progId="Equation.3">
                  <p:embed/>
                </p:oleObj>
              </mc:Choice>
              <mc:Fallback>
                <p:oleObj name="Equation" r:id="rId4" imgW="330057" imgH="304668" progId="Equation.3">
                  <p:embed/>
                  <p:pic>
                    <p:nvPicPr>
                      <p:cNvPr id="0" name="Picture 6"/>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8513" y="1700213"/>
                        <a:ext cx="330200" cy="304800"/>
                      </a:xfrm>
                      <a:prstGeom prst="rect">
                        <a:avLst/>
                      </a:prstGeom>
                      <a:solidFill>
                        <a:srgbClr val="FFFF99"/>
                      </a:solidFill>
                    </p:spPr>
                  </p:pic>
                </p:oleObj>
              </mc:Fallback>
            </mc:AlternateContent>
          </a:graphicData>
        </a:graphic>
      </p:graphicFrame>
      <p:graphicFrame>
        <p:nvGraphicFramePr>
          <p:cNvPr id="16390" name="Object 6"/>
          <p:cNvGraphicFramePr>
            <a:graphicFrameLocks noGrp="1" noChangeAspect="1"/>
          </p:cNvGraphicFramePr>
          <p:nvPr>
            <p:ph sz="quarter" idx="3"/>
          </p:nvPr>
        </p:nvGraphicFramePr>
        <p:xfrm>
          <a:off x="3059113" y="4833938"/>
          <a:ext cx="877887" cy="474662"/>
        </p:xfrm>
        <a:graphic>
          <a:graphicData uri="http://schemas.openxmlformats.org/presentationml/2006/ole">
            <mc:AlternateContent xmlns:mc="http://schemas.openxmlformats.org/markup-compatibility/2006">
              <mc:Choice xmlns:v="urn:schemas-microsoft-com:vml" Requires="v">
                <p:oleObj spid="_x0000_s89097" name="Equation" r:id="rId6" imgW="469696" imgH="253890" progId="Equation.3">
                  <p:embed/>
                </p:oleObj>
              </mc:Choice>
              <mc:Fallback>
                <p:oleObj name="Equation" r:id="rId6" imgW="469696" imgH="253890" progId="Equation.3">
                  <p:embed/>
                  <p:pic>
                    <p:nvPicPr>
                      <p:cNvPr id="0" name="Picture 7"/>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59113" y="4833938"/>
                        <a:ext cx="877887" cy="474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92" name="Text Box 8"/>
          <p:cNvSpPr txBox="1">
            <a:spLocks noChangeArrowheads="1"/>
          </p:cNvSpPr>
          <p:nvPr/>
        </p:nvSpPr>
        <p:spPr bwMode="auto">
          <a:xfrm>
            <a:off x="4751388" y="4760913"/>
            <a:ext cx="1420812" cy="498598"/>
          </a:xfrm>
          <a:prstGeom prst="rect">
            <a:avLst/>
          </a:prstGeom>
          <a:solidFill>
            <a:srgbClr val="FFFF99"/>
          </a:solidFill>
          <a:ln w="9525">
            <a:noFill/>
            <a:miter lim="800000"/>
            <a:headEnd/>
            <a:tailEnd/>
          </a:ln>
          <a:effectLst/>
        </p:spPr>
        <p:txBody>
          <a:bodyPr wrap="square">
            <a:spAutoFit/>
          </a:bodyPr>
          <a:lstStyle/>
          <a:p>
            <a:pPr>
              <a:spcBef>
                <a:spcPct val="50000"/>
              </a:spcBef>
            </a:pPr>
            <a:r>
              <a:rPr lang="en-US" dirty="0"/>
              <a:t>exponent</a:t>
            </a:r>
          </a:p>
        </p:txBody>
      </p:sp>
      <p:sp>
        <p:nvSpPr>
          <p:cNvPr id="16393" name="Line 9"/>
          <p:cNvSpPr>
            <a:spLocks noChangeShapeType="1"/>
          </p:cNvSpPr>
          <p:nvPr/>
        </p:nvSpPr>
        <p:spPr bwMode="auto">
          <a:xfrm flipV="1">
            <a:off x="3887788" y="4905375"/>
            <a:ext cx="828675" cy="107950"/>
          </a:xfrm>
          <a:prstGeom prst="line">
            <a:avLst/>
          </a:prstGeom>
          <a:noFill/>
          <a:ln w="9525">
            <a:solidFill>
              <a:schemeClr val="tx1"/>
            </a:solidFill>
            <a:round/>
            <a:headEnd type="arrow" w="med" len="med"/>
            <a:tailEnd/>
          </a:ln>
          <a:effectLst/>
        </p:spPr>
        <p:txBody>
          <a:bodyPr/>
          <a:lstStyle/>
          <a:p>
            <a:endParaRPr lang="en-US"/>
          </a:p>
        </p:txBody>
      </p:sp>
      <p:sp>
        <p:nvSpPr>
          <p:cNvPr id="16394" name="Text Box 10"/>
          <p:cNvSpPr txBox="1">
            <a:spLocks noChangeArrowheads="1"/>
          </p:cNvSpPr>
          <p:nvPr/>
        </p:nvSpPr>
        <p:spPr bwMode="auto">
          <a:xfrm>
            <a:off x="4464050" y="5373688"/>
            <a:ext cx="3460750" cy="904863"/>
          </a:xfrm>
          <a:prstGeom prst="rect">
            <a:avLst/>
          </a:prstGeom>
          <a:solidFill>
            <a:srgbClr val="FFFF99"/>
          </a:solidFill>
          <a:ln w="9525">
            <a:noFill/>
            <a:miter lim="800000"/>
            <a:headEnd/>
            <a:tailEnd/>
          </a:ln>
          <a:effectLst/>
        </p:spPr>
        <p:txBody>
          <a:bodyPr wrap="square">
            <a:spAutoFit/>
          </a:bodyPr>
          <a:lstStyle/>
          <a:p>
            <a:pPr>
              <a:spcBef>
                <a:spcPct val="50000"/>
              </a:spcBef>
            </a:pPr>
            <a:r>
              <a:rPr lang="en-US" dirty="0"/>
              <a:t>Base of the number system used</a:t>
            </a:r>
          </a:p>
        </p:txBody>
      </p:sp>
      <p:sp>
        <p:nvSpPr>
          <p:cNvPr id="16395" name="Line 11"/>
          <p:cNvSpPr>
            <a:spLocks noChangeShapeType="1"/>
          </p:cNvSpPr>
          <p:nvPr/>
        </p:nvSpPr>
        <p:spPr bwMode="auto">
          <a:xfrm flipH="1" flipV="1">
            <a:off x="3743325" y="5229225"/>
            <a:ext cx="720725" cy="504825"/>
          </a:xfrm>
          <a:prstGeom prst="line">
            <a:avLst/>
          </a:prstGeom>
          <a:noFill/>
          <a:ln w="9525">
            <a:solidFill>
              <a:schemeClr val="tx1"/>
            </a:solidFill>
            <a:round/>
            <a:headEnd/>
            <a:tailEnd type="triangle" w="med" len="med"/>
          </a:ln>
          <a:effectLst/>
        </p:spPr>
        <p:txBody>
          <a:bodyPr/>
          <a:lstStyle/>
          <a:p>
            <a:endParaRPr lang="en-US"/>
          </a:p>
        </p:txBody>
      </p:sp>
      <p:sp>
        <p:nvSpPr>
          <p:cNvPr id="16396" name="Text Box 12"/>
          <p:cNvSpPr txBox="1">
            <a:spLocks noChangeArrowheads="1"/>
          </p:cNvSpPr>
          <p:nvPr/>
        </p:nvSpPr>
        <p:spPr bwMode="auto">
          <a:xfrm>
            <a:off x="1066801" y="5373688"/>
            <a:ext cx="1633538" cy="498598"/>
          </a:xfrm>
          <a:prstGeom prst="rect">
            <a:avLst/>
          </a:prstGeom>
          <a:solidFill>
            <a:srgbClr val="FFFF99"/>
          </a:solidFill>
          <a:ln w="9525">
            <a:noFill/>
            <a:miter lim="800000"/>
            <a:headEnd/>
            <a:tailEnd/>
          </a:ln>
          <a:effectLst/>
        </p:spPr>
        <p:txBody>
          <a:bodyPr wrap="square">
            <a:spAutoFit/>
          </a:bodyPr>
          <a:lstStyle/>
          <a:p>
            <a:pPr>
              <a:spcBef>
                <a:spcPct val="50000"/>
              </a:spcBef>
            </a:pPr>
            <a:r>
              <a:rPr lang="en-US" dirty="0"/>
              <a:t>mantissa</a:t>
            </a:r>
          </a:p>
        </p:txBody>
      </p:sp>
      <p:sp>
        <p:nvSpPr>
          <p:cNvPr id="16397" name="Line 13"/>
          <p:cNvSpPr>
            <a:spLocks noChangeShapeType="1"/>
          </p:cNvSpPr>
          <p:nvPr/>
        </p:nvSpPr>
        <p:spPr bwMode="auto">
          <a:xfrm flipV="1">
            <a:off x="2663825" y="5265738"/>
            <a:ext cx="468313" cy="323850"/>
          </a:xfrm>
          <a:prstGeom prst="line">
            <a:avLst/>
          </a:prstGeom>
          <a:noFill/>
          <a:ln w="9525">
            <a:solidFill>
              <a:schemeClr val="tx1"/>
            </a:solidFill>
            <a:round/>
            <a:headEnd/>
            <a:tailEnd type="triangle" w="med" len="med"/>
          </a:ln>
          <a:effectLst/>
        </p:spPr>
        <p:txBody>
          <a:bodyPr/>
          <a:lstStyle/>
          <a:p>
            <a:endParaRPr lang="en-US"/>
          </a:p>
        </p:txBody>
      </p:sp>
      <p:sp>
        <p:nvSpPr>
          <p:cNvPr id="16399" name="Text Box 15"/>
          <p:cNvSpPr txBox="1">
            <a:spLocks noChangeArrowheads="1"/>
          </p:cNvSpPr>
          <p:nvPr/>
        </p:nvSpPr>
        <p:spPr bwMode="auto">
          <a:xfrm>
            <a:off x="914401" y="4437063"/>
            <a:ext cx="2038350" cy="498598"/>
          </a:xfrm>
          <a:prstGeom prst="rect">
            <a:avLst/>
          </a:prstGeom>
          <a:solidFill>
            <a:srgbClr val="FFCCFF"/>
          </a:solidFill>
          <a:ln w="9525">
            <a:noFill/>
            <a:miter lim="800000"/>
            <a:headEnd/>
            <a:tailEnd/>
          </a:ln>
          <a:effectLst/>
        </p:spPr>
        <p:txBody>
          <a:bodyPr wrap="square">
            <a:spAutoFit/>
          </a:bodyPr>
          <a:lstStyle/>
          <a:p>
            <a:pPr>
              <a:spcBef>
                <a:spcPct val="50000"/>
              </a:spcBef>
            </a:pPr>
            <a:r>
              <a:rPr lang="en-US"/>
              <a:t>Integer part</a:t>
            </a:r>
          </a:p>
        </p:txBody>
      </p:sp>
      <p:sp>
        <p:nvSpPr>
          <p:cNvPr id="16400" name="Line 16"/>
          <p:cNvSpPr>
            <a:spLocks noChangeShapeType="1"/>
          </p:cNvSpPr>
          <p:nvPr/>
        </p:nvSpPr>
        <p:spPr bwMode="auto">
          <a:xfrm>
            <a:off x="2916238" y="4581525"/>
            <a:ext cx="611187" cy="252413"/>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00AFB62-2919-4ED4-A273-2737B2C30F3C}" type="slidenum">
              <a:rPr lang="en-US"/>
              <a:pPr/>
              <a:t>11</a:t>
            </a:fld>
            <a:endParaRPr lang="en-US"/>
          </a:p>
        </p:txBody>
      </p:sp>
      <p:pic>
        <p:nvPicPr>
          <p:cNvPr id="33797" name="Picture 5" descr="fig0305"/>
          <p:cNvPicPr>
            <a:picLocks noGrp="1" noChangeAspect="1" noChangeArrowheads="1"/>
          </p:cNvPicPr>
          <p:nvPr>
            <p:ph idx="1"/>
          </p:nvPr>
        </p:nvPicPr>
        <p:blipFill>
          <a:blip r:embed="rId4" cstate="print"/>
          <a:srcRect/>
          <a:stretch>
            <a:fillRect/>
          </a:stretch>
        </p:blipFill>
        <p:spPr>
          <a:xfrm>
            <a:off x="1600200" y="2667000"/>
            <a:ext cx="5867400" cy="2124895"/>
          </a:xfrm>
          <a:noFill/>
          <a:ln/>
        </p:spPr>
      </p:pic>
      <p:grpSp>
        <p:nvGrpSpPr>
          <p:cNvPr id="18" name="Group 17"/>
          <p:cNvGrpSpPr/>
          <p:nvPr/>
        </p:nvGrpSpPr>
        <p:grpSpPr>
          <a:xfrm>
            <a:off x="1828800" y="1066800"/>
            <a:ext cx="5802312" cy="1424134"/>
            <a:chOff x="1208088" y="1279525"/>
            <a:chExt cx="7010399" cy="1791740"/>
          </a:xfrm>
        </p:grpSpPr>
        <p:sp>
          <p:nvSpPr>
            <p:cNvPr id="8" name="Rectangle 14"/>
            <p:cNvSpPr>
              <a:spLocks noChangeArrowheads="1"/>
            </p:cNvSpPr>
            <p:nvPr/>
          </p:nvSpPr>
          <p:spPr bwMode="auto">
            <a:xfrm>
              <a:off x="3786187" y="1676400"/>
              <a:ext cx="504825" cy="539750"/>
            </a:xfrm>
            <a:prstGeom prst="rect">
              <a:avLst/>
            </a:prstGeom>
            <a:solidFill>
              <a:srgbClr val="FFCCFF"/>
            </a:solidFill>
            <a:ln w="9525">
              <a:solidFill>
                <a:schemeClr val="tx1"/>
              </a:solidFill>
              <a:miter lim="800000"/>
              <a:headEnd/>
              <a:tailEnd/>
            </a:ln>
            <a:effectLst/>
          </p:spPr>
          <p:txBody>
            <a:bodyPr wrap="none" anchor="ctr"/>
            <a:lstStyle/>
            <a:p>
              <a:endParaRPr lang="en-US" sz="1800"/>
            </a:p>
          </p:txBody>
        </p:sp>
        <p:graphicFrame>
          <p:nvGraphicFramePr>
            <p:cNvPr id="9" name="Object 6"/>
            <p:cNvGraphicFramePr>
              <a:graphicFrameLocks noChangeAspect="1"/>
            </p:cNvGraphicFramePr>
            <p:nvPr/>
          </p:nvGraphicFramePr>
          <p:xfrm>
            <a:off x="3269971" y="1676983"/>
            <a:ext cx="1045326" cy="473354"/>
          </p:xfrm>
          <a:graphic>
            <a:graphicData uri="http://schemas.openxmlformats.org/presentationml/2006/ole">
              <mc:AlternateContent xmlns:mc="http://schemas.openxmlformats.org/markup-compatibility/2006">
                <mc:Choice xmlns:v="urn:schemas-microsoft-com:vml" Requires="v">
                  <p:oleObj spid="_x0000_s93192" name="Equation" r:id="rId5" imgW="558558" imgH="253890" progId="Equation.3">
                    <p:embed/>
                  </p:oleObj>
                </mc:Choice>
                <mc:Fallback>
                  <p:oleObj name="Equation" r:id="rId5" imgW="558558" imgH="253890" progId="Equation.3">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69971" y="1676983"/>
                          <a:ext cx="1045326" cy="4733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 Box 8"/>
            <p:cNvSpPr txBox="1">
              <a:spLocks noChangeArrowheads="1"/>
            </p:cNvSpPr>
            <p:nvPr/>
          </p:nvSpPr>
          <p:spPr bwMode="auto">
            <a:xfrm>
              <a:off x="5109847" y="1614409"/>
              <a:ext cx="1420813" cy="471765"/>
            </a:xfrm>
            <a:prstGeom prst="rect">
              <a:avLst/>
            </a:prstGeom>
            <a:solidFill>
              <a:srgbClr val="FFFF99"/>
            </a:solidFill>
            <a:ln w="9525">
              <a:noFill/>
              <a:miter lim="800000"/>
              <a:headEnd/>
              <a:tailEnd/>
            </a:ln>
            <a:effectLst/>
          </p:spPr>
          <p:txBody>
            <a:bodyPr wrap="square">
              <a:spAutoFit/>
            </a:bodyPr>
            <a:lstStyle/>
            <a:p>
              <a:pPr>
                <a:spcBef>
                  <a:spcPct val="50000"/>
                </a:spcBef>
              </a:pPr>
              <a:r>
                <a:rPr lang="en-US" sz="1800" dirty="0"/>
                <a:t>exponent</a:t>
              </a:r>
            </a:p>
          </p:txBody>
        </p:sp>
        <p:sp>
          <p:nvSpPr>
            <p:cNvPr id="11" name="Line 9"/>
            <p:cNvSpPr>
              <a:spLocks noChangeShapeType="1"/>
            </p:cNvSpPr>
            <p:nvPr/>
          </p:nvSpPr>
          <p:spPr bwMode="auto">
            <a:xfrm flipV="1">
              <a:off x="4246248" y="1758871"/>
              <a:ext cx="828675" cy="107950"/>
            </a:xfrm>
            <a:prstGeom prst="line">
              <a:avLst/>
            </a:prstGeom>
            <a:noFill/>
            <a:ln w="9525">
              <a:solidFill>
                <a:schemeClr val="tx1"/>
              </a:solidFill>
              <a:round/>
              <a:headEnd type="arrow" w="med" len="med"/>
              <a:tailEnd/>
            </a:ln>
            <a:effectLst/>
          </p:spPr>
          <p:txBody>
            <a:bodyPr/>
            <a:lstStyle/>
            <a:p>
              <a:endParaRPr lang="en-US" sz="1800"/>
            </a:p>
          </p:txBody>
        </p:sp>
        <p:sp>
          <p:nvSpPr>
            <p:cNvPr id="12" name="Text Box 10"/>
            <p:cNvSpPr txBox="1">
              <a:spLocks noChangeArrowheads="1"/>
            </p:cNvSpPr>
            <p:nvPr/>
          </p:nvSpPr>
          <p:spPr bwMode="auto">
            <a:xfrm>
              <a:off x="4757737" y="2216150"/>
              <a:ext cx="3460750" cy="855115"/>
            </a:xfrm>
            <a:prstGeom prst="rect">
              <a:avLst/>
            </a:prstGeom>
            <a:solidFill>
              <a:srgbClr val="FFFF99"/>
            </a:solidFill>
            <a:ln w="9525">
              <a:noFill/>
              <a:miter lim="800000"/>
              <a:headEnd/>
              <a:tailEnd/>
            </a:ln>
            <a:effectLst/>
          </p:spPr>
          <p:txBody>
            <a:bodyPr wrap="square">
              <a:spAutoFit/>
            </a:bodyPr>
            <a:lstStyle/>
            <a:p>
              <a:pPr>
                <a:spcBef>
                  <a:spcPct val="50000"/>
                </a:spcBef>
              </a:pPr>
              <a:r>
                <a:rPr lang="en-US" sz="1800" dirty="0"/>
                <a:t>Base of the number system used</a:t>
              </a:r>
            </a:p>
          </p:txBody>
        </p:sp>
        <p:sp>
          <p:nvSpPr>
            <p:cNvPr id="13" name="Line 11"/>
            <p:cNvSpPr>
              <a:spLocks noChangeShapeType="1"/>
            </p:cNvSpPr>
            <p:nvPr/>
          </p:nvSpPr>
          <p:spPr bwMode="auto">
            <a:xfrm flipH="1" flipV="1">
              <a:off x="4037012" y="2071687"/>
              <a:ext cx="720725" cy="504825"/>
            </a:xfrm>
            <a:prstGeom prst="line">
              <a:avLst/>
            </a:prstGeom>
            <a:noFill/>
            <a:ln w="9525">
              <a:solidFill>
                <a:schemeClr val="tx1"/>
              </a:solidFill>
              <a:round/>
              <a:headEnd/>
              <a:tailEnd type="triangle" w="med" len="med"/>
            </a:ln>
            <a:effectLst/>
          </p:spPr>
          <p:txBody>
            <a:bodyPr/>
            <a:lstStyle/>
            <a:p>
              <a:endParaRPr lang="en-US" sz="1800"/>
            </a:p>
          </p:txBody>
        </p:sp>
        <p:sp>
          <p:nvSpPr>
            <p:cNvPr id="14" name="Text Box 12"/>
            <p:cNvSpPr txBox="1">
              <a:spLocks noChangeArrowheads="1"/>
            </p:cNvSpPr>
            <p:nvPr/>
          </p:nvSpPr>
          <p:spPr bwMode="auto">
            <a:xfrm>
              <a:off x="1360488" y="2216149"/>
              <a:ext cx="1633538" cy="471765"/>
            </a:xfrm>
            <a:prstGeom prst="rect">
              <a:avLst/>
            </a:prstGeom>
            <a:solidFill>
              <a:srgbClr val="FFFF99"/>
            </a:solidFill>
            <a:ln w="9525">
              <a:noFill/>
              <a:miter lim="800000"/>
              <a:headEnd/>
              <a:tailEnd/>
            </a:ln>
            <a:effectLst/>
          </p:spPr>
          <p:txBody>
            <a:bodyPr wrap="square">
              <a:spAutoFit/>
            </a:bodyPr>
            <a:lstStyle/>
            <a:p>
              <a:pPr>
                <a:spcBef>
                  <a:spcPct val="50000"/>
                </a:spcBef>
              </a:pPr>
              <a:r>
                <a:rPr lang="en-US" sz="1800" dirty="0"/>
                <a:t>mantissa</a:t>
              </a:r>
            </a:p>
          </p:txBody>
        </p:sp>
        <p:sp>
          <p:nvSpPr>
            <p:cNvPr id="15" name="Line 13"/>
            <p:cNvSpPr>
              <a:spLocks noChangeShapeType="1"/>
            </p:cNvSpPr>
            <p:nvPr/>
          </p:nvSpPr>
          <p:spPr bwMode="auto">
            <a:xfrm flipV="1">
              <a:off x="2957512" y="2108200"/>
              <a:ext cx="468313" cy="323850"/>
            </a:xfrm>
            <a:prstGeom prst="line">
              <a:avLst/>
            </a:prstGeom>
            <a:noFill/>
            <a:ln w="9525">
              <a:solidFill>
                <a:schemeClr val="tx1"/>
              </a:solidFill>
              <a:round/>
              <a:headEnd/>
              <a:tailEnd type="triangle" w="med" len="med"/>
            </a:ln>
            <a:effectLst/>
          </p:spPr>
          <p:txBody>
            <a:bodyPr/>
            <a:lstStyle/>
            <a:p>
              <a:endParaRPr lang="en-US" sz="1800"/>
            </a:p>
          </p:txBody>
        </p:sp>
        <p:sp>
          <p:nvSpPr>
            <p:cNvPr id="16" name="Text Box 15"/>
            <p:cNvSpPr txBox="1">
              <a:spLocks noChangeArrowheads="1"/>
            </p:cNvSpPr>
            <p:nvPr/>
          </p:nvSpPr>
          <p:spPr bwMode="auto">
            <a:xfrm>
              <a:off x="1208088" y="1279525"/>
              <a:ext cx="2038351" cy="471765"/>
            </a:xfrm>
            <a:prstGeom prst="rect">
              <a:avLst/>
            </a:prstGeom>
            <a:solidFill>
              <a:srgbClr val="FFCCFF"/>
            </a:solidFill>
            <a:ln w="9525">
              <a:noFill/>
              <a:miter lim="800000"/>
              <a:headEnd/>
              <a:tailEnd/>
            </a:ln>
            <a:effectLst/>
          </p:spPr>
          <p:txBody>
            <a:bodyPr wrap="square">
              <a:spAutoFit/>
            </a:bodyPr>
            <a:lstStyle/>
            <a:p>
              <a:pPr>
                <a:spcBef>
                  <a:spcPct val="50000"/>
                </a:spcBef>
              </a:pPr>
              <a:r>
                <a:rPr lang="en-US" sz="1800"/>
                <a:t>Integer part</a:t>
              </a:r>
            </a:p>
          </p:txBody>
        </p:sp>
        <p:sp>
          <p:nvSpPr>
            <p:cNvPr id="17" name="Line 16"/>
            <p:cNvSpPr>
              <a:spLocks noChangeShapeType="1"/>
            </p:cNvSpPr>
            <p:nvPr/>
          </p:nvSpPr>
          <p:spPr bwMode="auto">
            <a:xfrm>
              <a:off x="3209925" y="1423987"/>
              <a:ext cx="611187" cy="252413"/>
            </a:xfrm>
            <a:prstGeom prst="line">
              <a:avLst/>
            </a:prstGeom>
            <a:noFill/>
            <a:ln w="9525">
              <a:solidFill>
                <a:schemeClr val="tx1"/>
              </a:solidFill>
              <a:round/>
              <a:headEnd/>
              <a:tailEnd type="triangle" w="med" len="med"/>
            </a:ln>
            <a:effectLst/>
          </p:spPr>
          <p:txBody>
            <a:bodyPr/>
            <a:lstStyle/>
            <a:p>
              <a:endParaRPr lang="en-US" sz="1800"/>
            </a:p>
          </p:txBody>
        </p:sp>
      </p:grpSp>
      <p:graphicFrame>
        <p:nvGraphicFramePr>
          <p:cNvPr id="19" name="Object 6"/>
          <p:cNvGraphicFramePr>
            <a:graphicFrameLocks noChangeAspect="1"/>
          </p:cNvGraphicFramePr>
          <p:nvPr/>
        </p:nvGraphicFramePr>
        <p:xfrm>
          <a:off x="2133600" y="5334000"/>
          <a:ext cx="3966253" cy="457200"/>
        </p:xfrm>
        <a:graphic>
          <a:graphicData uri="http://schemas.openxmlformats.org/presentationml/2006/ole">
            <mc:AlternateContent xmlns:mc="http://schemas.openxmlformats.org/markup-compatibility/2006">
              <mc:Choice xmlns:v="urn:schemas-microsoft-com:vml" Requires="v">
                <p:oleObj spid="_x0000_s93193" name="Equation" r:id="rId7" imgW="2108200" imgH="254000" progId="Equation.3">
                  <p:embed/>
                </p:oleObj>
              </mc:Choice>
              <mc:Fallback>
                <p:oleObj name="Equation" r:id="rId7" imgW="2108200" imgH="254000" progId="Equation.3">
                  <p:embed/>
                  <p:pic>
                    <p:nvPicPr>
                      <p:cNvPr id="0"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3600" y="5334000"/>
                        <a:ext cx="3966253"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1" name="Straight Arrow Connector 20"/>
          <p:cNvCxnSpPr/>
          <p:nvPr/>
        </p:nvCxnSpPr>
        <p:spPr>
          <a:xfrm rot="5400000" flipH="1" flipV="1">
            <a:off x="3924300" y="4838700"/>
            <a:ext cx="1447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10800000">
            <a:off x="2362200" y="4038600"/>
            <a:ext cx="3581400" cy="1371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a:spLocks noGrp="1"/>
          </p:cNvSpPr>
          <p:nvPr>
            <p:ph type="sldNum" sz="quarter" idx="12"/>
          </p:nvPr>
        </p:nvSpPr>
        <p:spPr>
          <a:xfrm>
            <a:off x="6553200" y="6229350"/>
            <a:ext cx="2133600" cy="476250"/>
          </a:xfrm>
        </p:spPr>
        <p:txBody>
          <a:bodyPr/>
          <a:lstStyle/>
          <a:p>
            <a:fld id="{605569FB-6B4E-4F44-91F3-FB0E4089563D}" type="slidenum">
              <a:rPr lang="en-US"/>
              <a:pPr/>
              <a:t>12</a:t>
            </a:fld>
            <a:endParaRPr lang="en-US"/>
          </a:p>
        </p:txBody>
      </p:sp>
      <p:sp>
        <p:nvSpPr>
          <p:cNvPr id="19459" name="Rectangle 3"/>
          <p:cNvSpPr>
            <a:spLocks noGrp="1" noChangeArrowheads="1"/>
          </p:cNvSpPr>
          <p:nvPr>
            <p:ph type="body" sz="half" idx="1"/>
          </p:nvPr>
        </p:nvSpPr>
        <p:spPr>
          <a:xfrm>
            <a:off x="457200" y="152400"/>
            <a:ext cx="8255000" cy="5360988"/>
          </a:xfrm>
        </p:spPr>
        <p:txBody>
          <a:bodyPr/>
          <a:lstStyle/>
          <a:p>
            <a:pPr>
              <a:buFontTx/>
              <a:buNone/>
            </a:pPr>
            <a:endParaRPr lang="en-US" sz="2800" dirty="0" smtClean="0"/>
          </a:p>
          <a:p>
            <a:pPr>
              <a:buFontTx/>
              <a:buNone/>
            </a:pPr>
            <a:endParaRPr lang="en-US" sz="2800" dirty="0" smtClean="0"/>
          </a:p>
          <a:p>
            <a:pPr>
              <a:buFontTx/>
              <a:buNone/>
            </a:pPr>
            <a:endParaRPr lang="en-US" sz="2800" dirty="0"/>
          </a:p>
          <a:p>
            <a:pPr>
              <a:buFontTx/>
              <a:buNone/>
            </a:pPr>
            <a:r>
              <a:rPr lang="en-US" sz="2800" dirty="0"/>
              <a:t>					Suppose only 4 						decimal places to be stored</a:t>
            </a:r>
          </a:p>
          <a:p>
            <a:pPr>
              <a:buFontTx/>
              <a:buNone/>
            </a:pPr>
            <a:endParaRPr lang="en-US" sz="2800" dirty="0"/>
          </a:p>
          <a:p>
            <a:pPr>
              <a:buFontTx/>
              <a:buNone/>
            </a:pPr>
            <a:endParaRPr lang="en-US" sz="2800" dirty="0"/>
          </a:p>
          <a:p>
            <a:r>
              <a:rPr lang="en-US" sz="2800" dirty="0"/>
              <a:t>Normalized to remove the leading zeroes. Multiply the mantissa by 10 and lower the exponent by 1</a:t>
            </a:r>
          </a:p>
          <a:p>
            <a:pPr>
              <a:buFontTx/>
              <a:buNone/>
            </a:pPr>
            <a:r>
              <a:rPr lang="en-US" sz="2800" dirty="0"/>
              <a:t>0.294</a:t>
            </a:r>
            <a:r>
              <a:rPr lang="en-US" sz="2800" u="sng" dirty="0"/>
              <a:t>1</a:t>
            </a:r>
            <a:r>
              <a:rPr lang="en-US" sz="2800" dirty="0"/>
              <a:t> x 10</a:t>
            </a:r>
            <a:r>
              <a:rPr lang="en-US" sz="2800" baseline="30000" dirty="0"/>
              <a:t>-1</a:t>
            </a:r>
          </a:p>
        </p:txBody>
      </p:sp>
      <p:graphicFrame>
        <p:nvGraphicFramePr>
          <p:cNvPr id="19460" name="Object 4"/>
          <p:cNvGraphicFramePr>
            <a:graphicFrameLocks noGrp="1" noChangeAspect="1"/>
          </p:cNvGraphicFramePr>
          <p:nvPr>
            <p:ph sz="half" idx="2"/>
          </p:nvPr>
        </p:nvGraphicFramePr>
        <p:xfrm>
          <a:off x="468313" y="1447800"/>
          <a:ext cx="4038600" cy="1931988"/>
        </p:xfrm>
        <a:graphic>
          <a:graphicData uri="http://schemas.openxmlformats.org/presentationml/2006/ole">
            <mc:AlternateContent xmlns:mc="http://schemas.openxmlformats.org/markup-compatibility/2006">
              <mc:Choice xmlns:v="urn:schemas-microsoft-com:vml" Requires="v">
                <p:oleObj spid="_x0000_s90117" name="Equation" r:id="rId4" imgW="2336800" imgH="1117600" progId="Equation.3">
                  <p:embed/>
                </p:oleObj>
              </mc:Choice>
              <mc:Fallback>
                <p:oleObj name="Equation" r:id="rId4" imgW="2336800" imgH="1117600" progId="Equation.3">
                  <p:embed/>
                  <p:pic>
                    <p:nvPicPr>
                      <p:cNvPr id="0" name="Picture 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13" y="1447800"/>
                        <a:ext cx="4038600" cy="1931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63" name="Text Box 7"/>
          <p:cNvSpPr txBox="1">
            <a:spLocks noChangeArrowheads="1"/>
          </p:cNvSpPr>
          <p:nvPr/>
        </p:nvSpPr>
        <p:spPr bwMode="auto">
          <a:xfrm>
            <a:off x="1905000" y="5407025"/>
            <a:ext cx="5507037" cy="498598"/>
          </a:xfrm>
          <a:prstGeom prst="rect">
            <a:avLst/>
          </a:prstGeom>
          <a:solidFill>
            <a:srgbClr val="FFFF99"/>
          </a:solidFill>
          <a:ln w="9525">
            <a:noFill/>
            <a:miter lim="800000"/>
            <a:headEnd/>
            <a:tailEnd/>
          </a:ln>
          <a:effectLst/>
        </p:spPr>
        <p:txBody>
          <a:bodyPr wrap="square">
            <a:spAutoFit/>
          </a:bodyPr>
          <a:lstStyle/>
          <a:p>
            <a:pPr>
              <a:spcBef>
                <a:spcPct val="50000"/>
              </a:spcBef>
            </a:pPr>
            <a:r>
              <a:rPr lang="en-US" dirty="0"/>
              <a:t>Additional significant figure is retained</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A00654D1-E87D-4247-96E8-A1F6926C7BD4}" type="slidenum">
              <a:rPr lang="en-US"/>
              <a:pPr/>
              <a:t>13</a:t>
            </a:fld>
            <a:endParaRPr lang="en-US"/>
          </a:p>
        </p:txBody>
      </p:sp>
      <p:sp>
        <p:nvSpPr>
          <p:cNvPr id="26627" name="Rectangle 3"/>
          <p:cNvSpPr>
            <a:spLocks noGrp="1" noChangeArrowheads="1"/>
          </p:cNvSpPr>
          <p:nvPr>
            <p:ph type="body" sz="half" idx="1"/>
          </p:nvPr>
        </p:nvSpPr>
        <p:spPr>
          <a:xfrm>
            <a:off x="457200" y="657225"/>
            <a:ext cx="8147050" cy="5468938"/>
          </a:xfrm>
        </p:spPr>
        <p:txBody>
          <a:bodyPr/>
          <a:lstStyle/>
          <a:p>
            <a:pPr>
              <a:lnSpc>
                <a:spcPct val="90000"/>
              </a:lnSpc>
              <a:buFontTx/>
              <a:buNone/>
            </a:pPr>
            <a:endParaRPr lang="en-US" sz="2800" dirty="0"/>
          </a:p>
          <a:p>
            <a:pPr>
              <a:lnSpc>
                <a:spcPct val="90000"/>
              </a:lnSpc>
              <a:buFontTx/>
              <a:buNone/>
            </a:pPr>
            <a:endParaRPr lang="en-US" sz="2800" dirty="0"/>
          </a:p>
          <a:p>
            <a:pPr>
              <a:lnSpc>
                <a:spcPct val="90000"/>
              </a:lnSpc>
              <a:buFontTx/>
              <a:buNone/>
            </a:pPr>
            <a:r>
              <a:rPr lang="en-US" sz="2800" dirty="0"/>
              <a:t>Therefore</a:t>
            </a:r>
          </a:p>
          <a:p>
            <a:pPr>
              <a:lnSpc>
                <a:spcPct val="90000"/>
              </a:lnSpc>
              <a:buFontTx/>
              <a:buNone/>
            </a:pPr>
            <a:r>
              <a:rPr lang="en-US" sz="2800" dirty="0"/>
              <a:t>	for a base-10 system 	0.1 </a:t>
            </a:r>
            <a:r>
              <a:rPr lang="en-US" sz="2800" dirty="0">
                <a:cs typeface="Arial" charset="0"/>
              </a:rPr>
              <a:t>≤m&lt;1</a:t>
            </a:r>
          </a:p>
          <a:p>
            <a:pPr>
              <a:lnSpc>
                <a:spcPct val="90000"/>
              </a:lnSpc>
              <a:buFontTx/>
              <a:buNone/>
            </a:pPr>
            <a:r>
              <a:rPr lang="en-US" sz="2800" dirty="0">
                <a:cs typeface="Arial" charset="0"/>
              </a:rPr>
              <a:t>	for a base-2 system		</a:t>
            </a:r>
            <a:r>
              <a:rPr lang="en-US" sz="2800" dirty="0"/>
              <a:t>0.5 </a:t>
            </a:r>
            <a:r>
              <a:rPr lang="en-US" sz="2800" dirty="0">
                <a:cs typeface="Arial" charset="0"/>
              </a:rPr>
              <a:t>≤m&lt;1</a:t>
            </a:r>
          </a:p>
          <a:p>
            <a:pPr>
              <a:lnSpc>
                <a:spcPct val="90000"/>
              </a:lnSpc>
            </a:pPr>
            <a:r>
              <a:rPr lang="en-US" sz="2800" dirty="0">
                <a:cs typeface="Arial" charset="0"/>
              </a:rPr>
              <a:t>Floating point representation allows both fractions and very large numbers to be expressed on the computer. However,</a:t>
            </a:r>
          </a:p>
          <a:p>
            <a:pPr lvl="1">
              <a:lnSpc>
                <a:spcPct val="90000"/>
              </a:lnSpc>
            </a:pPr>
            <a:r>
              <a:rPr lang="en-US" sz="2400" dirty="0">
                <a:cs typeface="Arial" charset="0"/>
              </a:rPr>
              <a:t>Floating point numbers take up more room.</a:t>
            </a:r>
          </a:p>
          <a:p>
            <a:pPr lvl="1">
              <a:lnSpc>
                <a:spcPct val="90000"/>
              </a:lnSpc>
            </a:pPr>
            <a:r>
              <a:rPr lang="en-US" sz="2400" dirty="0">
                <a:cs typeface="Arial" charset="0"/>
              </a:rPr>
              <a:t>Take longer to process than integer numbers.</a:t>
            </a:r>
          </a:p>
          <a:p>
            <a:pPr lvl="1">
              <a:lnSpc>
                <a:spcPct val="90000"/>
              </a:lnSpc>
            </a:pPr>
            <a:r>
              <a:rPr lang="en-US" sz="2400" dirty="0">
                <a:cs typeface="Arial" charset="0"/>
              </a:rPr>
              <a:t>Round-off errors are introduced because mantissa holds only a finite number of significant figures.</a:t>
            </a:r>
          </a:p>
        </p:txBody>
      </p:sp>
      <p:graphicFrame>
        <p:nvGraphicFramePr>
          <p:cNvPr id="26628" name="Object 4"/>
          <p:cNvGraphicFramePr>
            <a:graphicFrameLocks noGrp="1" noChangeAspect="1"/>
          </p:cNvGraphicFramePr>
          <p:nvPr>
            <p:ph sz="half" idx="2"/>
          </p:nvPr>
        </p:nvGraphicFramePr>
        <p:xfrm>
          <a:off x="900113" y="800100"/>
          <a:ext cx="1439862" cy="874713"/>
        </p:xfrm>
        <a:graphic>
          <a:graphicData uri="http://schemas.openxmlformats.org/presentationml/2006/ole">
            <mc:AlternateContent xmlns:mc="http://schemas.openxmlformats.org/markup-compatibility/2006">
              <mc:Choice xmlns:v="urn:schemas-microsoft-com:vml" Requires="v">
                <p:oleObj spid="_x0000_s91141" name="Equation" r:id="rId4" imgW="647419" imgH="393529" progId="Equation.3">
                  <p:embed/>
                </p:oleObj>
              </mc:Choice>
              <mc:Fallback>
                <p:oleObj name="Equation" r:id="rId4" imgW="647419" imgH="393529" progId="Equation.3">
                  <p:embed/>
                  <p:pic>
                    <p:nvPicPr>
                      <p:cNvPr id="0" name="Picture 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113" y="800100"/>
                        <a:ext cx="1439862" cy="874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627D8AA-220F-4CDC-9C24-87FEC0A4F3CC}" type="slidenum">
              <a:rPr lang="en-US"/>
              <a:pPr/>
              <a:t>14</a:t>
            </a:fld>
            <a:endParaRPr lang="en-US"/>
          </a:p>
        </p:txBody>
      </p:sp>
      <p:sp>
        <p:nvSpPr>
          <p:cNvPr id="29698" name="Rectangle 2"/>
          <p:cNvSpPr>
            <a:spLocks noGrp="1" noChangeArrowheads="1"/>
          </p:cNvSpPr>
          <p:nvPr>
            <p:ph type="title"/>
          </p:nvPr>
        </p:nvSpPr>
        <p:spPr/>
        <p:txBody>
          <a:bodyPr/>
          <a:lstStyle/>
          <a:p>
            <a:r>
              <a:rPr lang="en-US">
                <a:latin typeface="Times New Roman" pitchFamily="18" charset="0"/>
              </a:rPr>
              <a:t>Chopping</a:t>
            </a:r>
          </a:p>
        </p:txBody>
      </p:sp>
      <p:sp>
        <p:nvSpPr>
          <p:cNvPr id="29699" name="Rectangle 3"/>
          <p:cNvSpPr>
            <a:spLocks noGrp="1" noChangeArrowheads="1"/>
          </p:cNvSpPr>
          <p:nvPr>
            <p:ph type="body" idx="1"/>
          </p:nvPr>
        </p:nvSpPr>
        <p:spPr/>
        <p:txBody>
          <a:bodyPr/>
          <a:lstStyle/>
          <a:p>
            <a:pPr>
              <a:lnSpc>
                <a:spcPct val="90000"/>
              </a:lnSpc>
              <a:buFontTx/>
              <a:buNone/>
            </a:pPr>
            <a:r>
              <a:rPr lang="en-US" sz="2800">
                <a:latin typeface="Times New Roman" pitchFamily="18" charset="0"/>
              </a:rPr>
              <a:t>Example:</a:t>
            </a:r>
          </a:p>
          <a:p>
            <a:pPr>
              <a:lnSpc>
                <a:spcPct val="90000"/>
              </a:lnSpc>
              <a:buFontTx/>
              <a:buNone/>
            </a:pPr>
            <a:r>
              <a:rPr lang="en-US" sz="2800">
                <a:latin typeface="Symbol" pitchFamily="18" charset="2"/>
              </a:rPr>
              <a:t>p</a:t>
            </a:r>
            <a:r>
              <a:rPr lang="en-US" sz="2800">
                <a:latin typeface="Times New Roman" pitchFamily="18" charset="0"/>
              </a:rPr>
              <a:t>=3.14159265358 to be stored on a base-10 system carrying 7 significant digits.</a:t>
            </a:r>
          </a:p>
          <a:p>
            <a:pPr>
              <a:lnSpc>
                <a:spcPct val="90000"/>
              </a:lnSpc>
              <a:buFontTx/>
              <a:buNone/>
            </a:pPr>
            <a:r>
              <a:rPr lang="en-US" sz="2800">
                <a:latin typeface="Symbol" pitchFamily="18" charset="2"/>
              </a:rPr>
              <a:t>p</a:t>
            </a:r>
            <a:r>
              <a:rPr lang="en-US" sz="2800">
                <a:latin typeface="Times New Roman" pitchFamily="18" charset="0"/>
              </a:rPr>
              <a:t>=3.141592	chopping error 	</a:t>
            </a:r>
            <a:r>
              <a:rPr lang="en-US" sz="2800">
                <a:solidFill>
                  <a:srgbClr val="3333FF"/>
                </a:solidFill>
                <a:latin typeface="Symbol" pitchFamily="18" charset="2"/>
              </a:rPr>
              <a:t>e</a:t>
            </a:r>
            <a:r>
              <a:rPr lang="en-US" sz="2800" baseline="-25000">
                <a:solidFill>
                  <a:srgbClr val="3333FF"/>
                </a:solidFill>
                <a:latin typeface="Times New Roman" pitchFamily="18" charset="0"/>
              </a:rPr>
              <a:t>t</a:t>
            </a:r>
            <a:r>
              <a:rPr lang="en-US" sz="2800">
                <a:solidFill>
                  <a:srgbClr val="3333FF"/>
                </a:solidFill>
                <a:latin typeface="Times New Roman" pitchFamily="18" charset="0"/>
              </a:rPr>
              <a:t>=0.00000065</a:t>
            </a:r>
          </a:p>
          <a:p>
            <a:pPr>
              <a:lnSpc>
                <a:spcPct val="90000"/>
              </a:lnSpc>
              <a:buFontTx/>
              <a:buNone/>
            </a:pPr>
            <a:r>
              <a:rPr lang="en-US" sz="2800">
                <a:latin typeface="Times New Roman" pitchFamily="18" charset="0"/>
              </a:rPr>
              <a:t>If rounded</a:t>
            </a:r>
          </a:p>
          <a:p>
            <a:pPr>
              <a:lnSpc>
                <a:spcPct val="90000"/>
              </a:lnSpc>
              <a:buFontTx/>
              <a:buNone/>
            </a:pPr>
            <a:r>
              <a:rPr lang="en-US" sz="2800">
                <a:latin typeface="Symbol" pitchFamily="18" charset="2"/>
              </a:rPr>
              <a:t>p</a:t>
            </a:r>
            <a:r>
              <a:rPr lang="en-US" sz="2800">
                <a:latin typeface="Times New Roman" pitchFamily="18" charset="0"/>
              </a:rPr>
              <a:t>=3.141593			 	</a:t>
            </a:r>
            <a:r>
              <a:rPr lang="en-US" sz="2800">
                <a:solidFill>
                  <a:srgbClr val="3333FF"/>
                </a:solidFill>
                <a:latin typeface="Symbol" pitchFamily="18" charset="2"/>
              </a:rPr>
              <a:t>e</a:t>
            </a:r>
            <a:r>
              <a:rPr lang="en-US" sz="2800" baseline="-25000">
                <a:solidFill>
                  <a:srgbClr val="3333FF"/>
                </a:solidFill>
                <a:latin typeface="Times New Roman" pitchFamily="18" charset="0"/>
              </a:rPr>
              <a:t>t</a:t>
            </a:r>
            <a:r>
              <a:rPr lang="en-US" sz="2800">
                <a:solidFill>
                  <a:srgbClr val="3333FF"/>
                </a:solidFill>
                <a:latin typeface="Times New Roman" pitchFamily="18" charset="0"/>
              </a:rPr>
              <a:t>=0.00000035</a:t>
            </a:r>
          </a:p>
          <a:p>
            <a:pPr>
              <a:lnSpc>
                <a:spcPct val="90000"/>
              </a:lnSpc>
            </a:pPr>
            <a:r>
              <a:rPr lang="en-US" sz="2800">
                <a:latin typeface="Times New Roman" pitchFamily="18" charset="0"/>
              </a:rPr>
              <a:t>Some machines use chopping, because</a:t>
            </a:r>
            <a:r>
              <a:rPr lang="en-US" sz="2800">
                <a:solidFill>
                  <a:srgbClr val="3333FF"/>
                </a:solidFill>
                <a:latin typeface="Times New Roman" pitchFamily="18" charset="0"/>
              </a:rPr>
              <a:t> </a:t>
            </a:r>
            <a:r>
              <a:rPr lang="en-US" sz="2800">
                <a:latin typeface="Times New Roman" pitchFamily="18" charset="0"/>
              </a:rPr>
              <a:t>rounding adds to the computational overhead. Since number of significant figures is large enough, resulting chopping error is negligible.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90CE5C7-E59A-41F5-AD73-51C2EA308BF9}" type="slidenum">
              <a:rPr lang="en-US"/>
              <a:pPr/>
              <a:t>2</a:t>
            </a:fld>
            <a:endParaRPr lang="en-US"/>
          </a:p>
        </p:txBody>
      </p:sp>
      <p:sp>
        <p:nvSpPr>
          <p:cNvPr id="2053" name="Rectangle 5"/>
          <p:cNvSpPr>
            <a:spLocks noGrp="1" noChangeArrowheads="1"/>
          </p:cNvSpPr>
          <p:nvPr>
            <p:ph type="body" idx="1"/>
          </p:nvPr>
        </p:nvSpPr>
        <p:spPr>
          <a:xfrm>
            <a:off x="457200" y="1066800"/>
            <a:ext cx="8229600" cy="5638800"/>
          </a:xfrm>
        </p:spPr>
        <p:txBody>
          <a:bodyPr>
            <a:normAutofit/>
          </a:bodyPr>
          <a:lstStyle/>
          <a:p>
            <a:pPr>
              <a:lnSpc>
                <a:spcPct val="80000"/>
              </a:lnSpc>
            </a:pPr>
            <a:r>
              <a:rPr lang="en-US" sz="2400" dirty="0">
                <a:latin typeface="Times New Roman" pitchFamily="18" charset="0"/>
              </a:rPr>
              <a:t>For many engineering problems, we cannot obtain analytical </a:t>
            </a:r>
            <a:r>
              <a:rPr lang="en-US" sz="2400" dirty="0" smtClean="0">
                <a:latin typeface="Times New Roman" pitchFamily="18" charset="0"/>
              </a:rPr>
              <a:t>solutions</a:t>
            </a:r>
          </a:p>
          <a:p>
            <a:pPr>
              <a:lnSpc>
                <a:spcPct val="80000"/>
              </a:lnSpc>
            </a:pPr>
            <a:endParaRPr lang="en-US" sz="1000" dirty="0">
              <a:latin typeface="Times New Roman" pitchFamily="18" charset="0"/>
            </a:endParaRPr>
          </a:p>
          <a:p>
            <a:pPr>
              <a:lnSpc>
                <a:spcPct val="80000"/>
              </a:lnSpc>
            </a:pPr>
            <a:r>
              <a:rPr lang="en-US" sz="2400" dirty="0">
                <a:latin typeface="Times New Roman" pitchFamily="18" charset="0"/>
              </a:rPr>
              <a:t>Numerical methods yield approximate </a:t>
            </a:r>
            <a:r>
              <a:rPr lang="en-US" sz="2400" dirty="0" smtClean="0">
                <a:latin typeface="Times New Roman" pitchFamily="18" charset="0"/>
              </a:rPr>
              <a:t>solution that </a:t>
            </a:r>
            <a:r>
              <a:rPr lang="en-US" sz="2400" dirty="0">
                <a:latin typeface="Times New Roman" pitchFamily="18" charset="0"/>
              </a:rPr>
              <a:t>are close to the exact analytical solution. We cannot exactly compute the errors associated with numerical methods</a:t>
            </a:r>
            <a:r>
              <a:rPr lang="en-US" sz="2400" dirty="0" smtClean="0">
                <a:latin typeface="Times New Roman" pitchFamily="18" charset="0"/>
              </a:rPr>
              <a:t>.</a:t>
            </a:r>
          </a:p>
          <a:p>
            <a:pPr>
              <a:lnSpc>
                <a:spcPct val="80000"/>
              </a:lnSpc>
            </a:pPr>
            <a:endParaRPr lang="en-US" sz="1000" dirty="0">
              <a:latin typeface="Times New Roman" pitchFamily="18" charset="0"/>
            </a:endParaRPr>
          </a:p>
          <a:p>
            <a:pPr lvl="1">
              <a:lnSpc>
                <a:spcPct val="80000"/>
              </a:lnSpc>
            </a:pPr>
            <a:r>
              <a:rPr lang="en-US" sz="2000" dirty="0">
                <a:latin typeface="Times New Roman" pitchFamily="18" charset="0"/>
              </a:rPr>
              <a:t>Only rarely given data are exact, since they originate from measurements. Therefore there is probably error in the input information</a:t>
            </a:r>
            <a:r>
              <a:rPr lang="en-US" sz="2000" dirty="0" smtClean="0">
                <a:latin typeface="Times New Roman" pitchFamily="18" charset="0"/>
              </a:rPr>
              <a:t>.</a:t>
            </a:r>
          </a:p>
          <a:p>
            <a:pPr lvl="1">
              <a:lnSpc>
                <a:spcPct val="80000"/>
              </a:lnSpc>
            </a:pPr>
            <a:endParaRPr lang="en-US" sz="500" dirty="0">
              <a:latin typeface="Times New Roman" pitchFamily="18" charset="0"/>
            </a:endParaRPr>
          </a:p>
          <a:p>
            <a:pPr lvl="1">
              <a:lnSpc>
                <a:spcPct val="80000"/>
              </a:lnSpc>
            </a:pPr>
            <a:r>
              <a:rPr lang="en-US" sz="2000" dirty="0">
                <a:latin typeface="Times New Roman" pitchFamily="18" charset="0"/>
              </a:rPr>
              <a:t>Algorithm itself usually introduces errors as well, e.g., unavoidable round-offs, etc </a:t>
            </a:r>
            <a:r>
              <a:rPr lang="en-US" sz="2000" dirty="0" smtClean="0">
                <a:latin typeface="Times New Roman" pitchFamily="18" charset="0"/>
              </a:rPr>
              <a:t>…</a:t>
            </a:r>
          </a:p>
          <a:p>
            <a:pPr lvl="1">
              <a:lnSpc>
                <a:spcPct val="80000"/>
              </a:lnSpc>
            </a:pPr>
            <a:endParaRPr lang="en-US" sz="500" dirty="0">
              <a:latin typeface="Times New Roman" pitchFamily="18" charset="0"/>
            </a:endParaRPr>
          </a:p>
          <a:p>
            <a:pPr lvl="1">
              <a:lnSpc>
                <a:spcPct val="80000"/>
              </a:lnSpc>
            </a:pPr>
            <a:r>
              <a:rPr lang="en-US" sz="2000" dirty="0">
                <a:latin typeface="Times New Roman" pitchFamily="18" charset="0"/>
              </a:rPr>
              <a:t>The output information will then contain error from both of these sources</a:t>
            </a:r>
            <a:r>
              <a:rPr lang="en-US" sz="2400" dirty="0">
                <a:latin typeface="Times New Roman" pitchFamily="18" charset="0"/>
              </a:rPr>
              <a:t>.</a:t>
            </a:r>
          </a:p>
          <a:p>
            <a:pPr>
              <a:lnSpc>
                <a:spcPct val="80000"/>
              </a:lnSpc>
            </a:pPr>
            <a:r>
              <a:rPr lang="en-US" sz="2400" dirty="0">
                <a:latin typeface="Times New Roman" pitchFamily="18" charset="0"/>
              </a:rPr>
              <a:t>How confident we are in our approximate result</a:t>
            </a:r>
            <a:r>
              <a:rPr lang="en-US" sz="2400" dirty="0" smtClean="0">
                <a:latin typeface="Times New Roman" pitchFamily="18" charset="0"/>
              </a:rPr>
              <a:t>?</a:t>
            </a:r>
          </a:p>
          <a:p>
            <a:pPr>
              <a:lnSpc>
                <a:spcPct val="80000"/>
              </a:lnSpc>
            </a:pPr>
            <a:endParaRPr lang="en-US" sz="1000" dirty="0" smtClean="0">
              <a:latin typeface="Times New Roman" pitchFamily="18" charset="0"/>
            </a:endParaRPr>
          </a:p>
          <a:p>
            <a:pPr>
              <a:lnSpc>
                <a:spcPct val="80000"/>
              </a:lnSpc>
            </a:pPr>
            <a:r>
              <a:rPr lang="en-US" sz="2400" dirty="0" smtClean="0">
                <a:latin typeface="Times New Roman" pitchFamily="18" charset="0"/>
              </a:rPr>
              <a:t>The </a:t>
            </a:r>
            <a:r>
              <a:rPr lang="en-US" sz="2400" dirty="0">
                <a:latin typeface="Times New Roman" pitchFamily="18" charset="0"/>
              </a:rPr>
              <a:t>question is  “</a:t>
            </a:r>
            <a:r>
              <a:rPr lang="en-US" sz="2400" i="1" dirty="0">
                <a:solidFill>
                  <a:srgbClr val="FF3300"/>
                </a:solidFill>
                <a:latin typeface="Times New Roman" pitchFamily="18" charset="0"/>
              </a:rPr>
              <a:t>how much error is present in our calculation and is it tolerable?”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278AEE2D-208E-4C2A-9BED-86D796B2D6A4}" type="slidenum">
              <a:rPr lang="en-US"/>
              <a:pPr/>
              <a:t>3</a:t>
            </a:fld>
            <a:endParaRPr lang="en-US"/>
          </a:p>
        </p:txBody>
      </p:sp>
      <p:sp>
        <p:nvSpPr>
          <p:cNvPr id="4099" name="Rectangle 3"/>
          <p:cNvSpPr>
            <a:spLocks noGrp="1" noChangeArrowheads="1"/>
          </p:cNvSpPr>
          <p:nvPr>
            <p:ph type="body" idx="1"/>
          </p:nvPr>
        </p:nvSpPr>
        <p:spPr>
          <a:xfrm>
            <a:off x="457200" y="908050"/>
            <a:ext cx="8229600" cy="5218113"/>
          </a:xfrm>
        </p:spPr>
        <p:txBody>
          <a:bodyPr/>
          <a:lstStyle/>
          <a:p>
            <a:r>
              <a:rPr lang="en-US">
                <a:solidFill>
                  <a:srgbClr val="3333FF"/>
                </a:solidFill>
                <a:latin typeface="Times New Roman" pitchFamily="18" charset="0"/>
              </a:rPr>
              <a:t>Accuracy.</a:t>
            </a:r>
            <a:r>
              <a:rPr lang="en-US">
                <a:latin typeface="Times New Roman" pitchFamily="18" charset="0"/>
              </a:rPr>
              <a:t> How close is a computed or measured value to the true value</a:t>
            </a:r>
          </a:p>
          <a:p>
            <a:r>
              <a:rPr lang="en-US">
                <a:solidFill>
                  <a:srgbClr val="3333FF"/>
                </a:solidFill>
                <a:latin typeface="Times New Roman" pitchFamily="18" charset="0"/>
              </a:rPr>
              <a:t>Precision (or </a:t>
            </a:r>
            <a:r>
              <a:rPr lang="en-US" i="1">
                <a:solidFill>
                  <a:srgbClr val="3333FF"/>
                </a:solidFill>
                <a:latin typeface="Times New Roman" pitchFamily="18" charset="0"/>
              </a:rPr>
              <a:t>reproducibility</a:t>
            </a:r>
            <a:r>
              <a:rPr lang="en-US">
                <a:solidFill>
                  <a:srgbClr val="3333FF"/>
                </a:solidFill>
                <a:latin typeface="Times New Roman" pitchFamily="18" charset="0"/>
              </a:rPr>
              <a:t>).</a:t>
            </a:r>
            <a:r>
              <a:rPr lang="en-US">
                <a:latin typeface="Times New Roman" pitchFamily="18" charset="0"/>
              </a:rPr>
              <a:t> How close is a computed or measured value to previously computed or measured values.</a:t>
            </a:r>
          </a:p>
          <a:p>
            <a:r>
              <a:rPr lang="en-US">
                <a:solidFill>
                  <a:srgbClr val="3333FF"/>
                </a:solidFill>
                <a:latin typeface="Times New Roman" pitchFamily="18" charset="0"/>
              </a:rPr>
              <a:t>Inaccuracy</a:t>
            </a:r>
            <a:r>
              <a:rPr lang="en-US">
                <a:latin typeface="Times New Roman" pitchFamily="18" charset="0"/>
              </a:rPr>
              <a:t> </a:t>
            </a:r>
            <a:r>
              <a:rPr lang="en-US">
                <a:solidFill>
                  <a:srgbClr val="3333FF"/>
                </a:solidFill>
                <a:latin typeface="Times New Roman" pitchFamily="18" charset="0"/>
              </a:rPr>
              <a:t>(or </a:t>
            </a:r>
            <a:r>
              <a:rPr lang="en-US" i="1">
                <a:solidFill>
                  <a:srgbClr val="3333FF"/>
                </a:solidFill>
                <a:latin typeface="Times New Roman" pitchFamily="18" charset="0"/>
              </a:rPr>
              <a:t>bias</a:t>
            </a:r>
            <a:r>
              <a:rPr lang="en-US">
                <a:solidFill>
                  <a:srgbClr val="3333FF"/>
                </a:solidFill>
                <a:latin typeface="Times New Roman" pitchFamily="18" charset="0"/>
              </a:rPr>
              <a:t>).</a:t>
            </a:r>
            <a:r>
              <a:rPr lang="en-US">
                <a:latin typeface="Times New Roman" pitchFamily="18" charset="0"/>
              </a:rPr>
              <a:t> A systematic deviation from the actual value.</a:t>
            </a:r>
          </a:p>
          <a:p>
            <a:r>
              <a:rPr lang="en-US">
                <a:solidFill>
                  <a:srgbClr val="3333FF"/>
                </a:solidFill>
                <a:latin typeface="Times New Roman" pitchFamily="18" charset="0"/>
              </a:rPr>
              <a:t>Imprecision</a:t>
            </a:r>
            <a:r>
              <a:rPr lang="en-US">
                <a:latin typeface="Times New Roman" pitchFamily="18" charset="0"/>
              </a:rPr>
              <a:t> </a:t>
            </a:r>
            <a:r>
              <a:rPr lang="en-US">
                <a:solidFill>
                  <a:srgbClr val="3333FF"/>
                </a:solidFill>
                <a:latin typeface="Times New Roman" pitchFamily="18" charset="0"/>
              </a:rPr>
              <a:t>(or </a:t>
            </a:r>
            <a:r>
              <a:rPr lang="en-US" i="1">
                <a:solidFill>
                  <a:srgbClr val="3333FF"/>
                </a:solidFill>
                <a:latin typeface="Times New Roman" pitchFamily="18" charset="0"/>
              </a:rPr>
              <a:t>uncertainty</a:t>
            </a:r>
            <a:r>
              <a:rPr lang="en-US">
                <a:solidFill>
                  <a:srgbClr val="3333FF"/>
                </a:solidFill>
                <a:latin typeface="Times New Roman" pitchFamily="18" charset="0"/>
              </a:rPr>
              <a:t>).</a:t>
            </a:r>
            <a:r>
              <a:rPr lang="en-US">
                <a:latin typeface="Times New Roman" pitchFamily="18" charset="0"/>
              </a:rPr>
              <a:t> Magnitude of scatter.</a:t>
            </a:r>
          </a:p>
          <a:p>
            <a:pPr>
              <a:buFontTx/>
              <a:buNone/>
            </a:pPr>
            <a:endParaRPr lang="en-US" sz="2400">
              <a:solidFill>
                <a:srgbClr val="3333FF"/>
              </a:solidFill>
              <a:latin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fld id="{EAD9AF30-256F-4B8C-8A43-C08E398D5059}" type="slidenum">
              <a:rPr lang="en-US"/>
              <a:pPr/>
              <a:t>4</a:t>
            </a:fld>
            <a:endParaRPr lang="en-US"/>
          </a:p>
        </p:txBody>
      </p:sp>
      <p:sp>
        <p:nvSpPr>
          <p:cNvPr id="37892" name="Rectangle 4"/>
          <p:cNvSpPr>
            <a:spLocks noChangeArrowheads="1"/>
          </p:cNvSpPr>
          <p:nvPr/>
        </p:nvSpPr>
        <p:spPr bwMode="auto">
          <a:xfrm>
            <a:off x="250825" y="260350"/>
            <a:ext cx="946150" cy="366713"/>
          </a:xfrm>
          <a:prstGeom prst="rect">
            <a:avLst/>
          </a:prstGeom>
          <a:noFill/>
          <a:ln w="9525">
            <a:noFill/>
            <a:miter lim="800000"/>
            <a:headEnd/>
            <a:tailEnd/>
          </a:ln>
          <a:effectLst/>
        </p:spPr>
        <p:txBody>
          <a:bodyPr wrap="none">
            <a:spAutoFit/>
          </a:bodyPr>
          <a:lstStyle/>
          <a:p>
            <a:pPr>
              <a:spcBef>
                <a:spcPct val="20000"/>
              </a:spcBef>
            </a:pPr>
            <a:r>
              <a:rPr lang="en-US">
                <a:solidFill>
                  <a:srgbClr val="3333FF"/>
                </a:solidFill>
              </a:rPr>
              <a:t>Fig. 3.2</a:t>
            </a:r>
          </a:p>
        </p:txBody>
      </p:sp>
      <p:pic>
        <p:nvPicPr>
          <p:cNvPr id="37893" name="Picture 5" descr="Fig0302"/>
          <p:cNvPicPr>
            <a:picLocks noGrp="1" noChangeAspect="1" noChangeArrowheads="1"/>
          </p:cNvPicPr>
          <p:nvPr>
            <p:ph/>
          </p:nvPr>
        </p:nvPicPr>
        <p:blipFill>
          <a:blip r:embed="rId3" cstate="print"/>
          <a:srcRect/>
          <a:stretch>
            <a:fillRect/>
          </a:stretch>
        </p:blipFill>
        <p:spPr>
          <a:xfrm>
            <a:off x="1524000" y="738188"/>
            <a:ext cx="6516688" cy="6119812"/>
          </a:xfrm>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2EA452B3-D91C-42FF-B156-8C473267682A}" type="slidenum">
              <a:rPr lang="en-US"/>
              <a:pPr/>
              <a:t>5</a:t>
            </a:fld>
            <a:endParaRPr lang="en-US"/>
          </a:p>
        </p:txBody>
      </p:sp>
      <p:sp>
        <p:nvSpPr>
          <p:cNvPr id="5122" name="Rectangle 2"/>
          <p:cNvSpPr>
            <a:spLocks noGrp="1" noChangeArrowheads="1"/>
          </p:cNvSpPr>
          <p:nvPr>
            <p:ph type="title"/>
          </p:nvPr>
        </p:nvSpPr>
        <p:spPr/>
        <p:txBody>
          <a:bodyPr/>
          <a:lstStyle/>
          <a:p>
            <a:r>
              <a:rPr lang="en-US">
                <a:latin typeface="Times New Roman" pitchFamily="18" charset="0"/>
              </a:rPr>
              <a:t>Significant Figures</a:t>
            </a:r>
          </a:p>
        </p:txBody>
      </p:sp>
      <p:sp>
        <p:nvSpPr>
          <p:cNvPr id="5123" name="Rectangle 3"/>
          <p:cNvSpPr>
            <a:spLocks noGrp="1" noChangeArrowheads="1"/>
          </p:cNvSpPr>
          <p:nvPr>
            <p:ph type="body" sz="half" idx="1"/>
          </p:nvPr>
        </p:nvSpPr>
        <p:spPr>
          <a:xfrm>
            <a:off x="457200" y="1600200"/>
            <a:ext cx="8002588" cy="4816475"/>
          </a:xfrm>
        </p:spPr>
        <p:txBody>
          <a:bodyPr/>
          <a:lstStyle/>
          <a:p>
            <a:pPr>
              <a:lnSpc>
                <a:spcPct val="80000"/>
              </a:lnSpc>
            </a:pPr>
            <a:r>
              <a:rPr lang="en-US" sz="2000" dirty="0">
                <a:latin typeface="Times New Roman" pitchFamily="18" charset="0"/>
              </a:rPr>
              <a:t>Number of significant figures indicates precision. Significant digits of a number are those that can be </a:t>
            </a:r>
            <a:r>
              <a:rPr lang="en-US" sz="2000" i="1" dirty="0">
                <a:solidFill>
                  <a:srgbClr val="3333FF"/>
                </a:solidFill>
                <a:latin typeface="Times New Roman" pitchFamily="18" charset="0"/>
              </a:rPr>
              <a:t>used</a:t>
            </a:r>
            <a:r>
              <a:rPr lang="en-US" sz="2000" dirty="0">
                <a:latin typeface="Times New Roman" pitchFamily="18" charset="0"/>
              </a:rPr>
              <a:t> with </a:t>
            </a:r>
            <a:r>
              <a:rPr lang="en-US" sz="2000" i="1" dirty="0">
                <a:solidFill>
                  <a:srgbClr val="3333FF"/>
                </a:solidFill>
                <a:latin typeface="Times New Roman" pitchFamily="18" charset="0"/>
              </a:rPr>
              <a:t>confidence, </a:t>
            </a:r>
            <a:r>
              <a:rPr lang="en-US" sz="2000" dirty="0">
                <a:latin typeface="Times New Roman" pitchFamily="18" charset="0"/>
              </a:rPr>
              <a:t>e.g.,</a:t>
            </a:r>
            <a:r>
              <a:rPr lang="en-US" sz="2000" i="1" dirty="0">
                <a:latin typeface="Times New Roman" pitchFamily="18" charset="0"/>
              </a:rPr>
              <a:t> </a:t>
            </a:r>
            <a:r>
              <a:rPr lang="en-US" sz="2000" dirty="0">
                <a:latin typeface="Times New Roman" pitchFamily="18" charset="0"/>
              </a:rPr>
              <a:t>the number of certain digits plus one estimated digit.</a:t>
            </a:r>
          </a:p>
          <a:p>
            <a:pPr>
              <a:lnSpc>
                <a:spcPct val="80000"/>
              </a:lnSpc>
            </a:pPr>
            <a:endParaRPr lang="en-US" sz="2000" dirty="0">
              <a:latin typeface="Times New Roman" pitchFamily="18" charset="0"/>
            </a:endParaRPr>
          </a:p>
          <a:p>
            <a:pPr>
              <a:lnSpc>
                <a:spcPct val="80000"/>
              </a:lnSpc>
              <a:buFontTx/>
              <a:buNone/>
            </a:pPr>
            <a:r>
              <a:rPr lang="en-US" sz="2000" dirty="0">
                <a:latin typeface="Times New Roman" pitchFamily="18" charset="0"/>
              </a:rPr>
              <a:t>53,8</a:t>
            </a:r>
            <a:r>
              <a:rPr lang="en-US" sz="2000" u="sng" dirty="0">
                <a:latin typeface="Times New Roman" pitchFamily="18" charset="0"/>
              </a:rPr>
              <a:t>00</a:t>
            </a:r>
            <a:r>
              <a:rPr lang="en-US" sz="2000" dirty="0">
                <a:latin typeface="Times New Roman" pitchFamily="18" charset="0"/>
              </a:rPr>
              <a:t>	How many significant figures?</a:t>
            </a:r>
          </a:p>
          <a:p>
            <a:pPr>
              <a:lnSpc>
                <a:spcPct val="80000"/>
              </a:lnSpc>
              <a:buFontTx/>
              <a:buNone/>
            </a:pPr>
            <a:endParaRPr lang="en-US" sz="2000" dirty="0">
              <a:latin typeface="Times New Roman" pitchFamily="18" charset="0"/>
            </a:endParaRPr>
          </a:p>
          <a:p>
            <a:pPr>
              <a:lnSpc>
                <a:spcPct val="80000"/>
              </a:lnSpc>
              <a:buFontTx/>
              <a:buNone/>
            </a:pPr>
            <a:r>
              <a:rPr lang="en-US" sz="2000" dirty="0">
                <a:latin typeface="Times New Roman" pitchFamily="18" charset="0"/>
              </a:rPr>
              <a:t>5.38 x 10</a:t>
            </a:r>
            <a:r>
              <a:rPr lang="en-US" sz="2000" baseline="30000" dirty="0">
                <a:latin typeface="Times New Roman" pitchFamily="18" charset="0"/>
              </a:rPr>
              <a:t>4</a:t>
            </a:r>
            <a:r>
              <a:rPr lang="en-US" sz="2000" dirty="0">
                <a:latin typeface="Times New Roman" pitchFamily="18" charset="0"/>
              </a:rPr>
              <a:t>		</a:t>
            </a:r>
            <a:r>
              <a:rPr lang="en-US" sz="2000" dirty="0">
                <a:solidFill>
                  <a:srgbClr val="FF3300"/>
                </a:solidFill>
                <a:latin typeface="Times New Roman" pitchFamily="18" charset="0"/>
              </a:rPr>
              <a:t>3</a:t>
            </a:r>
          </a:p>
          <a:p>
            <a:pPr>
              <a:lnSpc>
                <a:spcPct val="80000"/>
              </a:lnSpc>
              <a:buFontTx/>
              <a:buNone/>
            </a:pPr>
            <a:r>
              <a:rPr lang="en-US" sz="2000" dirty="0">
                <a:latin typeface="Times New Roman" pitchFamily="18" charset="0"/>
              </a:rPr>
              <a:t>5.380 x 10</a:t>
            </a:r>
            <a:r>
              <a:rPr lang="en-US" sz="2000" baseline="30000" dirty="0">
                <a:latin typeface="Times New Roman" pitchFamily="18" charset="0"/>
              </a:rPr>
              <a:t>4</a:t>
            </a:r>
            <a:r>
              <a:rPr lang="en-US" sz="2000" dirty="0">
                <a:latin typeface="Times New Roman" pitchFamily="18" charset="0"/>
              </a:rPr>
              <a:t>		</a:t>
            </a:r>
            <a:r>
              <a:rPr lang="en-US" sz="2000" dirty="0">
                <a:solidFill>
                  <a:srgbClr val="FF3300"/>
                </a:solidFill>
                <a:latin typeface="Times New Roman" pitchFamily="18" charset="0"/>
              </a:rPr>
              <a:t>4</a:t>
            </a:r>
          </a:p>
          <a:p>
            <a:pPr>
              <a:lnSpc>
                <a:spcPct val="80000"/>
              </a:lnSpc>
              <a:buFontTx/>
              <a:buNone/>
            </a:pPr>
            <a:r>
              <a:rPr lang="en-US" sz="2000" dirty="0">
                <a:latin typeface="Times New Roman" pitchFamily="18" charset="0"/>
              </a:rPr>
              <a:t>5.3800 x 10</a:t>
            </a:r>
            <a:r>
              <a:rPr lang="en-US" sz="2000" baseline="30000" dirty="0">
                <a:latin typeface="Times New Roman" pitchFamily="18" charset="0"/>
              </a:rPr>
              <a:t>4</a:t>
            </a:r>
            <a:r>
              <a:rPr lang="en-US" sz="2000" dirty="0">
                <a:latin typeface="Times New Roman" pitchFamily="18" charset="0"/>
              </a:rPr>
              <a:t>		</a:t>
            </a:r>
            <a:r>
              <a:rPr lang="en-US" sz="2000" dirty="0">
                <a:solidFill>
                  <a:srgbClr val="FF3300"/>
                </a:solidFill>
                <a:latin typeface="Times New Roman" pitchFamily="18" charset="0"/>
              </a:rPr>
              <a:t>5</a:t>
            </a:r>
          </a:p>
          <a:p>
            <a:pPr>
              <a:lnSpc>
                <a:spcPct val="80000"/>
              </a:lnSpc>
              <a:buFontTx/>
              <a:buNone/>
            </a:pPr>
            <a:endParaRPr lang="en-US" sz="2000" dirty="0">
              <a:latin typeface="Times New Roman" pitchFamily="18" charset="0"/>
            </a:endParaRPr>
          </a:p>
          <a:p>
            <a:pPr>
              <a:lnSpc>
                <a:spcPct val="80000"/>
              </a:lnSpc>
              <a:buFontTx/>
              <a:buNone/>
            </a:pPr>
            <a:r>
              <a:rPr lang="en-US" sz="2000" dirty="0">
                <a:latin typeface="Times New Roman" pitchFamily="18" charset="0"/>
              </a:rPr>
              <a:t>	Zeros are sometimes used to locate the decimal point not significant figures.</a:t>
            </a:r>
          </a:p>
          <a:p>
            <a:pPr>
              <a:lnSpc>
                <a:spcPct val="80000"/>
              </a:lnSpc>
              <a:buFontTx/>
              <a:buNone/>
            </a:pPr>
            <a:endParaRPr lang="en-US" sz="2000" dirty="0">
              <a:latin typeface="Times New Roman" pitchFamily="18" charset="0"/>
            </a:endParaRPr>
          </a:p>
          <a:p>
            <a:pPr>
              <a:lnSpc>
                <a:spcPct val="80000"/>
              </a:lnSpc>
              <a:buFontTx/>
              <a:buNone/>
            </a:pPr>
            <a:r>
              <a:rPr lang="en-US" sz="2000" dirty="0">
                <a:latin typeface="Times New Roman" pitchFamily="18" charset="0"/>
              </a:rPr>
              <a:t>0.00001753		</a:t>
            </a:r>
            <a:r>
              <a:rPr lang="en-US" sz="2000" dirty="0">
                <a:solidFill>
                  <a:srgbClr val="FF3300"/>
                </a:solidFill>
                <a:latin typeface="Times New Roman" pitchFamily="18" charset="0"/>
              </a:rPr>
              <a:t>4</a:t>
            </a:r>
          </a:p>
          <a:p>
            <a:pPr>
              <a:lnSpc>
                <a:spcPct val="80000"/>
              </a:lnSpc>
              <a:buFontTx/>
              <a:buNone/>
            </a:pPr>
            <a:r>
              <a:rPr lang="en-US" sz="2000" dirty="0">
                <a:latin typeface="Times New Roman" pitchFamily="18" charset="0"/>
              </a:rPr>
              <a:t>0.0001753		</a:t>
            </a:r>
            <a:r>
              <a:rPr lang="en-US" sz="2000" dirty="0">
                <a:solidFill>
                  <a:srgbClr val="FF3300"/>
                </a:solidFill>
                <a:latin typeface="Times New Roman" pitchFamily="18" charset="0"/>
              </a:rPr>
              <a:t>4</a:t>
            </a:r>
          </a:p>
          <a:p>
            <a:pPr>
              <a:lnSpc>
                <a:spcPct val="80000"/>
              </a:lnSpc>
              <a:buFontTx/>
              <a:buNone/>
            </a:pPr>
            <a:r>
              <a:rPr lang="en-US" sz="2000" dirty="0">
                <a:latin typeface="Times New Roman" pitchFamily="18" charset="0"/>
              </a:rPr>
              <a:t>0.001753		</a:t>
            </a:r>
            <a:r>
              <a:rPr lang="en-US" sz="2000" dirty="0">
                <a:solidFill>
                  <a:srgbClr val="FF3300"/>
                </a:solidFill>
                <a:latin typeface="Times New Roman" pitchFamily="18" charset="0"/>
              </a:rPr>
              <a:t>4</a:t>
            </a:r>
          </a:p>
          <a:p>
            <a:pPr>
              <a:lnSpc>
                <a:spcPct val="80000"/>
              </a:lnSpc>
              <a:buFontTx/>
              <a:buNone/>
            </a:pPr>
            <a:endParaRPr lang="en-US" sz="2000" dirty="0">
              <a:solidFill>
                <a:srgbClr val="FF3300"/>
              </a:solidFill>
            </a:endParaRPr>
          </a:p>
          <a:p>
            <a:pPr>
              <a:lnSpc>
                <a:spcPct val="80000"/>
              </a:lnSpc>
              <a:buFontTx/>
              <a:buNone/>
            </a:pPr>
            <a:endParaRPr lang="en-US" sz="2000" dirty="0">
              <a:solidFill>
                <a:srgbClr val="FF3300"/>
              </a:solidFill>
            </a:endParaRPr>
          </a:p>
          <a:p>
            <a:pPr>
              <a:lnSpc>
                <a:spcPct val="80000"/>
              </a:lnSpc>
              <a:buFontTx/>
              <a:buNone/>
            </a:pPr>
            <a:endParaRPr lang="en-US" sz="2000" dirty="0"/>
          </a:p>
          <a:p>
            <a:pPr>
              <a:lnSpc>
                <a:spcPct val="80000"/>
              </a:lnSpc>
              <a:buFontTx/>
              <a:buNone/>
            </a:pPr>
            <a:endParaRPr 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7"/>
          <p:cNvSpPr>
            <a:spLocks noGrp="1"/>
          </p:cNvSpPr>
          <p:nvPr>
            <p:ph type="sldNum" sz="quarter" idx="12"/>
          </p:nvPr>
        </p:nvSpPr>
        <p:spPr/>
        <p:txBody>
          <a:bodyPr/>
          <a:lstStyle/>
          <a:p>
            <a:fld id="{3A2CA0CC-B37F-4028-AF29-B27EC053B788}" type="slidenum">
              <a:rPr lang="en-US"/>
              <a:pPr/>
              <a:t>6</a:t>
            </a:fld>
            <a:endParaRPr lang="en-US"/>
          </a:p>
        </p:txBody>
      </p:sp>
      <p:sp>
        <p:nvSpPr>
          <p:cNvPr id="7176" name="Oval 8"/>
          <p:cNvSpPr>
            <a:spLocks noChangeArrowheads="1"/>
          </p:cNvSpPr>
          <p:nvPr/>
        </p:nvSpPr>
        <p:spPr bwMode="auto">
          <a:xfrm>
            <a:off x="468313" y="2492375"/>
            <a:ext cx="468312" cy="8636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7170" name="Rectangle 2"/>
          <p:cNvSpPr>
            <a:spLocks noGrp="1" noChangeArrowheads="1"/>
          </p:cNvSpPr>
          <p:nvPr>
            <p:ph type="title"/>
          </p:nvPr>
        </p:nvSpPr>
        <p:spPr/>
        <p:txBody>
          <a:bodyPr/>
          <a:lstStyle/>
          <a:p>
            <a:r>
              <a:rPr lang="en-US">
                <a:latin typeface="Times New Roman" pitchFamily="18" charset="0"/>
              </a:rPr>
              <a:t>Error Definitions</a:t>
            </a:r>
          </a:p>
        </p:txBody>
      </p:sp>
      <p:sp>
        <p:nvSpPr>
          <p:cNvPr id="7171" name="Rectangle 3"/>
          <p:cNvSpPr>
            <a:spLocks noGrp="1" noChangeArrowheads="1"/>
          </p:cNvSpPr>
          <p:nvPr>
            <p:ph type="body" sz="half" idx="1"/>
          </p:nvPr>
        </p:nvSpPr>
        <p:spPr>
          <a:xfrm>
            <a:off x="457200" y="1600200"/>
            <a:ext cx="8218488" cy="4525963"/>
          </a:xfrm>
        </p:spPr>
        <p:txBody>
          <a:bodyPr/>
          <a:lstStyle/>
          <a:p>
            <a:pPr>
              <a:buFontTx/>
              <a:buNone/>
            </a:pPr>
            <a:r>
              <a:rPr lang="en-US" sz="2800"/>
              <a:t>True Value = Approximation + Error</a:t>
            </a:r>
          </a:p>
          <a:p>
            <a:pPr>
              <a:buFontTx/>
              <a:buNone/>
            </a:pPr>
            <a:endParaRPr lang="en-US" sz="2800"/>
          </a:p>
          <a:p>
            <a:pPr>
              <a:buFontTx/>
              <a:buNone/>
            </a:pPr>
            <a:r>
              <a:rPr lang="en-US" sz="2800"/>
              <a:t>E</a:t>
            </a:r>
            <a:r>
              <a:rPr lang="en-US" sz="2800" baseline="-25000"/>
              <a:t>t</a:t>
            </a:r>
            <a:r>
              <a:rPr lang="en-US" sz="2800"/>
              <a:t> = True value – Approximation (+/-)</a:t>
            </a:r>
          </a:p>
          <a:p>
            <a:pPr>
              <a:buFontTx/>
              <a:buNone/>
            </a:pPr>
            <a:endParaRPr lang="en-US" sz="2800"/>
          </a:p>
          <a:p>
            <a:pPr>
              <a:buFontTx/>
              <a:buNone/>
            </a:pPr>
            <a:endParaRPr lang="en-US" sz="2800"/>
          </a:p>
        </p:txBody>
      </p:sp>
      <p:graphicFrame>
        <p:nvGraphicFramePr>
          <p:cNvPr id="7172" name="Object 4"/>
          <p:cNvGraphicFramePr>
            <a:graphicFrameLocks noGrp="1" noChangeAspect="1"/>
          </p:cNvGraphicFramePr>
          <p:nvPr>
            <p:ph sz="quarter" idx="2"/>
          </p:nvPr>
        </p:nvGraphicFramePr>
        <p:xfrm>
          <a:off x="684213" y="4005263"/>
          <a:ext cx="6516687" cy="974725"/>
        </p:xfrm>
        <a:graphic>
          <a:graphicData uri="http://schemas.openxmlformats.org/presentationml/2006/ole">
            <mc:AlternateContent xmlns:mc="http://schemas.openxmlformats.org/markup-compatibility/2006">
              <mc:Choice xmlns:v="urn:schemas-microsoft-com:vml" Requires="v">
                <p:oleObj spid="_x0000_s86024" name="Equation" r:id="rId4" imgW="3733800" imgH="558800" progId="Equation.3">
                  <p:embed/>
                </p:oleObj>
              </mc:Choice>
              <mc:Fallback>
                <p:oleObj name="Equation" r:id="rId4" imgW="3733800" imgH="558800" progId="Equation.3">
                  <p:embed/>
                  <p:pic>
                    <p:nvPicPr>
                      <p:cNvPr id="0" name="Picture 6"/>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213" y="4005263"/>
                        <a:ext cx="6516687" cy="974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4" name="Object 6"/>
          <p:cNvGraphicFramePr>
            <a:graphicFrameLocks noGrp="1" noChangeAspect="1"/>
          </p:cNvGraphicFramePr>
          <p:nvPr>
            <p:ph sz="quarter" idx="3"/>
          </p:nvPr>
        </p:nvGraphicFramePr>
        <p:xfrm>
          <a:off x="611188" y="5295900"/>
          <a:ext cx="7777162" cy="974725"/>
        </p:xfrm>
        <a:graphic>
          <a:graphicData uri="http://schemas.openxmlformats.org/presentationml/2006/ole">
            <mc:AlternateContent xmlns:mc="http://schemas.openxmlformats.org/markup-compatibility/2006">
              <mc:Choice xmlns:v="urn:schemas-microsoft-com:vml" Requires="v">
                <p:oleObj spid="_x0000_s86025" name="Equation" r:id="rId6" imgW="4457700" imgH="558800" progId="Equation.3">
                  <p:embed/>
                </p:oleObj>
              </mc:Choice>
              <mc:Fallback>
                <p:oleObj name="Equation" r:id="rId6" imgW="4457700" imgH="558800" progId="Equation.3">
                  <p:embed/>
                  <p:pic>
                    <p:nvPicPr>
                      <p:cNvPr id="0" name="Picture 7"/>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188" y="5295900"/>
                        <a:ext cx="7777162" cy="974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7" name="Text Box 9"/>
          <p:cNvSpPr txBox="1">
            <a:spLocks noChangeArrowheads="1"/>
          </p:cNvSpPr>
          <p:nvPr/>
        </p:nvSpPr>
        <p:spPr bwMode="auto">
          <a:xfrm>
            <a:off x="1800225" y="3465513"/>
            <a:ext cx="2484438" cy="457200"/>
          </a:xfrm>
          <a:prstGeom prst="rect">
            <a:avLst/>
          </a:prstGeom>
          <a:noFill/>
          <a:ln w="9525">
            <a:noFill/>
            <a:miter lim="800000"/>
            <a:headEnd/>
            <a:tailEnd/>
          </a:ln>
          <a:effectLst/>
        </p:spPr>
        <p:txBody>
          <a:bodyPr>
            <a:spAutoFit/>
          </a:bodyPr>
          <a:lstStyle/>
          <a:p>
            <a:pPr>
              <a:spcBef>
                <a:spcPct val="50000"/>
              </a:spcBef>
            </a:pPr>
            <a:r>
              <a:rPr lang="en-US" sz="2400">
                <a:latin typeface="Times New Roman" pitchFamily="18" charset="0"/>
              </a:rPr>
              <a:t>True error</a:t>
            </a:r>
          </a:p>
        </p:txBody>
      </p:sp>
      <p:sp>
        <p:nvSpPr>
          <p:cNvPr id="7178" name="Line 10"/>
          <p:cNvSpPr>
            <a:spLocks noChangeShapeType="1"/>
          </p:cNvSpPr>
          <p:nvPr/>
        </p:nvSpPr>
        <p:spPr bwMode="auto">
          <a:xfrm>
            <a:off x="900113" y="3105150"/>
            <a:ext cx="900112" cy="503238"/>
          </a:xfrm>
          <a:prstGeom prst="line">
            <a:avLst/>
          </a:prstGeom>
          <a:noFill/>
          <a:ln w="9525">
            <a:solidFill>
              <a:schemeClr val="tx1"/>
            </a:solidFill>
            <a:round/>
            <a:headEnd type="arrow" w="med" len="med"/>
            <a:tailEnd/>
          </a:ln>
          <a:effectLst/>
        </p:spPr>
        <p:txBody>
          <a:bodyPr/>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81286B3E-B1BF-415E-A7AE-A90AFC542B4E}" type="slidenum">
              <a:rPr lang="en-US"/>
              <a:pPr/>
              <a:t>7</a:t>
            </a:fld>
            <a:endParaRPr lang="en-US"/>
          </a:p>
        </p:txBody>
      </p:sp>
      <p:sp>
        <p:nvSpPr>
          <p:cNvPr id="10243" name="Rectangle 3"/>
          <p:cNvSpPr>
            <a:spLocks noGrp="1" noChangeArrowheads="1"/>
          </p:cNvSpPr>
          <p:nvPr>
            <p:ph type="body" sz="half" idx="1"/>
          </p:nvPr>
        </p:nvSpPr>
        <p:spPr>
          <a:xfrm>
            <a:off x="503238" y="762000"/>
            <a:ext cx="8002587" cy="5486400"/>
          </a:xfrm>
        </p:spPr>
        <p:txBody>
          <a:bodyPr>
            <a:normAutofit/>
          </a:bodyPr>
          <a:lstStyle/>
          <a:p>
            <a:r>
              <a:rPr lang="en-US" sz="2400" dirty="0"/>
              <a:t>For numerical methods, the true value will be known only when we deal with functions that can be solved analytically (simple systems). In real world applications, we usually not know the answer a priori. Then</a:t>
            </a:r>
          </a:p>
          <a:p>
            <a:endParaRPr lang="en-US" sz="2400" dirty="0"/>
          </a:p>
          <a:p>
            <a:endParaRPr lang="en-US" sz="2400" dirty="0"/>
          </a:p>
          <a:p>
            <a:endParaRPr lang="en-US" sz="2400" dirty="0"/>
          </a:p>
          <a:p>
            <a:r>
              <a:rPr lang="en-US" sz="2400" i="1" dirty="0"/>
              <a:t>Iterative approach, </a:t>
            </a:r>
            <a:r>
              <a:rPr lang="en-US" sz="2400" dirty="0"/>
              <a:t>example Newton’s method</a:t>
            </a:r>
          </a:p>
          <a:p>
            <a:endParaRPr lang="en-US" sz="2400" dirty="0"/>
          </a:p>
        </p:txBody>
      </p:sp>
      <p:graphicFrame>
        <p:nvGraphicFramePr>
          <p:cNvPr id="10244" name="Object 4"/>
          <p:cNvGraphicFramePr>
            <a:graphicFrameLocks noGrp="1" noChangeAspect="1"/>
          </p:cNvGraphicFramePr>
          <p:nvPr>
            <p:ph sz="quarter" idx="2"/>
          </p:nvPr>
        </p:nvGraphicFramePr>
        <p:xfrm>
          <a:off x="2057400" y="2514600"/>
          <a:ext cx="4027487" cy="870608"/>
        </p:xfrm>
        <a:graphic>
          <a:graphicData uri="http://schemas.openxmlformats.org/presentationml/2006/ole">
            <mc:AlternateContent xmlns:mc="http://schemas.openxmlformats.org/markup-compatibility/2006">
              <mc:Choice xmlns:v="urn:schemas-microsoft-com:vml" Requires="v">
                <p:oleObj spid="_x0000_s87048" name="Equation" r:id="rId4" imgW="2819400" imgH="609600" progId="Equation.3">
                  <p:embed/>
                </p:oleObj>
              </mc:Choice>
              <mc:Fallback>
                <p:oleObj name="Equation" r:id="rId4" imgW="2819400" imgH="609600" progId="Equation.3">
                  <p:embed/>
                  <p:pic>
                    <p:nvPicPr>
                      <p:cNvPr id="0" name="Picture 6"/>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2514600"/>
                        <a:ext cx="4027487" cy="8706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7" name="Object 7"/>
          <p:cNvGraphicFramePr>
            <a:graphicFrameLocks noGrp="1" noChangeAspect="1"/>
          </p:cNvGraphicFramePr>
          <p:nvPr>
            <p:ph sz="quarter" idx="3"/>
          </p:nvPr>
        </p:nvGraphicFramePr>
        <p:xfrm>
          <a:off x="838200" y="4648200"/>
          <a:ext cx="7453312" cy="796589"/>
        </p:xfrm>
        <a:graphic>
          <a:graphicData uri="http://schemas.openxmlformats.org/presentationml/2006/ole">
            <mc:AlternateContent xmlns:mc="http://schemas.openxmlformats.org/markup-compatibility/2006">
              <mc:Choice xmlns:v="urn:schemas-microsoft-com:vml" Requires="v">
                <p:oleObj spid="_x0000_s87049" name="Equation" r:id="rId6" imgW="5549900" imgH="609600" progId="Equation.3">
                  <p:embed/>
                </p:oleObj>
              </mc:Choice>
              <mc:Fallback>
                <p:oleObj name="Equation" r:id="rId6" imgW="5549900" imgH="609600" progId="Equation.3">
                  <p:embed/>
                  <p:pic>
                    <p:nvPicPr>
                      <p:cNvPr id="0" name="Picture 7"/>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4648200"/>
                        <a:ext cx="7453312" cy="7965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50" name="Text Box 10"/>
          <p:cNvSpPr txBox="1">
            <a:spLocks noChangeArrowheads="1"/>
          </p:cNvSpPr>
          <p:nvPr/>
        </p:nvSpPr>
        <p:spPr bwMode="auto">
          <a:xfrm>
            <a:off x="528637" y="5105400"/>
            <a:ext cx="1223963" cy="469167"/>
          </a:xfrm>
          <a:prstGeom prst="rect">
            <a:avLst/>
          </a:prstGeom>
          <a:noFill/>
          <a:ln w="9525">
            <a:noFill/>
            <a:miter lim="800000"/>
            <a:headEnd/>
            <a:tailEnd/>
          </a:ln>
          <a:effectLst/>
        </p:spPr>
        <p:txBody>
          <a:bodyPr>
            <a:spAutoFit/>
          </a:bodyPr>
          <a:lstStyle/>
          <a:p>
            <a:pPr>
              <a:spcBef>
                <a:spcPct val="50000"/>
              </a:spcBef>
              <a:buNone/>
            </a:pPr>
            <a:r>
              <a:rPr lang="en-US" dirty="0"/>
              <a:t>(+ /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7"/>
          <p:cNvSpPr>
            <a:spLocks noGrp="1"/>
          </p:cNvSpPr>
          <p:nvPr>
            <p:ph type="sldNum" sz="quarter" idx="12"/>
          </p:nvPr>
        </p:nvSpPr>
        <p:spPr/>
        <p:txBody>
          <a:bodyPr/>
          <a:lstStyle/>
          <a:p>
            <a:fld id="{11E83E68-3D39-41CB-ACB3-ED8A98FF1078}" type="slidenum">
              <a:rPr lang="en-US"/>
              <a:pPr/>
              <a:t>8</a:t>
            </a:fld>
            <a:endParaRPr lang="en-US"/>
          </a:p>
        </p:txBody>
      </p:sp>
      <p:sp>
        <p:nvSpPr>
          <p:cNvPr id="13315" name="Rectangle 3"/>
          <p:cNvSpPr>
            <a:spLocks noGrp="1" noChangeArrowheads="1"/>
          </p:cNvSpPr>
          <p:nvPr>
            <p:ph type="body" sz="half" idx="1"/>
          </p:nvPr>
        </p:nvSpPr>
        <p:spPr>
          <a:xfrm>
            <a:off x="457200" y="908050"/>
            <a:ext cx="8147050" cy="5218113"/>
          </a:xfrm>
        </p:spPr>
        <p:txBody>
          <a:bodyPr/>
          <a:lstStyle/>
          <a:p>
            <a:pPr>
              <a:lnSpc>
                <a:spcPct val="80000"/>
              </a:lnSpc>
            </a:pPr>
            <a:r>
              <a:rPr lang="en-US" sz="2400"/>
              <a:t>Use absolute value.</a:t>
            </a:r>
          </a:p>
          <a:p>
            <a:pPr>
              <a:lnSpc>
                <a:spcPct val="80000"/>
              </a:lnSpc>
            </a:pPr>
            <a:r>
              <a:rPr lang="en-US" sz="2400"/>
              <a:t>Computations are repeated until stopping criterion is satisfied.</a:t>
            </a:r>
          </a:p>
          <a:p>
            <a:pPr>
              <a:lnSpc>
                <a:spcPct val="80000"/>
              </a:lnSpc>
            </a:pPr>
            <a:endParaRPr lang="en-US" sz="2400"/>
          </a:p>
          <a:p>
            <a:pPr>
              <a:lnSpc>
                <a:spcPct val="80000"/>
              </a:lnSpc>
            </a:pPr>
            <a:endParaRPr lang="en-US" sz="2400"/>
          </a:p>
          <a:p>
            <a:pPr>
              <a:lnSpc>
                <a:spcPct val="80000"/>
              </a:lnSpc>
            </a:pPr>
            <a:endParaRPr lang="en-US" sz="2400"/>
          </a:p>
          <a:p>
            <a:pPr>
              <a:lnSpc>
                <a:spcPct val="80000"/>
              </a:lnSpc>
            </a:pPr>
            <a:endParaRPr lang="en-US" sz="2400"/>
          </a:p>
          <a:p>
            <a:pPr>
              <a:lnSpc>
                <a:spcPct val="80000"/>
              </a:lnSpc>
            </a:pPr>
            <a:endParaRPr lang="en-US" sz="2400"/>
          </a:p>
          <a:p>
            <a:pPr>
              <a:lnSpc>
                <a:spcPct val="80000"/>
              </a:lnSpc>
            </a:pPr>
            <a:r>
              <a:rPr lang="en-US" sz="2400"/>
              <a:t>If the following criterion is met</a:t>
            </a:r>
          </a:p>
          <a:p>
            <a:pPr>
              <a:lnSpc>
                <a:spcPct val="80000"/>
              </a:lnSpc>
            </a:pPr>
            <a:endParaRPr lang="en-US" sz="2400"/>
          </a:p>
          <a:p>
            <a:pPr>
              <a:lnSpc>
                <a:spcPct val="80000"/>
              </a:lnSpc>
            </a:pPr>
            <a:endParaRPr lang="en-US" sz="2400"/>
          </a:p>
          <a:p>
            <a:pPr>
              <a:lnSpc>
                <a:spcPct val="80000"/>
              </a:lnSpc>
              <a:buFontTx/>
              <a:buNone/>
            </a:pPr>
            <a:r>
              <a:rPr lang="en-US" sz="2400"/>
              <a:t>	</a:t>
            </a:r>
          </a:p>
          <a:p>
            <a:pPr>
              <a:lnSpc>
                <a:spcPct val="80000"/>
              </a:lnSpc>
              <a:buFontTx/>
              <a:buNone/>
            </a:pPr>
            <a:r>
              <a:rPr lang="en-US" sz="2400"/>
              <a:t>	you can be sure that the result is correct to at least </a:t>
            </a:r>
            <a:r>
              <a:rPr lang="en-US" sz="2400" u="sng"/>
              <a:t>n significant</a:t>
            </a:r>
            <a:r>
              <a:rPr lang="en-US" sz="2400"/>
              <a:t> figures.</a:t>
            </a:r>
          </a:p>
        </p:txBody>
      </p:sp>
      <p:graphicFrame>
        <p:nvGraphicFramePr>
          <p:cNvPr id="13316" name="Object 4"/>
          <p:cNvGraphicFramePr>
            <a:graphicFrameLocks noGrp="1" noChangeAspect="1"/>
          </p:cNvGraphicFramePr>
          <p:nvPr>
            <p:ph sz="quarter" idx="2"/>
          </p:nvPr>
        </p:nvGraphicFramePr>
        <p:xfrm>
          <a:off x="827088" y="2312988"/>
          <a:ext cx="1476375" cy="923925"/>
        </p:xfrm>
        <a:graphic>
          <a:graphicData uri="http://schemas.openxmlformats.org/presentationml/2006/ole">
            <mc:AlternateContent xmlns:mc="http://schemas.openxmlformats.org/markup-compatibility/2006">
              <mc:Choice xmlns:v="urn:schemas-microsoft-com:vml" Requires="v">
                <p:oleObj spid="_x0000_s88072" name="Equation" r:id="rId4" imgW="406048" imgH="253780" progId="Equation.3">
                  <p:embed/>
                </p:oleObj>
              </mc:Choice>
              <mc:Fallback>
                <p:oleObj name="Equation" r:id="rId4" imgW="406048" imgH="253780" progId="Equation.3">
                  <p:embed/>
                  <p:pic>
                    <p:nvPicPr>
                      <p:cNvPr id="0" name="Picture 6"/>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088" y="2312988"/>
                        <a:ext cx="1476375" cy="923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9" name="Line 7"/>
          <p:cNvSpPr>
            <a:spLocks noChangeShapeType="1"/>
          </p:cNvSpPr>
          <p:nvPr/>
        </p:nvSpPr>
        <p:spPr bwMode="auto">
          <a:xfrm flipH="1" flipV="1">
            <a:off x="2051050" y="2744788"/>
            <a:ext cx="1512888" cy="179387"/>
          </a:xfrm>
          <a:prstGeom prst="line">
            <a:avLst/>
          </a:prstGeom>
          <a:noFill/>
          <a:ln w="9525">
            <a:solidFill>
              <a:schemeClr val="tx1"/>
            </a:solidFill>
            <a:round/>
            <a:headEnd/>
            <a:tailEnd type="triangle" w="med" len="med"/>
          </a:ln>
          <a:effectLst/>
        </p:spPr>
        <p:txBody>
          <a:bodyPr/>
          <a:lstStyle/>
          <a:p>
            <a:endParaRPr lang="en-US"/>
          </a:p>
        </p:txBody>
      </p:sp>
      <p:sp>
        <p:nvSpPr>
          <p:cNvPr id="13320" name="Text Box 8"/>
          <p:cNvSpPr txBox="1">
            <a:spLocks noChangeArrowheads="1"/>
          </p:cNvSpPr>
          <p:nvPr/>
        </p:nvSpPr>
        <p:spPr bwMode="auto">
          <a:xfrm>
            <a:off x="3563938" y="2457450"/>
            <a:ext cx="3563937" cy="915988"/>
          </a:xfrm>
          <a:prstGeom prst="rect">
            <a:avLst/>
          </a:prstGeom>
          <a:solidFill>
            <a:srgbClr val="FFFF99"/>
          </a:solidFill>
          <a:ln w="9525">
            <a:noFill/>
            <a:miter lim="800000"/>
            <a:headEnd/>
            <a:tailEnd/>
          </a:ln>
          <a:effectLst/>
        </p:spPr>
        <p:txBody>
          <a:bodyPr>
            <a:spAutoFit/>
          </a:bodyPr>
          <a:lstStyle/>
          <a:p>
            <a:pPr>
              <a:spcBef>
                <a:spcPct val="50000"/>
              </a:spcBef>
            </a:pPr>
            <a:r>
              <a:rPr lang="en-US"/>
              <a:t>Pre-specified % tolerance based on the knowledge of your solution</a:t>
            </a:r>
          </a:p>
        </p:txBody>
      </p:sp>
      <p:graphicFrame>
        <p:nvGraphicFramePr>
          <p:cNvPr id="13321" name="Object 9"/>
          <p:cNvGraphicFramePr>
            <a:graphicFrameLocks noGrp="1" noChangeAspect="1"/>
          </p:cNvGraphicFramePr>
          <p:nvPr>
            <p:ph sz="quarter" idx="3"/>
          </p:nvPr>
        </p:nvGraphicFramePr>
        <p:xfrm>
          <a:off x="792163" y="4473575"/>
          <a:ext cx="3278187" cy="655638"/>
        </p:xfrm>
        <a:graphic>
          <a:graphicData uri="http://schemas.openxmlformats.org/presentationml/2006/ole">
            <mc:AlternateContent xmlns:mc="http://schemas.openxmlformats.org/markup-compatibility/2006">
              <mc:Choice xmlns:v="urn:schemas-microsoft-com:vml" Requires="v">
                <p:oleObj spid="_x0000_s88073" name="Equation" r:id="rId6" imgW="1206500" imgH="241300" progId="Equation.3">
                  <p:embed/>
                </p:oleObj>
              </mc:Choice>
              <mc:Fallback>
                <p:oleObj name="Equation" r:id="rId6" imgW="1206500" imgH="241300" progId="Equation.3">
                  <p:embed/>
                  <p:pic>
                    <p:nvPicPr>
                      <p:cNvPr id="0" name="Picture 7"/>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2163" y="4473575"/>
                        <a:ext cx="3278187" cy="655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704088"/>
            <a:ext cx="8229600" cy="743712"/>
          </a:xfrm>
        </p:spPr>
        <p:txBody>
          <a:bodyPr>
            <a:normAutofit fontScale="90000"/>
          </a:bodyPr>
          <a:lstStyle/>
          <a:p>
            <a:r>
              <a:rPr lang="en-US" dirty="0" smtClean="0"/>
              <a:t>Example 3.2</a:t>
            </a:r>
            <a:endParaRPr lang="en-US" dirty="0"/>
          </a:p>
        </p:txBody>
      </p:sp>
      <p:sp>
        <p:nvSpPr>
          <p:cNvPr id="7" name="Content Placeholder 6"/>
          <p:cNvSpPr>
            <a:spLocks noGrp="1"/>
          </p:cNvSpPr>
          <p:nvPr>
            <p:ph idx="1"/>
          </p:nvPr>
        </p:nvSpPr>
        <p:spPr>
          <a:xfrm>
            <a:off x="457200" y="1371600"/>
            <a:ext cx="8229600" cy="4953000"/>
          </a:xfrm>
        </p:spPr>
        <p:txBody>
          <a:bodyPr>
            <a:normAutofit/>
          </a:bodyPr>
          <a:lstStyle/>
          <a:p>
            <a:r>
              <a:rPr lang="en-US" sz="2000" dirty="0" smtClean="0"/>
              <a:t>In mathematics, function can often be represented by infinite series. For example, the exponential function can be computed using the </a:t>
            </a:r>
            <a:r>
              <a:rPr lang="en-US" sz="2000" i="1" dirty="0" err="1" smtClean="0"/>
              <a:t>Maclaurin</a:t>
            </a:r>
            <a:r>
              <a:rPr lang="en-US" sz="2000" i="1" dirty="0" smtClean="0"/>
              <a:t> series </a:t>
            </a:r>
            <a:r>
              <a:rPr lang="en-US" sz="2000" i="1" dirty="0" err="1" smtClean="0"/>
              <a:t>exapansion</a:t>
            </a:r>
            <a:r>
              <a:rPr lang="en-US" sz="2000" i="1" dirty="0" smtClean="0"/>
              <a:t> </a:t>
            </a:r>
            <a:r>
              <a:rPr lang="en-US" sz="2000" dirty="0" smtClean="0"/>
              <a:t>as:</a:t>
            </a:r>
          </a:p>
          <a:p>
            <a:endParaRPr lang="en-US" sz="2000" dirty="0" smtClean="0"/>
          </a:p>
          <a:p>
            <a:endParaRPr lang="en-US" sz="2000" dirty="0" smtClean="0"/>
          </a:p>
          <a:p>
            <a:pPr>
              <a:buNone/>
            </a:pPr>
            <a:r>
              <a:rPr lang="en-US" sz="2000" dirty="0" smtClean="0"/>
              <a:t>	Thus, as more terms are added in sequence, the approximation becomes a better and better estimate.  </a:t>
            </a:r>
          </a:p>
          <a:p>
            <a:pPr>
              <a:buNone/>
            </a:pPr>
            <a:r>
              <a:rPr lang="en-US" sz="2000" dirty="0" smtClean="0"/>
              <a:t>		Starting with the simplest version, </a:t>
            </a:r>
            <a:r>
              <a:rPr lang="en-US" sz="2000" i="1" dirty="0" smtClean="0"/>
              <a:t>e</a:t>
            </a:r>
            <a:r>
              <a:rPr lang="en-US" sz="2000" i="1" baseline="30000" dirty="0" smtClean="0"/>
              <a:t>x</a:t>
            </a:r>
            <a:r>
              <a:rPr lang="en-US" sz="2000" i="1" dirty="0" smtClean="0"/>
              <a:t>=1</a:t>
            </a:r>
            <a:r>
              <a:rPr lang="en-US" sz="2000" dirty="0" smtClean="0"/>
              <a:t>, add terms one at a time to estimate </a:t>
            </a:r>
            <a:r>
              <a:rPr lang="en-US" sz="2000" i="1" dirty="0" smtClean="0"/>
              <a:t>e</a:t>
            </a:r>
            <a:r>
              <a:rPr lang="en-US" sz="2000" i="1" baseline="30000" dirty="0" smtClean="0"/>
              <a:t>0.5</a:t>
            </a:r>
            <a:r>
              <a:rPr lang="en-US" sz="2000" dirty="0" smtClean="0"/>
              <a:t>. After each new term is added, compute the true and approximate percent relative errors. Note that the true value of </a:t>
            </a:r>
            <a:r>
              <a:rPr lang="en-US" sz="2000" i="1" dirty="0" smtClean="0"/>
              <a:t>e</a:t>
            </a:r>
            <a:r>
              <a:rPr lang="en-US" sz="2000" i="1" baseline="30000" dirty="0" smtClean="0"/>
              <a:t>0.5</a:t>
            </a:r>
            <a:r>
              <a:rPr lang="en-US" sz="2000" dirty="0" smtClean="0"/>
              <a:t> = 1.648721. Add terms until the absolute value of the approximate error estimate </a:t>
            </a:r>
            <a:r>
              <a:rPr lang="el-GR" sz="2000" i="1" dirty="0" smtClean="0"/>
              <a:t>ε</a:t>
            </a:r>
            <a:r>
              <a:rPr lang="en-US" sz="2000" i="1" baseline="-25000" dirty="0" smtClean="0"/>
              <a:t>a </a:t>
            </a:r>
            <a:r>
              <a:rPr lang="en-US" sz="2000" i="1" baseline="30000" dirty="0" smtClean="0"/>
              <a:t> </a:t>
            </a:r>
            <a:r>
              <a:rPr lang="en-US" sz="2000" dirty="0" smtClean="0"/>
              <a:t>falls below a pre-specified error criterion </a:t>
            </a:r>
            <a:r>
              <a:rPr lang="el-GR" sz="2000" i="1" dirty="0" smtClean="0"/>
              <a:t>ε</a:t>
            </a:r>
            <a:r>
              <a:rPr lang="en-US" sz="2000" i="1" baseline="-25000" dirty="0" smtClean="0"/>
              <a:t>s</a:t>
            </a:r>
            <a:r>
              <a:rPr lang="en-US" sz="2000" dirty="0" smtClean="0"/>
              <a:t> conforming to three significant digits.</a:t>
            </a:r>
            <a:endParaRPr lang="en-US" sz="2000" baseline="30000" dirty="0"/>
          </a:p>
        </p:txBody>
      </p:sp>
      <p:graphicFrame>
        <p:nvGraphicFramePr>
          <p:cNvPr id="92162" name="Object 2"/>
          <p:cNvGraphicFramePr>
            <a:graphicFrameLocks noChangeAspect="1"/>
          </p:cNvGraphicFramePr>
          <p:nvPr/>
        </p:nvGraphicFramePr>
        <p:xfrm>
          <a:off x="1752600" y="2362200"/>
          <a:ext cx="5368925" cy="756886"/>
        </p:xfrm>
        <a:graphic>
          <a:graphicData uri="http://schemas.openxmlformats.org/presentationml/2006/ole">
            <mc:AlternateContent xmlns:mc="http://schemas.openxmlformats.org/markup-compatibility/2006">
              <mc:Choice xmlns:v="urn:schemas-microsoft-com:vml" Requires="v">
                <p:oleObj spid="_x0000_s92165" name="Equation" r:id="rId4" imgW="2971800" imgH="419100" progId="Equation.3">
                  <p:embed/>
                </p:oleObj>
              </mc:Choice>
              <mc:Fallback>
                <p:oleObj name="Equation" r:id="rId4" imgW="2971800" imgH="41910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2362200"/>
                        <a:ext cx="5368925" cy="7568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2193</TotalTime>
  <Words>419</Words>
  <Application>Microsoft Office PowerPoint</Application>
  <PresentationFormat>On-screen Show (4:3)</PresentationFormat>
  <Paragraphs>129</Paragraphs>
  <Slides>14</Slides>
  <Notes>14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16" baseType="lpstr">
      <vt:lpstr>Flow</vt:lpstr>
      <vt:lpstr>Equation</vt:lpstr>
      <vt:lpstr>Approximations &amp; Round-off Errors</vt:lpstr>
      <vt:lpstr>PowerPoint Presentation</vt:lpstr>
      <vt:lpstr>PowerPoint Presentation</vt:lpstr>
      <vt:lpstr>PowerPoint Presentation</vt:lpstr>
      <vt:lpstr>Significant Figures</vt:lpstr>
      <vt:lpstr>Error Definitions</vt:lpstr>
      <vt:lpstr>PowerPoint Presentation</vt:lpstr>
      <vt:lpstr>PowerPoint Presentation</vt:lpstr>
      <vt:lpstr>Example 3.2</vt:lpstr>
      <vt:lpstr>Round-off Errors</vt:lpstr>
      <vt:lpstr>PowerPoint Presentation</vt:lpstr>
      <vt:lpstr>PowerPoint Presentation</vt:lpstr>
      <vt:lpstr>PowerPoint Presentation</vt:lpstr>
      <vt:lpstr>Chopping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Iterative methods</dc:title>
  <dc:creator>Nill</dc:creator>
  <cp:lastModifiedBy>User</cp:lastModifiedBy>
  <cp:revision>163</cp:revision>
  <dcterms:created xsi:type="dcterms:W3CDTF">2009-03-28T03:54:28Z</dcterms:created>
  <dcterms:modified xsi:type="dcterms:W3CDTF">2019-05-13T15:50:25Z</dcterms:modified>
</cp:coreProperties>
</file>