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sldIdLst>
    <p:sldId id="301" r:id="rId2"/>
    <p:sldId id="304" r:id="rId3"/>
    <p:sldId id="305" r:id="rId4"/>
    <p:sldId id="307" r:id="rId5"/>
    <p:sldId id="306" r:id="rId6"/>
    <p:sldId id="312" r:id="rId7"/>
    <p:sldId id="309" r:id="rId8"/>
    <p:sldId id="311" r:id="rId9"/>
    <p:sldId id="310" r:id="rId10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110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lnSpc>
        <a:spcPct val="110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lnSpc>
        <a:spcPct val="110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lnSpc>
        <a:spcPct val="110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lnSpc>
        <a:spcPct val="110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63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latin typeface="Arial" charset="0"/>
              </a:defRPr>
            </a:lvl1pPr>
          </a:lstStyle>
          <a:p>
            <a:fld id="{4E0C5B09-14AB-4B4C-832A-4A4B6999FB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86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D15B9-2810-49EC-B9D3-D693F2BB2C1F}" type="slidenum">
              <a:rPr lang="en-US"/>
              <a:pPr/>
              <a:t>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5B09-14AB-4B4C-832A-4A4B6999FB0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CCE3A-EF76-488E-97C1-6D72AA09435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CCE3A-EF76-488E-97C1-6D72AA09435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5B09-14AB-4B4C-832A-4A4B6999FB0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5B09-14AB-4B4C-832A-4A4B6999FB0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5B09-14AB-4B4C-832A-4A4B6999FB0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5B09-14AB-4B4C-832A-4A4B6999FB0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5B09-14AB-4B4C-832A-4A4B6999FB0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35C4-C835-4284-9EB4-F15AB4BE9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245F-FDCD-406D-9C18-F4B56DB94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4B9A-A8C0-421C-9F4D-FA4950B85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by Lale Yurttas, Texas A&amp;M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Chapter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FBB9837-50B8-4858-B828-A5D360CD0D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3C16-B93D-4168-9EA0-2021075E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1DE8-A2F2-43FC-8743-8A77CF42C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6500-CBD7-424D-BD75-7C80119F1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075-D46F-4E6A-AAE5-8DD6EB3DD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F446-9884-4DBB-96BD-CBAF687A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A849-91C8-4FC8-92AF-2D2A6F24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ECE1-94B9-42FD-8F10-D1868046E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41DF3C-CF24-4112-A581-98DAD8EC46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CF1188-E25C-46DA-A231-8BB550ABD7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jpe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Truncation Errors and Tailors Series</a:t>
            </a:r>
            <a:endParaRPr lang="en-US" sz="4000" dirty="0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Chapra</a:t>
            </a:r>
            <a:r>
              <a:rPr lang="en-US" dirty="0" smtClean="0"/>
              <a:t>: Chapter-4</a:t>
            </a:r>
            <a:endParaRPr lang="en-US" dirty="0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371600" y="914400"/>
            <a:ext cx="838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sz="3200" b="1" dirty="0" smtClean="0">
                <a:solidFill>
                  <a:schemeClr val="tx2"/>
                </a:solidFill>
              </a:rPr>
              <a:t>1</a:t>
            </a:r>
            <a:endParaRPr kumimoji="0" lang="en-US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>
            <a:normAutofit/>
          </a:bodyPr>
          <a:lstStyle/>
          <a:p>
            <a:r>
              <a:rPr lang="en-US" i="1" dirty="0" smtClean="0"/>
              <a:t>Truncation errors</a:t>
            </a:r>
            <a:r>
              <a:rPr lang="en-US" dirty="0" smtClean="0"/>
              <a:t> are those that result from using an approximation in place of an exact mathematical procedure. </a:t>
            </a:r>
          </a:p>
          <a:p>
            <a:r>
              <a:rPr lang="en-US" i="1" dirty="0" smtClean="0"/>
              <a:t>Example: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How much error is introduced with this approximation?</a:t>
            </a:r>
          </a:p>
          <a:p>
            <a:r>
              <a:rPr lang="en-US" dirty="0" smtClean="0"/>
              <a:t>We can use </a:t>
            </a:r>
            <a:r>
              <a:rPr lang="en-US" i="1" dirty="0" smtClean="0"/>
              <a:t>Tailors Series </a:t>
            </a:r>
            <a:r>
              <a:rPr lang="en-US" dirty="0" smtClean="0"/>
              <a:t>to estimate truncation error.</a:t>
            </a:r>
            <a:endParaRPr lang="en-US" dirty="0"/>
          </a:p>
        </p:txBody>
      </p:sp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2133600" y="3810000"/>
          <a:ext cx="36607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8" name="Equation" r:id="rId4" imgW="1459866" imgH="431613" progId="Equation.3">
                  <p:embed/>
                </p:oleObj>
              </mc:Choice>
              <mc:Fallback>
                <p:oleObj name="Equation" r:id="rId4" imgW="1459866" imgH="4316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10000"/>
                        <a:ext cx="3660775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576263" y="2116066"/>
          <a:ext cx="7196137" cy="185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6" name="Equation" r:id="rId4" imgW="3251200" imgH="838200" progId="Equation.3">
                  <p:embed/>
                </p:oleObj>
              </mc:Choice>
              <mc:Fallback>
                <p:oleObj name="Equation" r:id="rId4" imgW="3251200" imgH="838200" progId="Equation.3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116066"/>
                        <a:ext cx="7196137" cy="185503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539750" y="3924030"/>
            <a:ext cx="755967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(x</a:t>
            </a:r>
            <a:r>
              <a:rPr lang="en-US" sz="2800" baseline="-25000">
                <a:solidFill>
                  <a:schemeClr val="tx1"/>
                </a:solidFill>
              </a:rPr>
              <a:t>i+1</a:t>
            </a:r>
            <a:r>
              <a:rPr lang="en-US" sz="2800">
                <a:solidFill>
                  <a:schemeClr val="tx1"/>
                </a:solidFill>
              </a:rPr>
              <a:t>-x</a:t>
            </a:r>
            <a:r>
              <a:rPr lang="en-US" sz="2800" baseline="-25000">
                <a:solidFill>
                  <a:schemeClr val="tx1"/>
                </a:solidFill>
              </a:rPr>
              <a:t>i</a:t>
            </a:r>
            <a:r>
              <a:rPr lang="en-US" sz="2800">
                <a:solidFill>
                  <a:schemeClr val="tx1"/>
                </a:solidFill>
              </a:rPr>
              <a:t>)= h		</a:t>
            </a:r>
            <a:r>
              <a:rPr lang="en-US" sz="2800" i="1">
                <a:solidFill>
                  <a:schemeClr val="tx1"/>
                </a:solidFill>
              </a:rPr>
              <a:t>step size</a:t>
            </a:r>
            <a:r>
              <a:rPr lang="en-US" sz="2800">
                <a:solidFill>
                  <a:schemeClr val="tx1"/>
                </a:solidFill>
              </a:rPr>
              <a:t> (define first)</a:t>
            </a:r>
          </a:p>
        </p:txBody>
      </p:sp>
      <p:graphicFrame>
        <p:nvGraphicFramePr>
          <p:cNvPr id="1331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47699" y="4884738"/>
          <a:ext cx="4991101" cy="1004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7" name="Equation" r:id="rId6" imgW="2209800" imgH="444500" progId="Equation.3">
                  <p:embed/>
                </p:oleObj>
              </mc:Choice>
              <mc:Fallback>
                <p:oleObj name="Equation" r:id="rId6" imgW="2209800" imgH="4445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99" y="4884738"/>
                        <a:ext cx="4991101" cy="100470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395288" y="5931633"/>
            <a:ext cx="8443912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Reminder </a:t>
            </a:r>
            <a:r>
              <a:rPr lang="en-US" dirty="0">
                <a:solidFill>
                  <a:schemeClr val="tx1"/>
                </a:solidFill>
              </a:rPr>
              <a:t>term,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accounts for all terms from (n+1) to infinity.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700088" y="1401763"/>
            <a:ext cx="7904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3200" i="1" dirty="0">
                <a:solidFill>
                  <a:srgbClr val="0000FF"/>
                </a:solidFill>
              </a:rPr>
              <a:t>n</a:t>
            </a:r>
            <a:r>
              <a:rPr lang="en-US" sz="3200" i="1" baseline="30000" dirty="0">
                <a:solidFill>
                  <a:srgbClr val="0000FF"/>
                </a:solidFill>
              </a:rPr>
              <a:t>th</a:t>
            </a:r>
            <a:r>
              <a:rPr lang="en-US" sz="3200" i="1" dirty="0">
                <a:solidFill>
                  <a:srgbClr val="0000FF"/>
                </a:solidFill>
              </a:rPr>
              <a:t> order</a:t>
            </a:r>
            <a:r>
              <a:rPr lang="en-US" sz="3200" dirty="0">
                <a:solidFill>
                  <a:schemeClr val="tx1"/>
                </a:solidFill>
              </a:rPr>
              <a:t> approximation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Tailors Series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3" descr="Fig04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0"/>
            <a:ext cx="782088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4628" y="5791200"/>
            <a:ext cx="8073572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The approximation of </a:t>
            </a:r>
            <a:r>
              <a:rPr lang="en-US" i="1" dirty="0" smtClean="0"/>
              <a:t>f(x) </a:t>
            </a:r>
            <a:r>
              <a:rPr lang="en-US" dirty="0" smtClean="0"/>
              <a:t>at </a:t>
            </a:r>
            <a:r>
              <a:rPr lang="en-US" i="1" dirty="0" smtClean="0"/>
              <a:t>x=1 </a:t>
            </a:r>
            <a:r>
              <a:rPr lang="en-US" dirty="0" smtClean="0"/>
              <a:t>by zero-order, fist-order and second-order Tailor series expansion</a:t>
            </a:r>
            <a:endParaRPr lang="en-US" dirty="0"/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1414463" y="5071666"/>
          <a:ext cx="5748338" cy="48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6" name="Equation" r:id="rId5" imgW="2692400" imgH="228600" progId="Equation.3">
                  <p:embed/>
                </p:oleObj>
              </mc:Choice>
              <mc:Fallback>
                <p:oleObj name="Equation" r:id="rId5" imgW="26924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5071666"/>
                        <a:ext cx="5748338" cy="48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additional term contributes to the approximation</a:t>
            </a:r>
          </a:p>
          <a:p>
            <a:r>
              <a:rPr lang="en-US" sz="2400" i="1" dirty="0" smtClean="0"/>
              <a:t>n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-order Tailor Series gives exact value of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-order polynomial</a:t>
            </a:r>
          </a:p>
          <a:p>
            <a:r>
              <a:rPr lang="en-US" sz="2400" dirty="0" smtClean="0"/>
              <a:t>Inclusion of a few terms gives an approximation that is good enough for practical purpose.</a:t>
            </a:r>
          </a:p>
          <a:p>
            <a:r>
              <a:rPr lang="en-US" sz="2400" dirty="0" smtClean="0"/>
              <a:t>The Remainder:</a:t>
            </a:r>
          </a:p>
          <a:p>
            <a:pPr lvl="1"/>
            <a:r>
              <a:rPr lang="en-US" sz="2200" dirty="0" smtClean="0"/>
              <a:t>ε is not exactly known.</a:t>
            </a:r>
          </a:p>
          <a:p>
            <a:pPr lvl="1"/>
            <a:r>
              <a:rPr lang="en-US" sz="2200" dirty="0" smtClean="0"/>
              <a:t>Need to determine </a:t>
            </a:r>
            <a:r>
              <a:rPr lang="en-US" sz="2200" i="1" dirty="0" smtClean="0"/>
              <a:t>f</a:t>
            </a:r>
            <a:r>
              <a:rPr lang="en-US" sz="2200" i="1" baseline="30000" dirty="0" smtClean="0"/>
              <a:t>n+1</a:t>
            </a:r>
            <a:r>
              <a:rPr lang="en-US" sz="2200" i="1" dirty="0" smtClean="0"/>
              <a:t>(x</a:t>
            </a:r>
            <a:r>
              <a:rPr lang="en-US" sz="2200" i="1" baseline="-25000" dirty="0" smtClean="0"/>
              <a:t>i+1</a:t>
            </a:r>
            <a:r>
              <a:rPr lang="en-US" sz="2200" i="1" dirty="0" smtClean="0"/>
              <a:t>), </a:t>
            </a:r>
            <a:r>
              <a:rPr lang="en-US" sz="2200" dirty="0" smtClean="0"/>
              <a:t>which require the  determination of the (</a:t>
            </a:r>
            <a:r>
              <a:rPr lang="en-US" sz="2200" i="1" dirty="0" smtClean="0"/>
              <a:t>n</a:t>
            </a:r>
            <a:r>
              <a:rPr lang="en-US" sz="2200" dirty="0" smtClean="0"/>
              <a:t>+1)</a:t>
            </a:r>
            <a:r>
              <a:rPr lang="en-US" sz="2200" dirty="0" err="1" smtClean="0"/>
              <a:t>th</a:t>
            </a:r>
            <a:r>
              <a:rPr lang="en-US" sz="2200" dirty="0" smtClean="0"/>
              <a:t> derivative of </a:t>
            </a:r>
            <a:r>
              <a:rPr lang="en-US" sz="2200" i="1" dirty="0" smtClean="0"/>
              <a:t>f(x). </a:t>
            </a:r>
            <a:r>
              <a:rPr lang="en-US" sz="2200" dirty="0" smtClean="0"/>
              <a:t>If we know </a:t>
            </a:r>
            <a:r>
              <a:rPr lang="en-US" sz="2200" i="1" dirty="0" smtClean="0"/>
              <a:t>f(x) </a:t>
            </a:r>
            <a:r>
              <a:rPr lang="en-US" sz="2200" dirty="0" smtClean="0"/>
              <a:t>then we do not need to use Tailors series!</a:t>
            </a:r>
          </a:p>
          <a:p>
            <a:pPr lvl="1"/>
            <a:r>
              <a:rPr lang="en-US" sz="2200" dirty="0" smtClean="0"/>
              <a:t>Yet, </a:t>
            </a:r>
            <a:r>
              <a:rPr lang="en-US" sz="2200" i="1" dirty="0" err="1" smtClean="0"/>
              <a:t>R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/>
              <a:t>=O(h</a:t>
            </a:r>
            <a:r>
              <a:rPr lang="en-US" sz="2200" i="1" baseline="30000" dirty="0" smtClean="0"/>
              <a:t>n+1</a:t>
            </a:r>
            <a:r>
              <a:rPr lang="en-US" sz="2200" i="1" dirty="0" smtClean="0"/>
              <a:t>)</a:t>
            </a:r>
            <a:r>
              <a:rPr lang="en-US" sz="2200" dirty="0" smtClean="0"/>
              <a:t> gives insight into error. E.g., if error is O(</a:t>
            </a:r>
            <a:r>
              <a:rPr lang="en-US" sz="2200" i="1" dirty="0" smtClean="0"/>
              <a:t>h</a:t>
            </a:r>
            <a:r>
              <a:rPr lang="en-US" sz="2200" dirty="0" smtClean="0"/>
              <a:t>) then halving step size will halve the error.  If error is O(</a:t>
            </a:r>
            <a:r>
              <a:rPr lang="en-US" sz="2200" i="1" dirty="0" smtClean="0"/>
              <a:t>h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) then halving the step size will quarter the error, and so on.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Step Size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2819400"/>
            <a:ext cx="2300779" cy="1066800"/>
            <a:chOff x="304800" y="1143000"/>
            <a:chExt cx="2300779" cy="1066800"/>
          </a:xfrm>
        </p:grpSpPr>
        <p:graphicFrame>
          <p:nvGraphicFramePr>
            <p:cNvPr id="84995" name="Object 3"/>
            <p:cNvGraphicFramePr>
              <a:graphicFrameLocks noChangeAspect="1"/>
            </p:cNvGraphicFramePr>
            <p:nvPr/>
          </p:nvGraphicFramePr>
          <p:xfrm>
            <a:off x="304800" y="1524000"/>
            <a:ext cx="2300779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70" name="Equation" r:id="rId4" imgW="1320227" imgH="393529" progId="Equation.3">
                    <p:embed/>
                  </p:oleObj>
                </mc:Choice>
                <mc:Fallback>
                  <p:oleObj name="Equation" r:id="rId4" imgW="1320227" imgH="393529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1524000"/>
                          <a:ext cx="2300779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304800" y="1143000"/>
              <a:ext cx="1003801" cy="469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Actual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8600" y="1295400"/>
            <a:ext cx="3505200" cy="1371600"/>
            <a:chOff x="3962400" y="1371600"/>
            <a:chExt cx="3276600" cy="1111943"/>
          </a:xfrm>
        </p:grpSpPr>
        <p:graphicFrame>
          <p:nvGraphicFramePr>
            <p:cNvPr id="84994" name="Object 2"/>
            <p:cNvGraphicFramePr>
              <a:graphicFrameLocks noChangeAspect="1"/>
            </p:cNvGraphicFramePr>
            <p:nvPr/>
          </p:nvGraphicFramePr>
          <p:xfrm>
            <a:off x="3962400" y="1828800"/>
            <a:ext cx="3276600" cy="654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71" name="Equation" r:id="rId6" imgW="2159000" imgH="431800" progId="Equation.3">
                    <p:embed/>
                  </p:oleObj>
                </mc:Choice>
                <mc:Fallback>
                  <p:oleObj name="Equation" r:id="rId6" imgW="2159000" imgH="4318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1828800"/>
                          <a:ext cx="3276600" cy="6547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4114800" y="1371600"/>
              <a:ext cx="1258678" cy="469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Estimate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400" y="4389120"/>
          <a:ext cx="1371600" cy="109728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m=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68.1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latin typeface="Arial"/>
                        </a:rPr>
                        <a:t>c=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12.5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9=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9.81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∆</a:t>
                      </a:r>
                      <a:r>
                        <a:rPr lang="en-US" sz="1800" b="0" i="0" u="none" strike="noStrike" dirty="0" smtClean="0">
                          <a:latin typeface="Arial"/>
                        </a:rPr>
                        <a:t>t=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15000" y="1447796"/>
          <a:ext cx="3276600" cy="5029204"/>
        </p:xfrm>
        <a:graphic>
          <a:graphicData uri="http://schemas.openxmlformats.org/drawingml/2006/table">
            <a:tbl>
              <a:tblPr/>
              <a:tblGrid>
                <a:gridCol w="819150"/>
                <a:gridCol w="819150"/>
                <a:gridCol w="819150"/>
                <a:gridCol w="819150"/>
              </a:tblGrid>
              <a:tr h="29391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latin typeface="Arial"/>
                        </a:rPr>
                        <a:t>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latin typeface="Arial"/>
                        </a:rPr>
                        <a:t>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latin typeface="Arial"/>
                        </a:rPr>
                        <a:t>Estimate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latin typeface="Arial"/>
                        </a:rPr>
                        <a:t>Error%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8.962318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9.81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9.458288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16.42172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17.81934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8.510793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91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22.63024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24.35854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7.637128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27.79763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29.69744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6.834436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32.09849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34.05637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6.099607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35.67812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37.6152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5.429315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38.65748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40.52079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4.820066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41.13722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42.89306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4.268249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43.20112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44.82988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3.770176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44.91893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46.4112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3.322138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46.34867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47.70225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2.920443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47.53865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48.75633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2.561458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48.52908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49.61693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2.241647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49.35343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50.31957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1.957596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50.03953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50.89323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1.706043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50.61058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51.36159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Arial"/>
                        </a:rPr>
                        <a:t>1.483897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667000" y="3200400"/>
          <a:ext cx="3200400" cy="3352796"/>
        </p:xfrm>
        <a:graphic>
          <a:graphicData uri="http://schemas.openxmlformats.org/drawingml/2006/table">
            <a:tbl>
              <a:tblPr/>
              <a:tblGrid>
                <a:gridCol w="457200"/>
                <a:gridCol w="990600"/>
                <a:gridCol w="914400"/>
                <a:gridCol w="838200"/>
              </a:tblGrid>
              <a:tr h="35087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latin typeface="Arial"/>
                        </a:rPr>
                        <a:t>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latin typeface="Arial"/>
                        </a:rPr>
                        <a:t>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latin typeface="Arial"/>
                        </a:rPr>
                        <a:t>Estimate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latin typeface="Arial"/>
                        </a:rPr>
                        <a:t>Error%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3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13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Arial"/>
                        </a:rPr>
                        <a:t>16.42172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Arial"/>
                        </a:rPr>
                        <a:t>19.62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19.47591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3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27.79763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32.03736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15.25213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87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35.67812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39.89621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11.82263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3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41.13722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44.87003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9.074043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3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44.91893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48.01792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6.899074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3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47.53865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50.01019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5.199019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3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49.35343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51.27109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3.885579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3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50.61058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Arial"/>
                        </a:rPr>
                        <a:t>52.06911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Arial"/>
                        </a:rPr>
                        <a:t>2.881848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Insight :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n</a:t>
            </a:r>
            <a:endParaRPr lang="en-US" i="1" baseline="-25000" dirty="0"/>
          </a:p>
        </p:txBody>
      </p:sp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609600" y="1447800"/>
          <a:ext cx="6238875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8" name="Equation" r:id="rId4" imgW="2489200" imgH="863600" progId="Equation.3">
                  <p:embed/>
                </p:oleObj>
              </mc:Choice>
              <mc:Fallback>
                <p:oleObj name="Equation" r:id="rId4" imgW="2489200" imgH="863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6238875" cy="216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Fig040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799" y="3124200"/>
            <a:ext cx="485641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Insight :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n</a:t>
            </a:r>
            <a:endParaRPr lang="en-US" i="1" baseline="-25000" dirty="0"/>
          </a:p>
        </p:txBody>
      </p:sp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457200" y="1828800"/>
          <a:ext cx="20066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6" name="Equation" r:id="rId4" imgW="800100" imgH="457200" progId="Equation.3">
                  <p:embed/>
                </p:oleObj>
              </mc:Choice>
              <mc:Fallback>
                <p:oleObj name="Equation" r:id="rId4" imgW="8001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2006600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 descr="Fig040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1800" y="1676400"/>
            <a:ext cx="590607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7939" name="Object 2"/>
          <p:cNvGraphicFramePr>
            <a:graphicFrameLocks noChangeAspect="1"/>
          </p:cNvGraphicFramePr>
          <p:nvPr/>
        </p:nvGraphicFramePr>
        <p:xfrm>
          <a:off x="377825" y="4117975"/>
          <a:ext cx="21653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7" name="Equation" r:id="rId7" imgW="863225" imgH="393529" progId="Equation.3">
                  <p:embed/>
                </p:oleObj>
              </mc:Choice>
              <mc:Fallback>
                <p:oleObj name="Equation" r:id="rId7" imgW="863225" imgH="393529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4117975"/>
                        <a:ext cx="216535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smtClean="0"/>
              <a:t>How to get derivatives?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will be given value of unknown </a:t>
            </a:r>
            <a:r>
              <a:rPr lang="en-US" sz="2800" i="1" dirty="0" smtClean="0"/>
              <a:t>f(x)</a:t>
            </a:r>
            <a:r>
              <a:rPr lang="en-US" sz="2800" dirty="0" smtClean="0"/>
              <a:t> for some value of </a:t>
            </a:r>
            <a:r>
              <a:rPr lang="en-US" sz="2800" i="1" dirty="0" smtClean="0"/>
              <a:t>x</a:t>
            </a:r>
          </a:p>
          <a:p>
            <a:endParaRPr lang="en-US" sz="2800" i="1" dirty="0" smtClean="0"/>
          </a:p>
          <a:p>
            <a:r>
              <a:rPr lang="en-US" sz="2800" dirty="0" smtClean="0"/>
              <a:t>We can estimate </a:t>
            </a:r>
            <a:r>
              <a:rPr lang="en-US" sz="2800" i="1" dirty="0" smtClean="0"/>
              <a:t>f</a:t>
            </a:r>
            <a:r>
              <a:rPr lang="en-US" sz="2800" i="1" baseline="30000" dirty="0" smtClean="0"/>
              <a:t>n</a:t>
            </a:r>
            <a:r>
              <a:rPr lang="en-US" sz="2800" i="1" dirty="0" smtClean="0"/>
              <a:t>(a)</a:t>
            </a:r>
            <a:r>
              <a:rPr lang="en-US" sz="2800" dirty="0" smtClean="0"/>
              <a:t>, i.e. the </a:t>
            </a:r>
            <a:r>
              <a:rPr lang="en-US" sz="2800" i="1" dirty="0" smtClean="0"/>
              <a:t>n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order derivate of </a:t>
            </a:r>
            <a:r>
              <a:rPr lang="en-US" sz="2800" i="1" dirty="0" smtClean="0"/>
              <a:t>f(x)</a:t>
            </a:r>
            <a:r>
              <a:rPr lang="en-US" sz="2800" dirty="0" smtClean="0"/>
              <a:t> at </a:t>
            </a:r>
            <a:r>
              <a:rPr lang="en-US" sz="2800" i="1" dirty="0" smtClean="0"/>
              <a:t>x=a </a:t>
            </a:r>
            <a:r>
              <a:rPr lang="en-US" sz="2800" dirty="0" smtClean="0"/>
              <a:t>numerically without knowing </a:t>
            </a:r>
            <a:r>
              <a:rPr lang="en-US" sz="2800" i="1" dirty="0" smtClean="0"/>
              <a:t>f(x)</a:t>
            </a:r>
          </a:p>
          <a:p>
            <a:endParaRPr lang="en-US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2194</TotalTime>
  <Words>395</Words>
  <Application>Microsoft Office PowerPoint</Application>
  <PresentationFormat>On-screen Show (4:3)</PresentationFormat>
  <Paragraphs>160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Flow</vt:lpstr>
      <vt:lpstr>Equation</vt:lpstr>
      <vt:lpstr>Truncation Errors and Tailors Series</vt:lpstr>
      <vt:lpstr>Truncation Error</vt:lpstr>
      <vt:lpstr>Tailors Series</vt:lpstr>
      <vt:lpstr>PowerPoint Presentation</vt:lpstr>
      <vt:lpstr>Insight</vt:lpstr>
      <vt:lpstr>Effect of Step Size</vt:lpstr>
      <vt:lpstr>Insight : Rn</vt:lpstr>
      <vt:lpstr>Insight : Rn</vt:lpstr>
      <vt:lpstr>How to get derivatives?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 methods</dc:title>
  <dc:creator>Nill</dc:creator>
  <cp:lastModifiedBy>User</cp:lastModifiedBy>
  <cp:revision>163</cp:revision>
  <dcterms:created xsi:type="dcterms:W3CDTF">2009-03-28T03:54:28Z</dcterms:created>
  <dcterms:modified xsi:type="dcterms:W3CDTF">2019-05-13T15:49:55Z</dcterms:modified>
</cp:coreProperties>
</file>