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1" r:id="rId4"/>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85934799" name="sharon wariara"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commentAuthors" Target="commentAuthor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670FE10-F406-47AF-8AE1-E9BA4C7E25F2}" type="datetimeFigureOut">
              <a:rPr lang="en-GB" smtClean="0"/>
            </a:fld>
            <a:endParaRPr lang="en-GB"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GB" dirty="0"/>
              <a:t>SOLELY FOR PURPOSES OF FORAGE WORK EXPERIENCE</a:t>
            </a:r>
            <a:endParaRPr lang="en-GB"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37AB4F7-4BD9-43F1-95BD-EA19DB6F96FE}" type="slidenum">
              <a:rPr lang="en-GB" smtClean="0"/>
            </a:fld>
            <a:endParaRPr lang="en-GB" dirty="0"/>
          </a:p>
        </p:txBody>
      </p:sp>
      <p:sp>
        <p:nvSpPr>
          <p:cNvPr id="7" name="Footer Placeholder 4"/>
          <p:cNvSpPr txBox="1"/>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70FE10-F406-47AF-8AE1-E9BA4C7E25F2}" type="datetimeFigureOut">
              <a:rPr lang="en-GB" smtClean="0"/>
            </a:fld>
            <a:endParaRPr lang="en-GB"/>
          </a:p>
        </p:txBody>
      </p:sp>
      <p:sp>
        <p:nvSpPr>
          <p:cNvPr id="5" name="Footer Placeholder 4"/>
          <p:cNvSpPr>
            <a:spLocks noGrp="1"/>
          </p:cNvSpPr>
          <p:nvPr>
            <p:ph type="ftr" sz="quarter" idx="11"/>
          </p:nvPr>
        </p:nvSpPr>
        <p:spPr/>
        <p:txBody>
          <a:bodyPr/>
          <a:p>
            <a:endParaRPr lang="en-GB"/>
          </a:p>
        </p:txBody>
      </p:sp>
      <p:sp>
        <p:nvSpPr>
          <p:cNvPr id="6" name="Slide Number Placeholder 5"/>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70FE10-F406-47AF-8AE1-E9BA4C7E25F2}" type="datetimeFigureOut">
              <a:rPr lang="en-GB" smtClean="0"/>
            </a:fld>
            <a:endParaRPr lang="en-GB"/>
          </a:p>
        </p:txBody>
      </p:sp>
      <p:sp>
        <p:nvSpPr>
          <p:cNvPr id="5" name="Footer Placeholder 4"/>
          <p:cNvSpPr>
            <a:spLocks noGrp="1"/>
          </p:cNvSpPr>
          <p:nvPr>
            <p:ph type="ftr" sz="quarter" idx="11"/>
          </p:nvPr>
        </p:nvSpPr>
        <p:spPr/>
        <p:txBody>
          <a:bodyPr/>
          <a:p>
            <a:endParaRPr lang="en-GB"/>
          </a:p>
        </p:txBody>
      </p:sp>
      <p:sp>
        <p:nvSpPr>
          <p:cNvPr id="6" name="Slide Number Placeholder 5"/>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670FE10-F406-47AF-8AE1-E9BA4C7E25F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70FE10-F406-47AF-8AE1-E9BA4C7E25F2}" type="datetimeFigureOut">
              <a:rPr lang="en-GB" smtClean="0"/>
            </a:fld>
            <a:endParaRPr lang="en-GB"/>
          </a:p>
        </p:txBody>
      </p:sp>
      <p:sp>
        <p:nvSpPr>
          <p:cNvPr id="5" name="Footer Placeholder 4"/>
          <p:cNvSpPr>
            <a:spLocks noGrp="1"/>
          </p:cNvSpPr>
          <p:nvPr>
            <p:ph type="ftr" sz="quarter" idx="11"/>
          </p:nvPr>
        </p:nvSpPr>
        <p:spPr/>
        <p:txBody>
          <a:bodyPr/>
          <a:p>
            <a:endParaRPr lang="en-GB"/>
          </a:p>
        </p:txBody>
      </p:sp>
      <p:sp>
        <p:nvSpPr>
          <p:cNvPr id="6" name="Slide Number Placeholder 5"/>
          <p:cNvSpPr>
            <a:spLocks noGrp="1"/>
          </p:cNvSpPr>
          <p:nvPr>
            <p:ph type="sldNum" sz="quarter" idx="12"/>
          </p:nvPr>
        </p:nvSpPr>
        <p:spPr/>
        <p:txBody>
          <a:bodyPr/>
          <a:p>
            <a:fld id="{537AB4F7-4BD9-43F1-95BD-EA19DB6F96FE}" type="slidenum">
              <a:rPr lang="en-GB" smtClean="0"/>
            </a:fld>
            <a:endParaRPr lang="en-GB"/>
          </a:p>
        </p:txBody>
      </p:sp>
      <p:sp>
        <p:nvSpPr>
          <p:cNvPr id="7" name="Footer Placeholder 4"/>
          <p:cNvSpPr txBox="1"/>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670FE10-F406-47AF-8AE1-E9BA4C7E25F2}" type="datetimeFigureOut">
              <a:rPr lang="en-GB" smtClean="0"/>
            </a:fld>
            <a:endParaRPr lang="en-GB"/>
          </a:p>
        </p:txBody>
      </p:sp>
      <p:sp>
        <p:nvSpPr>
          <p:cNvPr id="5" name="Footer Placeholder 4"/>
          <p:cNvSpPr>
            <a:spLocks noGrp="1"/>
          </p:cNvSpPr>
          <p:nvPr>
            <p:ph type="ftr" sz="quarter" idx="11"/>
          </p:nvPr>
        </p:nvSpPr>
        <p:spPr/>
        <p:txBody>
          <a:bodyPr/>
          <a:p>
            <a:endParaRPr lang="en-GB"/>
          </a:p>
        </p:txBody>
      </p:sp>
      <p:sp>
        <p:nvSpPr>
          <p:cNvPr id="6" name="Slide Number Placeholder 5"/>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670FE10-F406-47AF-8AE1-E9BA4C7E25F2}" type="datetimeFigureOut">
              <a:rPr lang="en-GB" smtClean="0"/>
            </a:fld>
            <a:endParaRPr lang="en-GB"/>
          </a:p>
        </p:txBody>
      </p:sp>
      <p:sp>
        <p:nvSpPr>
          <p:cNvPr id="6" name="Footer Placeholder 5"/>
          <p:cNvSpPr>
            <a:spLocks noGrp="1"/>
          </p:cNvSpPr>
          <p:nvPr>
            <p:ph type="ftr" sz="quarter" idx="11"/>
          </p:nvPr>
        </p:nvSpPr>
        <p:spPr/>
        <p:txBody>
          <a:bodyPr/>
          <a:p>
            <a:endParaRPr lang="en-GB"/>
          </a:p>
        </p:txBody>
      </p:sp>
      <p:sp>
        <p:nvSpPr>
          <p:cNvPr id="7" name="Slide Number Placeholder 6"/>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670FE10-F406-47AF-8AE1-E9BA4C7E25F2}" type="datetimeFigureOut">
              <a:rPr lang="en-GB" smtClean="0"/>
            </a:fld>
            <a:endParaRPr lang="en-GB"/>
          </a:p>
        </p:txBody>
      </p:sp>
      <p:sp>
        <p:nvSpPr>
          <p:cNvPr id="8" name="Footer Placeholder 7"/>
          <p:cNvSpPr>
            <a:spLocks noGrp="1"/>
          </p:cNvSpPr>
          <p:nvPr>
            <p:ph type="ftr" sz="quarter" idx="11"/>
          </p:nvPr>
        </p:nvSpPr>
        <p:spPr/>
        <p:txBody>
          <a:bodyPr/>
          <a:p>
            <a:endParaRPr lang="en-GB"/>
          </a:p>
        </p:txBody>
      </p:sp>
      <p:sp>
        <p:nvSpPr>
          <p:cNvPr id="9" name="Slide Number Placeholder 8"/>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670FE10-F406-47AF-8AE1-E9BA4C7E25F2}" type="datetimeFigureOut">
              <a:rPr lang="en-GB" smtClean="0"/>
            </a:fld>
            <a:endParaRPr lang="en-GB"/>
          </a:p>
        </p:txBody>
      </p:sp>
      <p:sp>
        <p:nvSpPr>
          <p:cNvPr id="4" name="Footer Placeholder 3"/>
          <p:cNvSpPr>
            <a:spLocks noGrp="1"/>
          </p:cNvSpPr>
          <p:nvPr>
            <p:ph type="ftr" sz="quarter" idx="11"/>
          </p:nvPr>
        </p:nvSpPr>
        <p:spPr/>
        <p:txBody>
          <a:bodyPr/>
          <a:p>
            <a:endParaRPr lang="en-GB"/>
          </a:p>
        </p:txBody>
      </p:sp>
      <p:sp>
        <p:nvSpPr>
          <p:cNvPr id="5" name="Slide Number Placeholder 4"/>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670FE10-F406-47AF-8AE1-E9BA4C7E25F2}" type="datetimeFigureOut">
              <a:rPr lang="en-GB" smtClean="0"/>
            </a:fld>
            <a:endParaRPr lang="en-GB"/>
          </a:p>
        </p:txBody>
      </p:sp>
      <p:sp>
        <p:nvSpPr>
          <p:cNvPr id="3" name="Footer Placeholder 2"/>
          <p:cNvSpPr>
            <a:spLocks noGrp="1"/>
          </p:cNvSpPr>
          <p:nvPr>
            <p:ph type="ftr" sz="quarter" idx="11"/>
          </p:nvPr>
        </p:nvSpPr>
        <p:spPr/>
        <p:txBody>
          <a:bodyPr/>
          <a:p>
            <a:endParaRPr lang="en-GB"/>
          </a:p>
        </p:txBody>
      </p:sp>
      <p:sp>
        <p:nvSpPr>
          <p:cNvPr id="4" name="Slide Number Placeholder 3"/>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670FE10-F406-47AF-8AE1-E9BA4C7E25F2}" type="datetimeFigureOut">
              <a:rPr lang="en-GB" smtClean="0"/>
            </a:fld>
            <a:endParaRPr lang="en-GB"/>
          </a:p>
        </p:txBody>
      </p:sp>
      <p:sp>
        <p:nvSpPr>
          <p:cNvPr id="6" name="Footer Placeholder 5"/>
          <p:cNvSpPr>
            <a:spLocks noGrp="1"/>
          </p:cNvSpPr>
          <p:nvPr>
            <p:ph type="ftr" sz="quarter" idx="11"/>
          </p:nvPr>
        </p:nvSpPr>
        <p:spPr/>
        <p:txBody>
          <a:bodyPr/>
          <a:p>
            <a:endParaRPr lang="en-GB"/>
          </a:p>
        </p:txBody>
      </p:sp>
      <p:sp>
        <p:nvSpPr>
          <p:cNvPr id="7" name="Slide Number Placeholder 6"/>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670FE10-F406-47AF-8AE1-E9BA4C7E25F2}" type="datetimeFigureOut">
              <a:rPr lang="en-GB" smtClean="0"/>
            </a:fld>
            <a:endParaRPr lang="en-GB"/>
          </a:p>
        </p:txBody>
      </p:sp>
      <p:sp>
        <p:nvSpPr>
          <p:cNvPr id="6" name="Footer Placeholder 5"/>
          <p:cNvSpPr>
            <a:spLocks noGrp="1"/>
          </p:cNvSpPr>
          <p:nvPr>
            <p:ph type="ftr" sz="quarter" idx="11"/>
          </p:nvPr>
        </p:nvSpPr>
        <p:spPr/>
        <p:txBody>
          <a:bodyPr/>
          <a:p>
            <a:endParaRPr lang="en-GB"/>
          </a:p>
        </p:txBody>
      </p:sp>
      <p:sp>
        <p:nvSpPr>
          <p:cNvPr id="7" name="Slide Number Placeholder 6"/>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670FE10-F406-47AF-8AE1-E9BA4C7E25F2}" type="datetimeFigureOut">
              <a:rPr lang="en-GB" smtClean="0"/>
            </a:fld>
            <a:endParaRPr lang="en-GB"/>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GB"/>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37AB4F7-4BD9-43F1-95BD-EA19DB6F96FE}"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745" y="2074545"/>
            <a:ext cx="10942955" cy="1120775"/>
          </a:xfrm>
        </p:spPr>
        <p:txBody>
          <a:bodyPr/>
          <a:lstStyle/>
          <a:p>
            <a:r>
              <a:rPr lang="en-US" altLang="en-GB" dirty="0">
                <a:sym typeface="+mn-ea"/>
              </a:rPr>
              <a:t>BRITISH AIRWAYS CUSTOMER REVIEWS ANALYSIS</a:t>
            </a:r>
            <a:endParaRPr lang="en-US" altLang="en-GB" dirty="0">
              <a:sym typeface="+mn-ea"/>
            </a:endParaRPr>
          </a:p>
        </p:txBody>
      </p:sp>
      <p:sp>
        <p:nvSpPr>
          <p:cNvPr id="3" name="Subtitle 2"/>
          <p:cNvSpPr>
            <a:spLocks noGrp="1"/>
          </p:cNvSpPr>
          <p:nvPr>
            <p:ph type="subTitle" idx="1"/>
          </p:nvPr>
        </p:nvSpPr>
        <p:spPr>
          <a:xfrm>
            <a:off x="7011670" y="6132830"/>
            <a:ext cx="5096510" cy="643890"/>
          </a:xfrm>
        </p:spPr>
        <p:txBody>
          <a:bodyPr/>
          <a:lstStyle/>
          <a:p>
            <a:r>
              <a:rPr lang="en-US" altLang="en-GB" dirty="0">
                <a:solidFill>
                  <a:schemeClr val="accent1"/>
                </a:solidFill>
              </a:rPr>
              <a:t>By:Sharon Muiruri</a:t>
            </a:r>
            <a:endParaRPr lang="en-US" altLang="en-GB"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barecommend"/>
          <p:cNvPicPr>
            <a:picLocks noChangeAspect="1"/>
          </p:cNvPicPr>
          <p:nvPr/>
        </p:nvPicPr>
        <p:blipFill>
          <a:blip r:embed="rId1"/>
          <a:stretch>
            <a:fillRect/>
          </a:stretch>
        </p:blipFill>
        <p:spPr>
          <a:xfrm>
            <a:off x="3365500" y="3850640"/>
            <a:ext cx="2799080" cy="2799080"/>
          </a:xfrm>
          <a:prstGeom prst="rect">
            <a:avLst/>
          </a:prstGeom>
        </p:spPr>
      </p:pic>
      <p:pic>
        <p:nvPicPr>
          <p:cNvPr id="10" name="Content Placeholder 9" descr="ba_wordcloud1"/>
          <p:cNvPicPr>
            <a:picLocks noChangeAspect="1"/>
          </p:cNvPicPr>
          <p:nvPr/>
        </p:nvPicPr>
        <p:blipFill>
          <a:blip r:embed="rId2"/>
          <a:stretch>
            <a:fillRect/>
          </a:stretch>
        </p:blipFill>
        <p:spPr>
          <a:xfrm>
            <a:off x="156210" y="430530"/>
            <a:ext cx="6008370" cy="3164840"/>
          </a:xfrm>
          <a:prstGeom prst="rect">
            <a:avLst/>
          </a:prstGeom>
          <a:noFill/>
          <a:ln w="9525">
            <a:noFill/>
          </a:ln>
        </p:spPr>
      </p:pic>
      <p:pic>
        <p:nvPicPr>
          <p:cNvPr id="11" name="Content Placeholder 10" descr="ba_sentiment"/>
          <p:cNvPicPr>
            <a:picLocks noChangeAspect="1"/>
          </p:cNvPicPr>
          <p:nvPr/>
        </p:nvPicPr>
        <p:blipFill>
          <a:blip r:embed="rId3"/>
          <a:stretch>
            <a:fillRect/>
          </a:stretch>
        </p:blipFill>
        <p:spPr>
          <a:xfrm>
            <a:off x="156210" y="3850640"/>
            <a:ext cx="3092450" cy="2740025"/>
          </a:xfrm>
          <a:prstGeom prst="rect">
            <a:avLst/>
          </a:prstGeom>
          <a:noFill/>
          <a:ln w="9525">
            <a:noFill/>
          </a:ln>
        </p:spPr>
      </p:pic>
      <p:sp>
        <p:nvSpPr>
          <p:cNvPr id="8" name="Text Box 7"/>
          <p:cNvSpPr txBox="1"/>
          <p:nvPr/>
        </p:nvSpPr>
        <p:spPr>
          <a:xfrm>
            <a:off x="6793865" y="430530"/>
            <a:ext cx="4098925" cy="5702300"/>
          </a:xfrm>
          <a:prstGeom prst="rect">
            <a:avLst/>
          </a:prstGeom>
          <a:noFill/>
        </p:spPr>
        <p:txBody>
          <a:bodyPr wrap="square" rtlCol="0">
            <a:noAutofit/>
          </a:bodyPr>
          <a:p>
            <a:pPr algn="ctr"/>
            <a:r>
              <a:rPr lang="en-US" b="1"/>
              <a:t>Key Insights</a:t>
            </a:r>
            <a:endParaRPr lang="en-US" b="1"/>
          </a:p>
          <a:p>
            <a:pPr algn="ctr"/>
            <a:endParaRPr lang="en-US" b="1">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The overall average rating score for the airline was 4.68</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- 57% of the reviews were positive, while 41% were negative and 1 % neutral.</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- 60% of passengers would not recommend the airline, suggesting potential areas of dissatisfaction or unmet expectations in services provided by the airline.</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Majority of the reviews have themes around service quality, comfort, food, airport logistics, and seating. These insights could guide BA to target improvements in service, comfort, and catering to enhance customer satisfaction.</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485890" y="3127375"/>
            <a:ext cx="5226050" cy="2921000"/>
          </a:xfrm>
          <a:prstGeom prst="rect">
            <a:avLst/>
          </a:prstGeom>
          <a:noFill/>
        </p:spPr>
        <p:txBody>
          <a:bodyPr wrap="square" rtlCol="0">
            <a:noAutofit/>
          </a:bodyPr>
          <a:p>
            <a:r>
              <a:rPr lang="en-US">
                <a:latin typeface="Times New Roman" panose="02020603050405020304" charset="0"/>
                <a:cs typeface="Times New Roman" panose="02020603050405020304" charset="0"/>
              </a:rPr>
              <a:t>- Cabin and Staff Service have the highest average rating, indicating that passengers are generally satisfied with the service provided by the cabin crew. This suggests that the staff’s professionalism and friendliness are positively perceived.</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There are notable areas for improvement, particularly in inflight entertainment and WiFi connectivity. Enhancing these lower-rated aspects could lead to a more balanced and satisfactory passenger experience.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pic>
        <p:nvPicPr>
          <p:cNvPr id="6" name="Picture 5" descr="catratings"/>
          <p:cNvPicPr>
            <a:picLocks noChangeAspect="1"/>
          </p:cNvPicPr>
          <p:nvPr/>
        </p:nvPicPr>
        <p:blipFill>
          <a:blip r:embed="rId1"/>
          <a:stretch>
            <a:fillRect/>
          </a:stretch>
        </p:blipFill>
        <p:spPr>
          <a:xfrm>
            <a:off x="271145" y="3023235"/>
            <a:ext cx="5720080" cy="3654425"/>
          </a:xfrm>
          <a:prstGeom prst="rect">
            <a:avLst/>
          </a:prstGeom>
        </p:spPr>
      </p:pic>
      <p:pic>
        <p:nvPicPr>
          <p:cNvPr id="5" name="Picture 4" descr="ba_cabin_ratings"/>
          <p:cNvPicPr>
            <a:picLocks noChangeAspect="1"/>
          </p:cNvPicPr>
          <p:nvPr/>
        </p:nvPicPr>
        <p:blipFill>
          <a:blip r:embed="rId2"/>
          <a:stretch>
            <a:fillRect/>
          </a:stretch>
        </p:blipFill>
        <p:spPr>
          <a:xfrm>
            <a:off x="105410" y="116205"/>
            <a:ext cx="5885815" cy="2818765"/>
          </a:xfrm>
          <a:prstGeom prst="rect">
            <a:avLst/>
          </a:prstGeom>
        </p:spPr>
      </p:pic>
      <p:sp>
        <p:nvSpPr>
          <p:cNvPr id="7" name="Text Box 6"/>
          <p:cNvSpPr txBox="1"/>
          <p:nvPr/>
        </p:nvSpPr>
        <p:spPr>
          <a:xfrm>
            <a:off x="6418580" y="250825"/>
            <a:ext cx="4957445" cy="2528570"/>
          </a:xfrm>
          <a:prstGeom prst="rect">
            <a:avLst/>
          </a:prstGeom>
          <a:noFill/>
        </p:spPr>
        <p:txBody>
          <a:bodyPr wrap="square" rtlCol="0">
            <a:noAutofit/>
          </a:bodyPr>
          <a:p>
            <a:r>
              <a:rPr lang="en-US">
                <a:latin typeface="Times New Roman" panose="02020603050405020304" charset="0"/>
                <a:cs typeface="Times New Roman" panose="02020603050405020304" charset="0"/>
              </a:rPr>
              <a:t>- The ratings indicate a positive experience for premium cabins (First and Premium Economy), while Economy and Business Class show areas where British Airways could focus on enhancing service or comfort.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Improving Economy Class and maintaining high standards in premium cabins can help BA ensure better overall customer satisfaction across all cabin classes.</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1403</Words>
  <Application>WPS Presentation</Application>
  <PresentationFormat>Widescreen</PresentationFormat>
  <Paragraphs>21</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Calibri</vt:lpstr>
      <vt:lpstr>Calibri Light</vt:lpstr>
      <vt:lpstr>Microsoft YaHei</vt:lpstr>
      <vt:lpstr>Arial Unicode MS</vt:lpstr>
      <vt:lpstr>Times New Roman</vt:lpstr>
      <vt:lpstr>Blue Waves</vt:lpstr>
      <vt:lpstr>TITLE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sharon wariara</cp:lastModifiedBy>
  <cp:revision>2</cp:revision>
  <dcterms:created xsi:type="dcterms:W3CDTF">2022-12-06T11:13:00Z</dcterms:created>
  <dcterms:modified xsi:type="dcterms:W3CDTF">2024-11-04T18:23:30Z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49EB1CABC7CC44B8ABF9602B75B8C28B_12</vt:lpwstr>
  </property>
  <property fmtid="{D5CDD505-2E9C-101B-9397-08002B2CF9AE}" pid="3" name="KSOProductBuildVer">
    <vt:lpwstr>1033-12.2.0.18607</vt:lpwstr>
  </property>
</Properties>
</file>