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7" r:id="rId4"/>
    <p:sldId id="269" r:id="rId5"/>
    <p:sldId id="258" r:id="rId6"/>
    <p:sldId id="268" r:id="rId7"/>
    <p:sldId id="265" r:id="rId8"/>
    <p:sldId id="259" r:id="rId9"/>
    <p:sldId id="270" r:id="rId10"/>
    <p:sldId id="260" r:id="rId11"/>
    <p:sldId id="261" r:id="rId12"/>
    <p:sldId id="262" r:id="rId13"/>
    <p:sldId id="263" r:id="rId14"/>
    <p:sldId id="264"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369E52-1DC3-4883-8A9F-DBEB01807C26}">
          <p14:sldIdLst>
            <p14:sldId id="256"/>
            <p14:sldId id="257"/>
            <p14:sldId id="267"/>
            <p14:sldId id="269"/>
            <p14:sldId id="258"/>
            <p14:sldId id="268"/>
            <p14:sldId id="265"/>
          </p14:sldIdLst>
        </p14:section>
        <p14:section name="Untitled Section" id="{E2DC97CC-C018-4B03-8DBD-8768BDCBFDE7}">
          <p14:sldIdLst>
            <p14:sldId id="259"/>
            <p14:sldId id="270"/>
            <p14:sldId id="260"/>
            <p14:sldId id="261"/>
            <p14:sldId id="262"/>
            <p14:sldId id="263"/>
            <p14:sldId id="264"/>
            <p14:sldId id="273"/>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22"/>
    <p:restoredTop sz="51740"/>
  </p:normalViewPr>
  <p:slideViewPr>
    <p:cSldViewPr snapToGrid="0" snapToObjects="1">
      <p:cViewPr varScale="1">
        <p:scale>
          <a:sx n="55" d="100"/>
          <a:sy n="55" d="100"/>
        </p:scale>
        <p:origin x="13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BAB7-38B8-9742-998A-D23EB28787A2}" type="datetimeFigureOut">
              <a:rPr lang="en-US" smtClean="0"/>
              <a:t>3/31/19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D873-08CC-CF45-9A1C-8FC61122CEB0}" type="slidenum">
              <a:rPr lang="en-US" smtClean="0"/>
              <a:t>‹#›</a:t>
            </a:fld>
            <a:endParaRPr lang="en-US" dirty="0"/>
          </a:p>
        </p:txBody>
      </p:sp>
    </p:spTree>
    <p:extLst>
      <p:ext uri="{BB962C8B-B14F-4D97-AF65-F5344CB8AC3E}">
        <p14:creationId xmlns:p14="http://schemas.microsoft.com/office/powerpoint/2010/main" val="364233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figure this out, we counted how many cars went to each lot, and then using the address of the lot as provided in the dataset, geocoded the lots using Google’s geocoding API service. The heatmaps show the concentration of cars per lot, based on the total number of cars in the dataset. We’re confident we can assign any car in the dataset to the area in RED.</a:t>
            </a:r>
          </a:p>
          <a:p>
            <a:endParaRPr lang="en-US" dirty="0"/>
          </a:p>
          <a:p>
            <a:r>
              <a:rPr lang="en-US" dirty="0"/>
              <a:t>Here we looked at to which of the four locations in our data set a car could be towed: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10300 S Doty: 2,315 cars</a:t>
            </a:r>
          </a:p>
          <a:p>
            <a:r>
              <a:rPr lang="en-US" dirty="0"/>
              <a:t>701 N Sacramento: 2,203 cars</a:t>
            </a:r>
          </a:p>
          <a:p>
            <a:r>
              <a:rPr lang="en-US" dirty="0"/>
              <a:t>400 E Lower Wacker: 87 cars</a:t>
            </a:r>
          </a:p>
          <a:p>
            <a:r>
              <a:rPr lang="en-US" dirty="0"/>
              <a:t>ORD: five cars </a:t>
            </a:r>
          </a:p>
          <a:p>
            <a:endParaRPr lang="en-US" dirty="0"/>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11</a:t>
            </a:fld>
            <a:endParaRPr lang="en-US" dirty="0"/>
          </a:p>
        </p:txBody>
      </p:sp>
    </p:spTree>
    <p:extLst>
      <p:ext uri="{BB962C8B-B14F-4D97-AF65-F5344CB8AC3E}">
        <p14:creationId xmlns:p14="http://schemas.microsoft.com/office/powerpoint/2010/main" val="241756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wanted to know to which facility of the four are the cars towed?</a:t>
            </a:r>
          </a:p>
          <a:p>
            <a:r>
              <a:rPr lang="en-US" sz="1200" kern="1200" dirty="0">
                <a:solidFill>
                  <a:schemeClr val="tx1"/>
                </a:solidFill>
                <a:effectLst/>
                <a:latin typeface="+mn-lt"/>
                <a:ea typeface="+mn-ea"/>
                <a:cs typeface="+mn-cs"/>
              </a:rPr>
              <a:t>Most of the cars were towed to the 10300 S Doty location (50%) and five cars to ORD.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BBD873-08CC-CF45-9A1C-8FC61122CEB0}" type="slidenum">
              <a:rPr lang="en-US" smtClean="0"/>
              <a:t>12</a:t>
            </a:fld>
            <a:endParaRPr lang="en-US" dirty="0"/>
          </a:p>
        </p:txBody>
      </p:sp>
    </p:spTree>
    <p:extLst>
      <p:ext uri="{BB962C8B-B14F-4D97-AF65-F5344CB8AC3E}">
        <p14:creationId xmlns:p14="http://schemas.microsoft.com/office/powerpoint/2010/main" val="41939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site received 48 percent of the towed cars in our data set and Lower Wacker received two percent. </a:t>
            </a:r>
            <a:endParaRPr lang="en-US" dirty="0"/>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13</a:t>
            </a:fld>
            <a:endParaRPr lang="en-US" dirty="0"/>
          </a:p>
        </p:txBody>
      </p:sp>
    </p:spTree>
    <p:extLst>
      <p:ext uri="{BB962C8B-B14F-4D97-AF65-F5344CB8AC3E}">
        <p14:creationId xmlns:p14="http://schemas.microsoft.com/office/powerpoint/2010/main" val="47728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looked at to which lot each vehicle went. We see here in the states represented in each of the tow lots. The darker color represents at least one state plate.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Looking at this chart, we see 37 states different represented in Chicago tow lots. Illinois is represented most frequently and in each of the four lots. Indiana, Wisconsin, and Michigan are well represented by percentage as well as in each three of the four lots.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Lot contains the most diverse collection of cars by state (32 of the 37 total states are represented), Wacker has the least diverse collection, at least by license plate, excluding O'Hare of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Any comments, concerns or curiosities?</a:t>
            </a:r>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14</a:t>
            </a:fld>
            <a:endParaRPr lang="en-US" dirty="0"/>
          </a:p>
        </p:txBody>
      </p:sp>
    </p:spTree>
    <p:extLst>
      <p:ext uri="{BB962C8B-B14F-4D97-AF65-F5344CB8AC3E}">
        <p14:creationId xmlns:p14="http://schemas.microsoft.com/office/powerpoint/2010/main" val="318990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also looked at counts by state for plates towed. Here we can clearly see the counts of Illinois plates outweighs non-IL </a:t>
            </a:r>
            <a:r>
              <a:rPr lang="en-US" sz="1200" kern="1200">
                <a:solidFill>
                  <a:schemeClr val="tx1"/>
                </a:solidFill>
                <a:effectLst/>
                <a:latin typeface="+mn-lt"/>
                <a:ea typeface="+mn-ea"/>
                <a:cs typeface="+mn-cs"/>
              </a:rPr>
              <a:t>plates.</a:t>
            </a:r>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15</a:t>
            </a:fld>
            <a:endParaRPr lang="en-US" dirty="0"/>
          </a:p>
        </p:txBody>
      </p:sp>
    </p:spTree>
    <p:extLst>
      <p:ext uri="{BB962C8B-B14F-4D97-AF65-F5344CB8AC3E}">
        <p14:creationId xmlns:p14="http://schemas.microsoft.com/office/powerpoint/2010/main" val="253579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CFED-B4F0-0345-8974-5C5937490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58B46-F8B6-0448-A4FD-FEE5C209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5CC98-7FB2-4A40-946D-D84B28C0F326}"/>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5" name="Footer Placeholder 4">
            <a:extLst>
              <a:ext uri="{FF2B5EF4-FFF2-40B4-BE49-F238E27FC236}">
                <a16:creationId xmlns:a16="http://schemas.microsoft.com/office/drawing/2014/main" id="{CD6A3AB8-C177-EF40-9A83-6F09AE0733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1BE90-D9CE-5245-81D4-FC956B273442}"/>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1701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117-DBF1-5743-9595-744DBBA82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86FB-5AB9-464E-8193-7562D4CB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D81EE-D06B-5D44-AFD3-79AF7D309776}"/>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5" name="Footer Placeholder 4">
            <a:extLst>
              <a:ext uri="{FF2B5EF4-FFF2-40B4-BE49-F238E27FC236}">
                <a16:creationId xmlns:a16="http://schemas.microsoft.com/office/drawing/2014/main" id="{8E681916-515C-9142-9BA1-94C879A244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E6A8B7-B1BE-C04E-879A-5BCE2613CD39}"/>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1870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7CCF1-0582-AB43-A52F-CF9482BD4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A3857-CEDE-AE45-B842-C8D25D39B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E7C7-3779-AE46-BFF0-917D1741F079}"/>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5" name="Footer Placeholder 4">
            <a:extLst>
              <a:ext uri="{FF2B5EF4-FFF2-40B4-BE49-F238E27FC236}">
                <a16:creationId xmlns:a16="http://schemas.microsoft.com/office/drawing/2014/main" id="{64F71473-FE34-A949-80AD-2E8C9A16EF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D500DF-2C96-F04E-8346-A1A7FD7A6692}"/>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384140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B01-7929-794E-83D2-ED9D9A676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866EC-03B0-E54B-B4D5-88F8114B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7B464-E51D-F347-81A8-20B5026B6597}"/>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5" name="Footer Placeholder 4">
            <a:extLst>
              <a:ext uri="{FF2B5EF4-FFF2-40B4-BE49-F238E27FC236}">
                <a16:creationId xmlns:a16="http://schemas.microsoft.com/office/drawing/2014/main" id="{9E004EB4-5FDD-DE4E-8517-4A09B363C8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25CA99-C60B-304C-97E3-D12AA8E0F306}"/>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1342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07C4-6C67-184F-844E-7F5652C3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AFA96-50E3-F447-85B9-F897C788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26B0D-86EA-9E43-A8EA-F348016D159E}"/>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5" name="Footer Placeholder 4">
            <a:extLst>
              <a:ext uri="{FF2B5EF4-FFF2-40B4-BE49-F238E27FC236}">
                <a16:creationId xmlns:a16="http://schemas.microsoft.com/office/drawing/2014/main" id="{31379AB6-1A1E-E84F-B3A3-E7AE67D08E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91A74B-C516-AB4F-8754-92996B7B5C7A}"/>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47644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D9CC-8421-F048-9C37-8FC61B8B9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3A78-16BA-4B4E-844F-90F706C8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D0482-6444-404F-B4DA-3F5FE88B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97042-ED39-8641-8FE5-F6FD1568D7B4}"/>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6" name="Footer Placeholder 5">
            <a:extLst>
              <a:ext uri="{FF2B5EF4-FFF2-40B4-BE49-F238E27FC236}">
                <a16:creationId xmlns:a16="http://schemas.microsoft.com/office/drawing/2014/main" id="{BA096D75-9F08-7D4A-8ED8-6EA4126255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D058CD-8A62-2A45-8A31-21C5629785C9}"/>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7921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55F-EB54-6C40-A97E-4888A846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E2D54-CE25-6341-A1AF-B0E31E8F2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84C33-7CEC-8D4A-8CB0-6C087AC2C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A0C82-DF80-4E43-B67C-7FABD3704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C234-D9D7-8C4E-BFD3-976D29A8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8699F-DA34-064C-8B26-620ACB4C2406}"/>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8" name="Footer Placeholder 7">
            <a:extLst>
              <a:ext uri="{FF2B5EF4-FFF2-40B4-BE49-F238E27FC236}">
                <a16:creationId xmlns:a16="http://schemas.microsoft.com/office/drawing/2014/main" id="{1BEA8859-B800-F94E-B464-74EA5566235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1A9F1C9-8DB0-AB44-8E7F-DEA96CE65950}"/>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6627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A765-D255-0044-97F7-8E46099B8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EC9A7-79C6-384D-9772-AF567279C0B2}"/>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4" name="Footer Placeholder 3">
            <a:extLst>
              <a:ext uri="{FF2B5EF4-FFF2-40B4-BE49-F238E27FC236}">
                <a16:creationId xmlns:a16="http://schemas.microsoft.com/office/drawing/2014/main" id="{7F638BE5-7441-BC44-AE2B-19721C5D28C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755433-6D52-184F-AFED-96BDD684AAC0}"/>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7055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3D22-407E-6940-BA07-A9FE1AC30990}"/>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3" name="Footer Placeholder 2">
            <a:extLst>
              <a:ext uri="{FF2B5EF4-FFF2-40B4-BE49-F238E27FC236}">
                <a16:creationId xmlns:a16="http://schemas.microsoft.com/office/drawing/2014/main" id="{BCFAE653-C755-124A-B060-45FAD19B86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E40430F-10AA-F64D-A1B5-51AC5A52B7DB}"/>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348504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8-9904-9F45-8516-F6D9EDCEC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813C0-BCB7-EF41-983C-6F81E0CF8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CBCA-A341-9140-85FF-EC565721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C67-8407-B142-8BB8-B97A7BD449E0}"/>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6" name="Footer Placeholder 5">
            <a:extLst>
              <a:ext uri="{FF2B5EF4-FFF2-40B4-BE49-F238E27FC236}">
                <a16:creationId xmlns:a16="http://schemas.microsoft.com/office/drawing/2014/main" id="{8A683489-2F9F-4140-AD12-D536320E7A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007960-2025-0C46-A5BC-F69F1D460304}"/>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9621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765-0D2E-8244-AE63-70E1C669F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250E6-B927-F645-A8CF-49DFBC0D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14C4FEA-7D80-8E42-A501-E467D5BC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142EE-E109-7D4F-9EEE-CF257F10D3E2}"/>
              </a:ext>
            </a:extLst>
          </p:cNvPr>
          <p:cNvSpPr>
            <a:spLocks noGrp="1"/>
          </p:cNvSpPr>
          <p:nvPr>
            <p:ph type="dt" sz="half" idx="10"/>
          </p:nvPr>
        </p:nvSpPr>
        <p:spPr/>
        <p:txBody>
          <a:bodyPr/>
          <a:lstStyle/>
          <a:p>
            <a:fld id="{9E8F0690-90F3-3240-A8D4-937BF079F265}" type="datetimeFigureOut">
              <a:rPr lang="en-US" smtClean="0"/>
              <a:t>3/31/19</a:t>
            </a:fld>
            <a:endParaRPr lang="en-US" dirty="0"/>
          </a:p>
        </p:txBody>
      </p:sp>
      <p:sp>
        <p:nvSpPr>
          <p:cNvPr id="6" name="Footer Placeholder 5">
            <a:extLst>
              <a:ext uri="{FF2B5EF4-FFF2-40B4-BE49-F238E27FC236}">
                <a16:creationId xmlns:a16="http://schemas.microsoft.com/office/drawing/2014/main" id="{61E40E15-6AB8-A748-B056-A72A5DBA60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CCDD4-7B4B-224D-9AEB-3A5FE8FC8606}"/>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39776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4699F-BF65-8644-A37A-2CE2571F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8B5C-8D42-ED41-9C9D-0BF03417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FB632-ACE7-7840-A854-0B98D011B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F0690-90F3-3240-A8D4-937BF079F265}" type="datetimeFigureOut">
              <a:rPr lang="en-US" smtClean="0"/>
              <a:t>3/31/19</a:t>
            </a:fld>
            <a:endParaRPr lang="en-US" dirty="0"/>
          </a:p>
        </p:txBody>
      </p:sp>
      <p:sp>
        <p:nvSpPr>
          <p:cNvPr id="5" name="Footer Placeholder 4">
            <a:extLst>
              <a:ext uri="{FF2B5EF4-FFF2-40B4-BE49-F238E27FC236}">
                <a16:creationId xmlns:a16="http://schemas.microsoft.com/office/drawing/2014/main" id="{6F1920FA-6CA8-E34C-B1AE-DC675A0EA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B7A17E-CD77-7D4D-8FD5-76E273FE5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A3EA-CF25-0A44-B2BF-A96CF1978C55}" type="slidenum">
              <a:rPr lang="en-US" smtClean="0"/>
              <a:t>‹#›</a:t>
            </a:fld>
            <a:endParaRPr lang="en-US" dirty="0"/>
          </a:p>
        </p:txBody>
      </p:sp>
    </p:spTree>
    <p:extLst>
      <p:ext uri="{BB962C8B-B14F-4D97-AF65-F5344CB8AC3E}">
        <p14:creationId xmlns:p14="http://schemas.microsoft.com/office/powerpoint/2010/main" val="49093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BD79-C364-984B-B43D-026BB9AD3BFD}"/>
              </a:ext>
            </a:extLst>
          </p:cNvPr>
          <p:cNvSpPr>
            <a:spLocks noGrp="1"/>
          </p:cNvSpPr>
          <p:nvPr>
            <p:ph type="ctrTitle"/>
          </p:nvPr>
        </p:nvSpPr>
        <p:spPr/>
        <p:txBody>
          <a:bodyPr/>
          <a:lstStyle/>
          <a:p>
            <a:r>
              <a:rPr lang="en-US" dirty="0"/>
              <a:t>“Dude, where’s my car?”</a:t>
            </a:r>
          </a:p>
        </p:txBody>
      </p:sp>
      <p:sp>
        <p:nvSpPr>
          <p:cNvPr id="3" name="Subtitle 2">
            <a:extLst>
              <a:ext uri="{FF2B5EF4-FFF2-40B4-BE49-F238E27FC236}">
                <a16:creationId xmlns:a16="http://schemas.microsoft.com/office/drawing/2014/main" id="{052A1842-100B-6948-B82F-49E61D6E8A5C}"/>
              </a:ext>
            </a:extLst>
          </p:cNvPr>
          <p:cNvSpPr>
            <a:spLocks noGrp="1"/>
          </p:cNvSpPr>
          <p:nvPr>
            <p:ph type="subTitle" idx="1"/>
          </p:nvPr>
        </p:nvSpPr>
        <p:spPr/>
        <p:txBody>
          <a:bodyPr/>
          <a:lstStyle/>
          <a:p>
            <a:r>
              <a:rPr lang="en-US" dirty="0"/>
              <a:t>April 2 2019</a:t>
            </a:r>
          </a:p>
          <a:p>
            <a:r>
              <a:rPr lang="en-US" dirty="0"/>
              <a:t>Shelly Garg, Geyang Ye and Dann Taylor</a:t>
            </a:r>
          </a:p>
        </p:txBody>
      </p:sp>
    </p:spTree>
    <p:extLst>
      <p:ext uri="{BB962C8B-B14F-4D97-AF65-F5344CB8AC3E}">
        <p14:creationId xmlns:p14="http://schemas.microsoft.com/office/powerpoint/2010/main" val="271488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B90-D390-CA45-AD33-0856F776D88E}"/>
              </a:ext>
            </a:extLst>
          </p:cNvPr>
          <p:cNvSpPr>
            <a:spLocks noGrp="1"/>
          </p:cNvSpPr>
          <p:nvPr>
            <p:ph type="title"/>
          </p:nvPr>
        </p:nvSpPr>
        <p:spPr>
          <a:xfrm>
            <a:off x="831850" y="414989"/>
            <a:ext cx="10515600" cy="548640"/>
          </a:xfrm>
        </p:spPr>
        <p:txBody>
          <a:bodyPr>
            <a:normAutofit fontScale="90000"/>
          </a:bodyPr>
          <a:lstStyle/>
          <a:p>
            <a:pPr marL="457200" lvl="1" algn="l"/>
            <a:r>
              <a:rPr lang="en-US" sz="3200" kern="1200" dirty="0">
                <a:solidFill>
                  <a:schemeClr val="tx1"/>
                </a:solidFill>
                <a:latin typeface="+mn-lt"/>
                <a:ea typeface="+mn-ea"/>
                <a:cs typeface="+mn-cs"/>
              </a:rPr>
              <a:t>5. What percentage of towed cars are abandoned cars?</a:t>
            </a:r>
          </a:p>
        </p:txBody>
      </p:sp>
      <p:sp>
        <p:nvSpPr>
          <p:cNvPr id="4" name="Text Placeholder 3">
            <a:extLst>
              <a:ext uri="{FF2B5EF4-FFF2-40B4-BE49-F238E27FC236}">
                <a16:creationId xmlns:a16="http://schemas.microsoft.com/office/drawing/2014/main" id="{B42A0A87-7AC9-864A-B700-0A546169EA59}"/>
              </a:ext>
            </a:extLst>
          </p:cNvPr>
          <p:cNvSpPr>
            <a:spLocks noGrp="1"/>
          </p:cNvSpPr>
          <p:nvPr>
            <p:ph type="body" idx="1"/>
          </p:nvPr>
        </p:nvSpPr>
        <p:spPr>
          <a:xfrm>
            <a:off x="831850" y="1899138"/>
            <a:ext cx="10515600" cy="4607169"/>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900" dirty="0">
                <a:solidFill>
                  <a:schemeClr val="tx1"/>
                </a:solidFill>
              </a:rPr>
              <a:t>Only 3 % of towed cars are abandon cars over the 90 days but that is 138 cars are  abandoned and towed .</a:t>
            </a:r>
          </a:p>
        </p:txBody>
      </p:sp>
      <p:pic>
        <p:nvPicPr>
          <p:cNvPr id="5" name="Picture 4">
            <a:extLst>
              <a:ext uri="{FF2B5EF4-FFF2-40B4-BE49-F238E27FC236}">
                <a16:creationId xmlns:a16="http://schemas.microsoft.com/office/drawing/2014/main" id="{561A52ED-CD8C-4A16-889F-53997FC152AF}"/>
              </a:ext>
            </a:extLst>
          </p:cNvPr>
          <p:cNvPicPr>
            <a:picLocks noChangeAspect="1"/>
          </p:cNvPicPr>
          <p:nvPr/>
        </p:nvPicPr>
        <p:blipFill>
          <a:blip r:embed="rId2"/>
          <a:stretch>
            <a:fillRect/>
          </a:stretch>
        </p:blipFill>
        <p:spPr>
          <a:xfrm>
            <a:off x="2630658" y="1599783"/>
            <a:ext cx="6566096" cy="3921786"/>
          </a:xfrm>
          <a:prstGeom prst="rect">
            <a:avLst/>
          </a:prstGeom>
        </p:spPr>
      </p:pic>
    </p:spTree>
    <p:extLst>
      <p:ext uri="{BB962C8B-B14F-4D97-AF65-F5344CB8AC3E}">
        <p14:creationId xmlns:p14="http://schemas.microsoft.com/office/powerpoint/2010/main" val="78343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B92A4-781B-094B-B809-0F8EFF9DEE7A}"/>
              </a:ext>
            </a:extLst>
          </p:cNvPr>
          <p:cNvSpPr>
            <a:spLocks noGrp="1"/>
          </p:cNvSpPr>
          <p:nvPr>
            <p:ph type="title"/>
          </p:nvPr>
        </p:nvSpPr>
        <p:spPr/>
        <p:txBody>
          <a:bodyPr/>
          <a:lstStyle/>
          <a:p>
            <a:r>
              <a:rPr lang="en-US" dirty="0"/>
              <a:t>To which facility is a car likely towed?</a:t>
            </a:r>
          </a:p>
        </p:txBody>
      </p:sp>
      <p:pic>
        <p:nvPicPr>
          <p:cNvPr id="11" name="Content Placeholder 10">
            <a:extLst>
              <a:ext uri="{FF2B5EF4-FFF2-40B4-BE49-F238E27FC236}">
                <a16:creationId xmlns:a16="http://schemas.microsoft.com/office/drawing/2014/main" id="{EC59490A-60E8-2942-9F03-E6A96C100713}"/>
              </a:ext>
            </a:extLst>
          </p:cNvPr>
          <p:cNvPicPr>
            <a:picLocks noGrp="1" noChangeAspect="1"/>
          </p:cNvPicPr>
          <p:nvPr>
            <p:ph idx="1"/>
          </p:nvPr>
        </p:nvPicPr>
        <p:blipFill>
          <a:blip r:embed="rId3"/>
          <a:stretch>
            <a:fillRect/>
          </a:stretch>
        </p:blipFill>
        <p:spPr>
          <a:xfrm>
            <a:off x="4062532" y="1825625"/>
            <a:ext cx="4066936" cy="4351338"/>
          </a:xfrm>
        </p:spPr>
      </p:pic>
    </p:spTree>
    <p:extLst>
      <p:ext uri="{BB962C8B-B14F-4D97-AF65-F5344CB8AC3E}">
        <p14:creationId xmlns:p14="http://schemas.microsoft.com/office/powerpoint/2010/main" val="5124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p:txBody>
          <a:bodyPr/>
          <a:lstStyle/>
          <a:p>
            <a:r>
              <a:rPr lang="en-US" dirty="0"/>
              <a:t>More specifically…</a:t>
            </a:r>
          </a:p>
        </p:txBody>
      </p:sp>
      <p:sp>
        <p:nvSpPr>
          <p:cNvPr id="16" name="Text Placeholder 15">
            <a:extLst>
              <a:ext uri="{FF2B5EF4-FFF2-40B4-BE49-F238E27FC236}">
                <a16:creationId xmlns:a16="http://schemas.microsoft.com/office/drawing/2014/main" id="{DC695ABC-578D-0B4C-90D9-7C7C386ACB88}"/>
              </a:ext>
            </a:extLst>
          </p:cNvPr>
          <p:cNvSpPr>
            <a:spLocks noGrp="1"/>
          </p:cNvSpPr>
          <p:nvPr>
            <p:ph type="body" idx="1"/>
          </p:nvPr>
        </p:nvSpPr>
        <p:spPr/>
        <p:txBody>
          <a:bodyPr/>
          <a:lstStyle/>
          <a:p>
            <a:r>
              <a:rPr lang="en-US" b="0" dirty="0"/>
              <a:t>O’Hare</a:t>
            </a:r>
          </a:p>
        </p:txBody>
      </p:sp>
      <p:sp>
        <p:nvSpPr>
          <p:cNvPr id="18" name="Text Placeholder 17">
            <a:extLst>
              <a:ext uri="{FF2B5EF4-FFF2-40B4-BE49-F238E27FC236}">
                <a16:creationId xmlns:a16="http://schemas.microsoft.com/office/drawing/2014/main" id="{77509EB1-C5B4-3845-9D01-5EAE63C6E059}"/>
              </a:ext>
            </a:extLst>
          </p:cNvPr>
          <p:cNvSpPr>
            <a:spLocks noGrp="1"/>
          </p:cNvSpPr>
          <p:nvPr>
            <p:ph type="body" sz="quarter" idx="3"/>
          </p:nvPr>
        </p:nvSpPr>
        <p:spPr/>
        <p:txBody>
          <a:bodyPr/>
          <a:lstStyle/>
          <a:p>
            <a:r>
              <a:rPr lang="en-US" b="0" dirty="0"/>
              <a:t>10300 S. Doty</a:t>
            </a:r>
            <a:endParaRPr lang="en-US" dirty="0"/>
          </a:p>
        </p:txBody>
      </p:sp>
      <p:pic>
        <p:nvPicPr>
          <p:cNvPr id="9" name="Picture 8">
            <a:extLst>
              <a:ext uri="{FF2B5EF4-FFF2-40B4-BE49-F238E27FC236}">
                <a16:creationId xmlns:a16="http://schemas.microsoft.com/office/drawing/2014/main" id="{E674E741-94BA-6D47-AB36-4A6C139493DC}"/>
              </a:ext>
            </a:extLst>
          </p:cNvPr>
          <p:cNvPicPr>
            <a:picLocks noChangeAspect="1"/>
          </p:cNvPicPr>
          <p:nvPr/>
        </p:nvPicPr>
        <p:blipFill>
          <a:blip r:embed="rId3"/>
          <a:stretch>
            <a:fillRect/>
          </a:stretch>
        </p:blipFill>
        <p:spPr>
          <a:xfrm>
            <a:off x="847741" y="2533587"/>
            <a:ext cx="3803904" cy="3662142"/>
          </a:xfrm>
          <a:prstGeom prst="rect">
            <a:avLst/>
          </a:prstGeom>
        </p:spPr>
      </p:pic>
      <p:pic>
        <p:nvPicPr>
          <p:cNvPr id="13" name="Picture 12">
            <a:extLst>
              <a:ext uri="{FF2B5EF4-FFF2-40B4-BE49-F238E27FC236}">
                <a16:creationId xmlns:a16="http://schemas.microsoft.com/office/drawing/2014/main" id="{031B170B-FE4F-3D4E-984C-AEF8B6D9AE83}"/>
              </a:ext>
            </a:extLst>
          </p:cNvPr>
          <p:cNvPicPr>
            <a:picLocks noChangeAspect="1"/>
          </p:cNvPicPr>
          <p:nvPr/>
        </p:nvPicPr>
        <p:blipFill>
          <a:blip r:embed="rId4"/>
          <a:stretch>
            <a:fillRect/>
          </a:stretch>
        </p:blipFill>
        <p:spPr>
          <a:xfrm>
            <a:off x="6934994" y="2499010"/>
            <a:ext cx="3657600" cy="3696719"/>
          </a:xfrm>
          <a:prstGeom prst="rect">
            <a:avLst/>
          </a:prstGeom>
        </p:spPr>
      </p:pic>
    </p:spTree>
    <p:extLst>
      <p:ext uri="{BB962C8B-B14F-4D97-AF65-F5344CB8AC3E}">
        <p14:creationId xmlns:p14="http://schemas.microsoft.com/office/powerpoint/2010/main" val="133717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a:xfrm>
            <a:off x="0" y="0"/>
            <a:ext cx="10515600" cy="1325563"/>
          </a:xfrm>
        </p:spPr>
        <p:txBody>
          <a:bodyPr/>
          <a:lstStyle/>
          <a:p>
            <a:r>
              <a:rPr lang="en-US" dirty="0"/>
              <a:t>Or…</a:t>
            </a:r>
          </a:p>
        </p:txBody>
      </p:sp>
      <p:pic>
        <p:nvPicPr>
          <p:cNvPr id="15" name="Picture 14">
            <a:extLst>
              <a:ext uri="{FF2B5EF4-FFF2-40B4-BE49-F238E27FC236}">
                <a16:creationId xmlns:a16="http://schemas.microsoft.com/office/drawing/2014/main" id="{9EB3F035-1691-E14B-9D53-04B3F0A7F9C8}"/>
              </a:ext>
            </a:extLst>
          </p:cNvPr>
          <p:cNvPicPr>
            <a:picLocks noChangeAspect="1"/>
          </p:cNvPicPr>
          <p:nvPr/>
        </p:nvPicPr>
        <p:blipFill>
          <a:blip r:embed="rId3"/>
          <a:stretch>
            <a:fillRect/>
          </a:stretch>
        </p:blipFill>
        <p:spPr>
          <a:xfrm>
            <a:off x="0" y="1826866"/>
            <a:ext cx="12192000" cy="5031134"/>
          </a:xfrm>
          <a:prstGeom prst="rect">
            <a:avLst/>
          </a:prstGeom>
        </p:spPr>
      </p:pic>
      <p:sp>
        <p:nvSpPr>
          <p:cNvPr id="3" name="TextBox 2">
            <a:extLst>
              <a:ext uri="{FF2B5EF4-FFF2-40B4-BE49-F238E27FC236}">
                <a16:creationId xmlns:a16="http://schemas.microsoft.com/office/drawing/2014/main" id="{42D28F76-0A25-AC41-A140-8B9A9EE171B5}"/>
              </a:ext>
            </a:extLst>
          </p:cNvPr>
          <p:cNvSpPr txBox="1"/>
          <p:nvPr/>
        </p:nvSpPr>
        <p:spPr>
          <a:xfrm>
            <a:off x="200025" y="1114425"/>
            <a:ext cx="4043363" cy="369332"/>
          </a:xfrm>
          <a:prstGeom prst="rect">
            <a:avLst/>
          </a:prstGeom>
          <a:noFill/>
        </p:spPr>
        <p:txBody>
          <a:bodyPr wrap="square" rtlCol="0">
            <a:spAutoFit/>
          </a:bodyPr>
          <a:lstStyle/>
          <a:p>
            <a:r>
              <a:rPr lang="en-US" dirty="0"/>
              <a:t>701 N. Sacramento</a:t>
            </a:r>
          </a:p>
        </p:txBody>
      </p:sp>
      <p:sp>
        <p:nvSpPr>
          <p:cNvPr id="7" name="TextBox 6">
            <a:extLst>
              <a:ext uri="{FF2B5EF4-FFF2-40B4-BE49-F238E27FC236}">
                <a16:creationId xmlns:a16="http://schemas.microsoft.com/office/drawing/2014/main" id="{6032422F-AD6C-8E4F-887E-3A7C2C23155C}"/>
              </a:ext>
            </a:extLst>
          </p:cNvPr>
          <p:cNvSpPr txBox="1"/>
          <p:nvPr/>
        </p:nvSpPr>
        <p:spPr>
          <a:xfrm>
            <a:off x="7948614" y="1114425"/>
            <a:ext cx="4043363" cy="369332"/>
          </a:xfrm>
          <a:prstGeom prst="rect">
            <a:avLst/>
          </a:prstGeom>
          <a:noFill/>
        </p:spPr>
        <p:txBody>
          <a:bodyPr wrap="square" rtlCol="0">
            <a:spAutoFit/>
          </a:bodyPr>
          <a:lstStyle/>
          <a:p>
            <a:pPr algn="r"/>
            <a:r>
              <a:rPr lang="en-US" dirty="0"/>
              <a:t>400 E. Lower Wacker</a:t>
            </a:r>
          </a:p>
        </p:txBody>
      </p:sp>
    </p:spTree>
    <p:extLst>
      <p:ext uri="{BB962C8B-B14F-4D97-AF65-F5344CB8AC3E}">
        <p14:creationId xmlns:p14="http://schemas.microsoft.com/office/powerpoint/2010/main" val="198607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5" name="Content Placeholder 4">
            <a:extLst>
              <a:ext uri="{FF2B5EF4-FFF2-40B4-BE49-F238E27FC236}">
                <a16:creationId xmlns:a16="http://schemas.microsoft.com/office/drawing/2014/main" id="{39C05BE1-B9A3-5841-90D1-449857A7A323}"/>
              </a:ext>
            </a:extLst>
          </p:cNvPr>
          <p:cNvPicPr>
            <a:picLocks noGrp="1" noChangeAspect="1"/>
          </p:cNvPicPr>
          <p:nvPr>
            <p:ph idx="1"/>
          </p:nvPr>
        </p:nvPicPr>
        <p:blipFill>
          <a:blip r:embed="rId3"/>
          <a:stretch>
            <a:fillRect/>
          </a:stretch>
        </p:blipFill>
        <p:spPr>
          <a:xfrm>
            <a:off x="0" y="2667794"/>
            <a:ext cx="10515600" cy="1752600"/>
          </a:xfrm>
        </p:spPr>
      </p:pic>
    </p:spTree>
    <p:extLst>
      <p:ext uri="{BB962C8B-B14F-4D97-AF65-F5344CB8AC3E}">
        <p14:creationId xmlns:p14="http://schemas.microsoft.com/office/powerpoint/2010/main" val="286467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7" name="Content Placeholder 6">
            <a:extLst>
              <a:ext uri="{FF2B5EF4-FFF2-40B4-BE49-F238E27FC236}">
                <a16:creationId xmlns:a16="http://schemas.microsoft.com/office/drawing/2014/main" id="{78243494-763A-D54B-8DBF-D26D6DB32C07}"/>
              </a:ext>
            </a:extLst>
          </p:cNvPr>
          <p:cNvPicPr>
            <a:picLocks noGrp="1" noChangeAspect="1"/>
          </p:cNvPicPr>
          <p:nvPr>
            <p:ph idx="1"/>
          </p:nvPr>
        </p:nvPicPr>
        <p:blipFill>
          <a:blip r:embed="rId3"/>
          <a:stretch>
            <a:fillRect/>
          </a:stretch>
        </p:blipFill>
        <p:spPr>
          <a:xfrm>
            <a:off x="3352800" y="2172494"/>
            <a:ext cx="5486400" cy="3657600"/>
          </a:xfrm>
        </p:spPr>
      </p:pic>
    </p:spTree>
    <p:extLst>
      <p:ext uri="{BB962C8B-B14F-4D97-AF65-F5344CB8AC3E}">
        <p14:creationId xmlns:p14="http://schemas.microsoft.com/office/powerpoint/2010/main" val="1415221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1B837-6DAF-C944-BA3C-3BEF95A84420}"/>
              </a:ext>
            </a:extLst>
          </p:cNvPr>
          <p:cNvSpPr>
            <a:spLocks noGrp="1"/>
          </p:cNvSpPr>
          <p:nvPr>
            <p:ph type="title"/>
          </p:nvPr>
        </p:nvSpPr>
        <p:spPr/>
        <p:txBody>
          <a:bodyPr/>
          <a:lstStyle/>
          <a:p>
            <a:r>
              <a:rPr lang="en-US" dirty="0"/>
              <a:t>Comments, concern or curiosities?</a:t>
            </a:r>
          </a:p>
        </p:txBody>
      </p:sp>
      <p:sp>
        <p:nvSpPr>
          <p:cNvPr id="5" name="Text Placeholder 4">
            <a:extLst>
              <a:ext uri="{FF2B5EF4-FFF2-40B4-BE49-F238E27FC236}">
                <a16:creationId xmlns:a16="http://schemas.microsoft.com/office/drawing/2014/main" id="{FB4480B0-28FB-1540-A99C-82939F234D6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167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95F-918F-0D4F-885B-505FDB5B1301}"/>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B2BC381F-77B8-1F49-A8F2-3499B9F432A4}"/>
              </a:ext>
            </a:extLst>
          </p:cNvPr>
          <p:cNvSpPr>
            <a:spLocks noGrp="1"/>
          </p:cNvSpPr>
          <p:nvPr>
            <p:ph idx="1"/>
          </p:nvPr>
        </p:nvSpPr>
        <p:spPr/>
        <p:txBody>
          <a:bodyPr/>
          <a:lstStyle/>
          <a:p>
            <a:pPr marL="0" indent="0">
              <a:buNone/>
            </a:pPr>
            <a:r>
              <a:rPr lang="en-US" dirty="0"/>
              <a:t>Using ”Chicago Towed Vehicles and  Abandon cars data” we wanted to answer these questions:</a:t>
            </a:r>
          </a:p>
          <a:p>
            <a:pPr marL="914400" lvl="1" indent="-457200">
              <a:buFont typeface="+mj-lt"/>
              <a:buAutoNum type="arabicPeriod"/>
            </a:pPr>
            <a:r>
              <a:rPr lang="en-US" dirty="0"/>
              <a:t>Does the day of the week have an any impact?</a:t>
            </a:r>
          </a:p>
          <a:p>
            <a:pPr marL="914400" lvl="1" indent="-457200">
              <a:buFont typeface="+mj-lt"/>
              <a:buAutoNum type="arabicPeriod"/>
            </a:pPr>
            <a:r>
              <a:rPr lang="en-US" dirty="0"/>
              <a:t>What impact did holidays and cultural events have on towing?</a:t>
            </a:r>
          </a:p>
          <a:p>
            <a:pPr marL="914400" lvl="1" indent="-457200">
              <a:buFont typeface="+mj-lt"/>
              <a:buAutoNum type="arabicPeriod"/>
            </a:pPr>
            <a:r>
              <a:rPr lang="en-US" dirty="0"/>
              <a:t>How long does it take for an abandoned car to be towed?</a:t>
            </a:r>
          </a:p>
          <a:p>
            <a:pPr marL="914400" lvl="1" indent="-457200">
              <a:buFont typeface="+mj-lt"/>
              <a:buAutoNum type="arabicPeriod"/>
            </a:pPr>
            <a:r>
              <a:rPr lang="en-US" dirty="0"/>
              <a:t>What percentage of towed cars are abandoned cars?</a:t>
            </a:r>
          </a:p>
          <a:p>
            <a:pPr marL="914400" lvl="1" indent="-457200">
              <a:buFont typeface="+mj-lt"/>
              <a:buAutoNum type="arabicPeriod"/>
            </a:pPr>
            <a:r>
              <a:rPr lang="en-US" dirty="0"/>
              <a:t>To which Chicago Impound Lot facility is a car likely towed?</a:t>
            </a:r>
          </a:p>
          <a:p>
            <a:pPr marL="914400" lvl="1" indent="-457200">
              <a:buFont typeface="+mj-lt"/>
              <a:buAutoNum type="arabicPeriod"/>
            </a:pPr>
            <a:r>
              <a:rPr lang="en-US" dirty="0"/>
              <a:t>From which states are towed cars?</a:t>
            </a:r>
          </a:p>
        </p:txBody>
      </p:sp>
    </p:spTree>
    <p:extLst>
      <p:ext uri="{BB962C8B-B14F-4D97-AF65-F5344CB8AC3E}">
        <p14:creationId xmlns:p14="http://schemas.microsoft.com/office/powerpoint/2010/main" val="2647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3" name="Picture 2">
            <a:extLst>
              <a:ext uri="{FF2B5EF4-FFF2-40B4-BE49-F238E27FC236}">
                <a16:creationId xmlns:a16="http://schemas.microsoft.com/office/drawing/2014/main" id="{D34C1894-2DE8-4849-8DEF-15325B6354F5}"/>
              </a:ext>
            </a:extLst>
          </p:cNvPr>
          <p:cNvPicPr>
            <a:picLocks noChangeAspect="1"/>
          </p:cNvPicPr>
          <p:nvPr/>
        </p:nvPicPr>
        <p:blipFill>
          <a:blip r:embed="rId2"/>
          <a:stretch>
            <a:fillRect/>
          </a:stretch>
        </p:blipFill>
        <p:spPr>
          <a:xfrm>
            <a:off x="884420" y="1362807"/>
            <a:ext cx="9567044" cy="3814104"/>
          </a:xfrm>
          <a:prstGeom prst="rect">
            <a:avLst/>
          </a:prstGeom>
        </p:spPr>
      </p:pic>
      <p:sp>
        <p:nvSpPr>
          <p:cNvPr id="4" name="Rectangle: Rounded Corners 3">
            <a:extLst>
              <a:ext uri="{FF2B5EF4-FFF2-40B4-BE49-F238E27FC236}">
                <a16:creationId xmlns:a16="http://schemas.microsoft.com/office/drawing/2014/main" id="{F7B589C1-B808-4726-8F7A-2F6DBADD1195}"/>
              </a:ext>
            </a:extLst>
          </p:cNvPr>
          <p:cNvSpPr/>
          <p:nvPr/>
        </p:nvSpPr>
        <p:spPr>
          <a:xfrm>
            <a:off x="8567225" y="2194560"/>
            <a:ext cx="1392701" cy="29823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70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any impact?</a:t>
            </a:r>
          </a:p>
        </p:txBody>
      </p:sp>
      <p:pic>
        <p:nvPicPr>
          <p:cNvPr id="14" name="Picture 13">
            <a:extLst>
              <a:ext uri="{FF2B5EF4-FFF2-40B4-BE49-F238E27FC236}">
                <a16:creationId xmlns:a16="http://schemas.microsoft.com/office/drawing/2014/main" id="{FAD86DB2-1511-4701-9A5F-73B8D1F28A3C}"/>
              </a:ext>
            </a:extLst>
          </p:cNvPr>
          <p:cNvPicPr>
            <a:picLocks noChangeAspect="1"/>
          </p:cNvPicPr>
          <p:nvPr/>
        </p:nvPicPr>
        <p:blipFill>
          <a:blip r:embed="rId2"/>
          <a:stretch>
            <a:fillRect/>
          </a:stretch>
        </p:blipFill>
        <p:spPr>
          <a:xfrm>
            <a:off x="1806314" y="1409075"/>
            <a:ext cx="8094689" cy="4083189"/>
          </a:xfrm>
          <a:prstGeom prst="rect">
            <a:avLst/>
          </a:prstGeom>
        </p:spPr>
      </p:pic>
      <p:sp>
        <p:nvSpPr>
          <p:cNvPr id="17" name="TextBox 16">
            <a:extLst>
              <a:ext uri="{FF2B5EF4-FFF2-40B4-BE49-F238E27FC236}">
                <a16:creationId xmlns:a16="http://schemas.microsoft.com/office/drawing/2014/main" id="{2076FB27-928B-4698-9BB2-15F577813DED}"/>
              </a:ext>
            </a:extLst>
          </p:cNvPr>
          <p:cNvSpPr txBox="1"/>
          <p:nvPr/>
        </p:nvSpPr>
        <p:spPr>
          <a:xfrm>
            <a:off x="884420" y="5651292"/>
            <a:ext cx="9548734" cy="646331"/>
          </a:xfrm>
          <a:prstGeom prst="rect">
            <a:avLst/>
          </a:prstGeom>
          <a:noFill/>
        </p:spPr>
        <p:txBody>
          <a:bodyPr wrap="square" rtlCol="0">
            <a:spAutoFit/>
          </a:bodyPr>
          <a:lstStyle/>
          <a:p>
            <a:r>
              <a:rPr lang="en-US" dirty="0"/>
              <a:t>Answer – Yes, we think the number of towed cars increased significantly during Friday and Saturday, the reason probably is people would like to go out during Friday night and Saturday. </a:t>
            </a:r>
          </a:p>
        </p:txBody>
      </p:sp>
    </p:spTree>
    <p:extLst>
      <p:ext uri="{BB962C8B-B14F-4D97-AF65-F5344CB8AC3E}">
        <p14:creationId xmlns:p14="http://schemas.microsoft.com/office/powerpoint/2010/main" val="13310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76FB27-928B-4698-9BB2-15F577813DED}"/>
              </a:ext>
            </a:extLst>
          </p:cNvPr>
          <p:cNvSpPr txBox="1"/>
          <p:nvPr/>
        </p:nvSpPr>
        <p:spPr>
          <a:xfrm>
            <a:off x="689548" y="465891"/>
            <a:ext cx="9548734" cy="646331"/>
          </a:xfrm>
          <a:prstGeom prst="rect">
            <a:avLst/>
          </a:prstGeom>
          <a:noFill/>
        </p:spPr>
        <p:txBody>
          <a:bodyPr wrap="square" rtlCol="0">
            <a:spAutoFit/>
          </a:bodyPr>
          <a:lstStyle/>
          <a:p>
            <a:r>
              <a:rPr lang="en-US" dirty="0"/>
              <a:t>To verify our hypothesis which is the number of towed cars during the week  is significantly different we use Chi-Square test to do the validation </a:t>
            </a:r>
          </a:p>
        </p:txBody>
      </p:sp>
      <p:pic>
        <p:nvPicPr>
          <p:cNvPr id="18" name="Picture 17">
            <a:extLst>
              <a:ext uri="{FF2B5EF4-FFF2-40B4-BE49-F238E27FC236}">
                <a16:creationId xmlns:a16="http://schemas.microsoft.com/office/drawing/2014/main" id="{E3A57DEF-5B24-465D-96BC-C1E74BE0C5E5}"/>
              </a:ext>
            </a:extLst>
          </p:cNvPr>
          <p:cNvPicPr>
            <a:picLocks noChangeAspect="1"/>
          </p:cNvPicPr>
          <p:nvPr/>
        </p:nvPicPr>
        <p:blipFill>
          <a:blip r:embed="rId2"/>
          <a:stretch>
            <a:fillRect/>
          </a:stretch>
        </p:blipFill>
        <p:spPr>
          <a:xfrm>
            <a:off x="689548" y="1315699"/>
            <a:ext cx="3162924" cy="3162924"/>
          </a:xfrm>
          <a:prstGeom prst="rect">
            <a:avLst/>
          </a:prstGeom>
        </p:spPr>
      </p:pic>
      <p:pic>
        <p:nvPicPr>
          <p:cNvPr id="20" name="Picture 19">
            <a:extLst>
              <a:ext uri="{FF2B5EF4-FFF2-40B4-BE49-F238E27FC236}">
                <a16:creationId xmlns:a16="http://schemas.microsoft.com/office/drawing/2014/main" id="{AAB97ABA-BDCF-41A3-91F3-A19D86A77231}"/>
              </a:ext>
            </a:extLst>
          </p:cNvPr>
          <p:cNvPicPr>
            <a:picLocks noChangeAspect="1"/>
          </p:cNvPicPr>
          <p:nvPr/>
        </p:nvPicPr>
        <p:blipFill>
          <a:blip r:embed="rId3"/>
          <a:stretch>
            <a:fillRect/>
          </a:stretch>
        </p:blipFill>
        <p:spPr>
          <a:xfrm>
            <a:off x="4157662" y="1776286"/>
            <a:ext cx="5031308" cy="870601"/>
          </a:xfrm>
          <a:prstGeom prst="rect">
            <a:avLst/>
          </a:prstGeom>
        </p:spPr>
      </p:pic>
      <p:pic>
        <p:nvPicPr>
          <p:cNvPr id="22" name="Picture 21">
            <a:extLst>
              <a:ext uri="{FF2B5EF4-FFF2-40B4-BE49-F238E27FC236}">
                <a16:creationId xmlns:a16="http://schemas.microsoft.com/office/drawing/2014/main" id="{1B47CF2D-E5F3-4F57-BD7E-01F907D2641F}"/>
              </a:ext>
            </a:extLst>
          </p:cNvPr>
          <p:cNvPicPr>
            <a:picLocks noChangeAspect="1"/>
          </p:cNvPicPr>
          <p:nvPr/>
        </p:nvPicPr>
        <p:blipFill>
          <a:blip r:embed="rId4"/>
          <a:stretch>
            <a:fillRect/>
          </a:stretch>
        </p:blipFill>
        <p:spPr>
          <a:xfrm>
            <a:off x="4157662" y="3282143"/>
            <a:ext cx="6590286" cy="1020736"/>
          </a:xfrm>
          <a:prstGeom prst="rect">
            <a:avLst/>
          </a:prstGeom>
        </p:spPr>
      </p:pic>
      <p:sp>
        <p:nvSpPr>
          <p:cNvPr id="23" name="TextBox 22">
            <a:extLst>
              <a:ext uri="{FF2B5EF4-FFF2-40B4-BE49-F238E27FC236}">
                <a16:creationId xmlns:a16="http://schemas.microsoft.com/office/drawing/2014/main" id="{259D479D-EFB4-4E39-9B8C-A7DFB44FD71C}"/>
              </a:ext>
            </a:extLst>
          </p:cNvPr>
          <p:cNvSpPr txBox="1"/>
          <p:nvPr/>
        </p:nvSpPr>
        <p:spPr>
          <a:xfrm>
            <a:off x="689548" y="5156616"/>
            <a:ext cx="10882859" cy="369332"/>
          </a:xfrm>
          <a:prstGeom prst="rect">
            <a:avLst/>
          </a:prstGeom>
          <a:noFill/>
        </p:spPr>
        <p:txBody>
          <a:bodyPr wrap="square" rtlCol="0">
            <a:spAutoFit/>
          </a:bodyPr>
          <a:lstStyle/>
          <a:p>
            <a:r>
              <a:rPr lang="en-US" dirty="0"/>
              <a:t>Conclusion – Different day of week has significantly different impact on the number of towed cars</a:t>
            </a:r>
          </a:p>
        </p:txBody>
      </p:sp>
    </p:spTree>
    <p:extLst>
      <p:ext uri="{BB962C8B-B14F-4D97-AF65-F5344CB8AC3E}">
        <p14:creationId xmlns:p14="http://schemas.microsoft.com/office/powerpoint/2010/main" val="175966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1" y="512360"/>
            <a:ext cx="11707318" cy="1077218"/>
          </a:xfrm>
          <a:prstGeom prst="rect">
            <a:avLst/>
          </a:prstGeom>
          <a:noFill/>
        </p:spPr>
        <p:txBody>
          <a:bodyPr wrap="square" rtlCol="0">
            <a:spAutoFit/>
          </a:bodyPr>
          <a:lstStyle/>
          <a:p>
            <a:pPr lvl="1"/>
            <a:r>
              <a:rPr lang="en-US" sz="3200" dirty="0">
                <a:latin typeface="Graphik" panose="020B0503030202060203" pitchFamily="34" charset="0"/>
              </a:rPr>
              <a:t>2. </a:t>
            </a:r>
            <a:r>
              <a:rPr lang="en-US" sz="3200" dirty="0"/>
              <a:t>What impact did holidays and cultural events have on towing?</a:t>
            </a:r>
          </a:p>
          <a:p>
            <a:pPr lvl="1"/>
            <a:endParaRPr lang="en-US" sz="3200" dirty="0">
              <a:latin typeface="Graphik" panose="020B0503030202060203" pitchFamily="34" charset="0"/>
            </a:endParaRPr>
          </a:p>
        </p:txBody>
      </p:sp>
      <p:pic>
        <p:nvPicPr>
          <p:cNvPr id="2" name="Picture 1">
            <a:extLst>
              <a:ext uri="{FF2B5EF4-FFF2-40B4-BE49-F238E27FC236}">
                <a16:creationId xmlns:a16="http://schemas.microsoft.com/office/drawing/2014/main" id="{BC34275B-C3D7-4774-BAC6-8F377CB6D245}"/>
              </a:ext>
            </a:extLst>
          </p:cNvPr>
          <p:cNvPicPr>
            <a:picLocks noChangeAspect="1"/>
          </p:cNvPicPr>
          <p:nvPr/>
        </p:nvPicPr>
        <p:blipFill>
          <a:blip r:embed="rId2"/>
          <a:stretch>
            <a:fillRect/>
          </a:stretch>
        </p:blipFill>
        <p:spPr>
          <a:xfrm>
            <a:off x="1858781" y="1452562"/>
            <a:ext cx="8649324" cy="4408592"/>
          </a:xfrm>
          <a:prstGeom prst="rect">
            <a:avLst/>
          </a:prstGeom>
        </p:spPr>
      </p:pic>
    </p:spTree>
    <p:extLst>
      <p:ext uri="{BB962C8B-B14F-4D97-AF65-F5344CB8AC3E}">
        <p14:creationId xmlns:p14="http://schemas.microsoft.com/office/powerpoint/2010/main" val="1165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700E5-7CE5-4955-A7F0-58CE3248ECAF}"/>
              </a:ext>
            </a:extLst>
          </p:cNvPr>
          <p:cNvPicPr>
            <a:picLocks noChangeAspect="1"/>
          </p:cNvPicPr>
          <p:nvPr/>
        </p:nvPicPr>
        <p:blipFill>
          <a:blip r:embed="rId2"/>
          <a:stretch>
            <a:fillRect/>
          </a:stretch>
        </p:blipFill>
        <p:spPr>
          <a:xfrm>
            <a:off x="1855910" y="1212532"/>
            <a:ext cx="7766392" cy="4067175"/>
          </a:xfrm>
          <a:prstGeom prst="rect">
            <a:avLst/>
          </a:prstGeom>
        </p:spPr>
      </p:pic>
      <p:sp>
        <p:nvSpPr>
          <p:cNvPr id="5" name="TextBox 4">
            <a:extLst>
              <a:ext uri="{FF2B5EF4-FFF2-40B4-BE49-F238E27FC236}">
                <a16:creationId xmlns:a16="http://schemas.microsoft.com/office/drawing/2014/main" id="{80B5503F-DBDC-4DAD-8203-A8DA8D0EC0C7}"/>
              </a:ext>
            </a:extLst>
          </p:cNvPr>
          <p:cNvSpPr txBox="1"/>
          <p:nvPr/>
        </p:nvSpPr>
        <p:spPr>
          <a:xfrm>
            <a:off x="689548" y="465891"/>
            <a:ext cx="9548734" cy="369332"/>
          </a:xfrm>
          <a:prstGeom prst="rect">
            <a:avLst/>
          </a:prstGeom>
          <a:noFill/>
        </p:spPr>
        <p:txBody>
          <a:bodyPr wrap="square" rtlCol="0">
            <a:spAutoFit/>
          </a:bodyPr>
          <a:lstStyle/>
          <a:p>
            <a:r>
              <a:rPr lang="en-US" dirty="0"/>
              <a:t>Then, we also compare this year’s Xmas data with the average Tuesday data</a:t>
            </a:r>
          </a:p>
        </p:txBody>
      </p:sp>
      <p:sp>
        <p:nvSpPr>
          <p:cNvPr id="6" name="TextBox 5">
            <a:extLst>
              <a:ext uri="{FF2B5EF4-FFF2-40B4-BE49-F238E27FC236}">
                <a16:creationId xmlns:a16="http://schemas.microsoft.com/office/drawing/2014/main" id="{039E776F-800E-4D50-86C8-6E00934B2E68}"/>
              </a:ext>
            </a:extLst>
          </p:cNvPr>
          <p:cNvSpPr txBox="1"/>
          <p:nvPr/>
        </p:nvSpPr>
        <p:spPr>
          <a:xfrm>
            <a:off x="841948" y="5657016"/>
            <a:ext cx="9548734" cy="646331"/>
          </a:xfrm>
          <a:prstGeom prst="rect">
            <a:avLst/>
          </a:prstGeom>
          <a:noFill/>
        </p:spPr>
        <p:txBody>
          <a:bodyPr wrap="square" rtlCol="0">
            <a:spAutoFit/>
          </a:bodyPr>
          <a:lstStyle/>
          <a:p>
            <a:r>
              <a:rPr lang="en-US" dirty="0"/>
              <a:t>Conclusion – We believe the holidays like Christmas do have impact on the number of towed cars, because during this family holiday, people tend to stay home with family includes the police officer </a:t>
            </a:r>
          </a:p>
        </p:txBody>
      </p:sp>
    </p:spTree>
    <p:extLst>
      <p:ext uri="{BB962C8B-B14F-4D97-AF65-F5344CB8AC3E}">
        <p14:creationId xmlns:p14="http://schemas.microsoft.com/office/powerpoint/2010/main" val="6290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07-BBD8-2E42-A4E2-17155A643676}"/>
              </a:ext>
            </a:extLst>
          </p:cNvPr>
          <p:cNvSpPr>
            <a:spLocks noGrp="1"/>
          </p:cNvSpPr>
          <p:nvPr>
            <p:ph type="title"/>
          </p:nvPr>
        </p:nvSpPr>
        <p:spPr>
          <a:xfrm>
            <a:off x="831850" y="618978"/>
            <a:ext cx="10515600" cy="534573"/>
          </a:xfrm>
        </p:spPr>
        <p:txBody>
          <a:bodyPr/>
          <a:lstStyle/>
          <a:p>
            <a:r>
              <a:rPr lang="en-US" sz="3200" dirty="0">
                <a:latin typeface="Graphik" panose="020B0503030202060203" pitchFamily="34" charset="0"/>
                <a:ea typeface="+mn-ea"/>
                <a:cs typeface="+mn-cs"/>
              </a:rPr>
              <a:t>3. How long does it take for an abandoned car to be towed?</a:t>
            </a:r>
          </a:p>
        </p:txBody>
      </p:sp>
      <p:pic>
        <p:nvPicPr>
          <p:cNvPr id="5" name="Picture 4">
            <a:extLst>
              <a:ext uri="{FF2B5EF4-FFF2-40B4-BE49-F238E27FC236}">
                <a16:creationId xmlns:a16="http://schemas.microsoft.com/office/drawing/2014/main" id="{F2512084-37BA-40B3-A8C2-F99F495E7A11}"/>
              </a:ext>
            </a:extLst>
          </p:cNvPr>
          <p:cNvPicPr>
            <a:picLocks noChangeAspect="1"/>
          </p:cNvPicPr>
          <p:nvPr/>
        </p:nvPicPr>
        <p:blipFill>
          <a:blip r:embed="rId2"/>
          <a:stretch>
            <a:fillRect/>
          </a:stretch>
        </p:blipFill>
        <p:spPr>
          <a:xfrm>
            <a:off x="1149350" y="1934309"/>
            <a:ext cx="9214338" cy="1939070"/>
          </a:xfrm>
          <a:prstGeom prst="rect">
            <a:avLst/>
          </a:prstGeom>
        </p:spPr>
      </p:pic>
      <p:sp>
        <p:nvSpPr>
          <p:cNvPr id="4" name="Text Placeholder 3">
            <a:extLst>
              <a:ext uri="{FF2B5EF4-FFF2-40B4-BE49-F238E27FC236}">
                <a16:creationId xmlns:a16="http://schemas.microsoft.com/office/drawing/2014/main" id="{67640997-494C-CF46-9366-A3B4D2C8540C}"/>
              </a:ext>
            </a:extLst>
          </p:cNvPr>
          <p:cNvSpPr>
            <a:spLocks noGrp="1"/>
          </p:cNvSpPr>
          <p:nvPr>
            <p:ph type="body" idx="1"/>
          </p:nvPr>
        </p:nvSpPr>
        <p:spPr>
          <a:xfrm>
            <a:off x="1149350" y="1441939"/>
            <a:ext cx="10515600" cy="4401527"/>
          </a:xfrm>
        </p:spPr>
        <p:txBody>
          <a:bodyPr/>
          <a:lstStyle/>
          <a:p>
            <a:r>
              <a:rPr lang="en-US" dirty="0"/>
              <a:t>                                                                                                                                                              </a:t>
            </a:r>
          </a:p>
          <a:p>
            <a:endParaRPr lang="en-US" dirty="0"/>
          </a:p>
          <a:p>
            <a:endParaRPr lang="en-US" dirty="0"/>
          </a:p>
          <a:p>
            <a:endParaRPr lang="en-US" dirty="0"/>
          </a:p>
          <a:p>
            <a:endParaRPr lang="en-US" dirty="0"/>
          </a:p>
          <a:p>
            <a:endParaRPr lang="en-US" dirty="0"/>
          </a:p>
          <a:p>
            <a:r>
              <a:rPr lang="en-US" sz="1800" dirty="0">
                <a:solidFill>
                  <a:schemeClr val="tx1"/>
                </a:solidFill>
              </a:rPr>
              <a:t>Conclusion: It takes about 23 days for a abandon car to be towed from it is reported. Also it was observed that cars reported abandon in  November and December took longer to towed then the cars reported in February and March</a:t>
            </a:r>
          </a:p>
          <a:p>
            <a:endParaRPr lang="en-US" dirty="0"/>
          </a:p>
        </p:txBody>
      </p:sp>
    </p:spTree>
    <p:extLst>
      <p:ext uri="{BB962C8B-B14F-4D97-AF65-F5344CB8AC3E}">
        <p14:creationId xmlns:p14="http://schemas.microsoft.com/office/powerpoint/2010/main" val="5545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B24-2896-4CAA-A6F1-092CF2FE8E06}"/>
              </a:ext>
            </a:extLst>
          </p:cNvPr>
          <p:cNvSpPr>
            <a:spLocks noGrp="1"/>
          </p:cNvSpPr>
          <p:nvPr>
            <p:ph type="title"/>
          </p:nvPr>
        </p:nvSpPr>
        <p:spPr>
          <a:xfrm>
            <a:off x="831850" y="393896"/>
            <a:ext cx="10515600" cy="1026941"/>
          </a:xfrm>
        </p:spPr>
        <p:txBody>
          <a:bodyPr/>
          <a:lstStyle/>
          <a:p>
            <a:pPr algn="ctr"/>
            <a:r>
              <a:rPr lang="en-US" sz="3200" dirty="0">
                <a:latin typeface="+mn-lt"/>
                <a:ea typeface="+mn-ea"/>
                <a:cs typeface="+mn-cs"/>
              </a:rPr>
              <a:t>Scatter Plot for Abandon cars</a:t>
            </a:r>
          </a:p>
        </p:txBody>
      </p:sp>
      <p:sp>
        <p:nvSpPr>
          <p:cNvPr id="5" name="Text Placeholder 4">
            <a:extLst>
              <a:ext uri="{FF2B5EF4-FFF2-40B4-BE49-F238E27FC236}">
                <a16:creationId xmlns:a16="http://schemas.microsoft.com/office/drawing/2014/main" id="{50A568E3-80D1-49D1-975D-DD58F63EDF09}"/>
              </a:ext>
            </a:extLst>
          </p:cNvPr>
          <p:cNvSpPr>
            <a:spLocks noGrp="1"/>
          </p:cNvSpPr>
          <p:nvPr>
            <p:ph type="body" idx="1"/>
          </p:nvPr>
        </p:nvSpPr>
        <p:spPr>
          <a:xfrm>
            <a:off x="831850" y="1420837"/>
            <a:ext cx="10515600" cy="4668813"/>
          </a:xfrm>
        </p:spPr>
        <p:txBody>
          <a:bodyPr/>
          <a:lstStyle/>
          <a:p>
            <a:endParaRPr lang="en-US" dirty="0"/>
          </a:p>
        </p:txBody>
      </p:sp>
      <p:pic>
        <p:nvPicPr>
          <p:cNvPr id="7" name="Picture 6">
            <a:extLst>
              <a:ext uri="{FF2B5EF4-FFF2-40B4-BE49-F238E27FC236}">
                <a16:creationId xmlns:a16="http://schemas.microsoft.com/office/drawing/2014/main" id="{232BD121-64BA-404C-ACCC-B659131E6B95}"/>
              </a:ext>
            </a:extLst>
          </p:cNvPr>
          <p:cNvPicPr>
            <a:picLocks noChangeAspect="1"/>
          </p:cNvPicPr>
          <p:nvPr/>
        </p:nvPicPr>
        <p:blipFill>
          <a:blip r:embed="rId2"/>
          <a:stretch>
            <a:fillRect/>
          </a:stretch>
        </p:blipFill>
        <p:spPr>
          <a:xfrm>
            <a:off x="604911" y="1420836"/>
            <a:ext cx="10634589" cy="5437163"/>
          </a:xfrm>
          <a:prstGeom prst="rect">
            <a:avLst/>
          </a:prstGeom>
        </p:spPr>
      </p:pic>
    </p:spTree>
    <p:extLst>
      <p:ext uri="{BB962C8B-B14F-4D97-AF65-F5344CB8AC3E}">
        <p14:creationId xmlns:p14="http://schemas.microsoft.com/office/powerpoint/2010/main" val="317944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641</Words>
  <Application>Microsoft Macintosh PowerPoint</Application>
  <PresentationFormat>Widescreen</PresentationFormat>
  <Paragraphs>74</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Graphik</vt:lpstr>
      <vt:lpstr>Office Theme</vt:lpstr>
      <vt:lpstr>“Dude, where’s my car?”</vt:lpstr>
      <vt:lpstr>Questions to Answer</vt:lpstr>
      <vt:lpstr>PowerPoint Presentation</vt:lpstr>
      <vt:lpstr>PowerPoint Presentation</vt:lpstr>
      <vt:lpstr>PowerPoint Presentation</vt:lpstr>
      <vt:lpstr>PowerPoint Presentation</vt:lpstr>
      <vt:lpstr>PowerPoint Presentation</vt:lpstr>
      <vt:lpstr>3. How long does it take for an abandoned car to be towed?</vt:lpstr>
      <vt:lpstr>Scatter Plot for Abandon cars</vt:lpstr>
      <vt:lpstr>5. What percentage of towed cars are abandoned cars?</vt:lpstr>
      <vt:lpstr>To which facility is a car likely towed?</vt:lpstr>
      <vt:lpstr>More specifically…</vt:lpstr>
      <vt:lpstr>Or…</vt:lpstr>
      <vt:lpstr>Plates</vt:lpstr>
      <vt:lpstr>Plates</vt:lpstr>
      <vt:lpstr>Comments, concern or curiosities?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car?”</dc:title>
  <dc:creator>Dann Taylor</dc:creator>
  <cp:lastModifiedBy>Dann Taylor</cp:lastModifiedBy>
  <cp:revision>26</cp:revision>
  <dcterms:created xsi:type="dcterms:W3CDTF">2019-03-30T14:13:47Z</dcterms:created>
  <dcterms:modified xsi:type="dcterms:W3CDTF">2019-03-31T21:35:43Z</dcterms:modified>
</cp:coreProperties>
</file>