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6" r:id="rId6"/>
    <p:sldId id="269" r:id="rId7"/>
    <p:sldId id="262" r:id="rId8"/>
    <p:sldId id="264" r:id="rId9"/>
    <p:sldId id="271"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29" autoAdjust="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532CC-3C97-400B-9074-DFF5D6FC3E67}"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548FE-1A52-40D9-8227-CE42A67F62C8}" type="slidenum">
              <a:rPr lang="en-IN" smtClean="0"/>
              <a:t>‹#›</a:t>
            </a:fld>
            <a:endParaRPr lang="en-IN"/>
          </a:p>
        </p:txBody>
      </p:sp>
    </p:spTree>
    <p:extLst>
      <p:ext uri="{BB962C8B-B14F-4D97-AF65-F5344CB8AC3E}">
        <p14:creationId xmlns:p14="http://schemas.microsoft.com/office/powerpoint/2010/main" val="173105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1</a:t>
            </a:fld>
            <a:endParaRPr lang="en-IN"/>
          </a:p>
        </p:txBody>
      </p:sp>
    </p:spTree>
    <p:extLst>
      <p:ext uri="{BB962C8B-B14F-4D97-AF65-F5344CB8AC3E}">
        <p14:creationId xmlns:p14="http://schemas.microsoft.com/office/powerpoint/2010/main" val="214277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2</a:t>
            </a:fld>
            <a:endParaRPr lang="en-IN"/>
          </a:p>
        </p:txBody>
      </p:sp>
    </p:spTree>
    <p:extLst>
      <p:ext uri="{BB962C8B-B14F-4D97-AF65-F5344CB8AC3E}">
        <p14:creationId xmlns:p14="http://schemas.microsoft.com/office/powerpoint/2010/main" val="120019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3</a:t>
            </a:fld>
            <a:endParaRPr lang="en-IN"/>
          </a:p>
        </p:txBody>
      </p:sp>
    </p:spTree>
    <p:extLst>
      <p:ext uri="{BB962C8B-B14F-4D97-AF65-F5344CB8AC3E}">
        <p14:creationId xmlns:p14="http://schemas.microsoft.com/office/powerpoint/2010/main" val="258354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7</a:t>
            </a:fld>
            <a:endParaRPr lang="en-IN"/>
          </a:p>
        </p:txBody>
      </p:sp>
    </p:spTree>
    <p:extLst>
      <p:ext uri="{BB962C8B-B14F-4D97-AF65-F5344CB8AC3E}">
        <p14:creationId xmlns:p14="http://schemas.microsoft.com/office/powerpoint/2010/main" val="420597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8</a:t>
            </a:fld>
            <a:endParaRPr lang="en-IN"/>
          </a:p>
        </p:txBody>
      </p:sp>
    </p:spTree>
    <p:extLst>
      <p:ext uri="{BB962C8B-B14F-4D97-AF65-F5344CB8AC3E}">
        <p14:creationId xmlns:p14="http://schemas.microsoft.com/office/powerpoint/2010/main" val="50815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10</a:t>
            </a:fld>
            <a:endParaRPr lang="en-IN"/>
          </a:p>
        </p:txBody>
      </p:sp>
    </p:spTree>
    <p:extLst>
      <p:ext uri="{BB962C8B-B14F-4D97-AF65-F5344CB8AC3E}">
        <p14:creationId xmlns:p14="http://schemas.microsoft.com/office/powerpoint/2010/main" val="189497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7548FE-1A52-40D9-8227-CE42A67F62C8}" type="slidenum">
              <a:rPr lang="en-IN" smtClean="0"/>
              <a:t>11</a:t>
            </a:fld>
            <a:endParaRPr lang="en-IN"/>
          </a:p>
        </p:txBody>
      </p:sp>
    </p:spTree>
    <p:extLst>
      <p:ext uri="{BB962C8B-B14F-4D97-AF65-F5344CB8AC3E}">
        <p14:creationId xmlns:p14="http://schemas.microsoft.com/office/powerpoint/2010/main" val="4190768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1927-D33A-9C02-83F0-0A92AC2B2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A31A84-38FB-4621-7197-AF205426A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6F5939-3220-7439-C591-268EF60FDE78}"/>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4940F8F4-9FCA-24DE-5474-770C03A34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65CF1-83DC-45C5-635D-5E4D6111BA0E}"/>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12737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6138-84A9-C582-8952-358B3C1E4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9DB46D-D7E4-18F7-3194-ACAF8D4B3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BC236-FADE-3E84-FF96-C76C46AA39CE}"/>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96790D1F-2D5A-1CFC-0ED0-08AEA2123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CD328-D89D-9E82-6465-BCE3F6720C82}"/>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2293589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7D23C-2BD0-A6A6-872A-1BE69A43AD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5C5CBC-0865-DB6E-964E-52F7B19DD4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5AEDB-EAF5-6891-3BF5-E3B75A0002ED}"/>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9239BB37-9526-C92B-6F85-14CBA20EF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0C166F-A8A7-748A-86BA-F8CE3632328D}"/>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9970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1D9CB-D657-7B8C-0137-5D2FA77CE7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9DED90-0A51-61B5-4F87-1A64DBE56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A2A1F-5AF5-6922-8280-28A18DF41B6A}"/>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AA5C023E-E50C-0D00-7778-E99920663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0BD5CE-0F9A-3D28-0872-EF4B86C24790}"/>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9609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DD29-8A2D-C8C4-AE43-8D2C5B338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5CA21B-60C7-0827-60A3-925FC4834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D2A596-8EB8-BDBD-2316-EBD2D220B1C8}"/>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EAD3038D-A7E8-0665-3314-571593840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153F8-FD85-9C5A-B35D-F4DF850BB10F}"/>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251533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AD93-98F6-2955-B238-7B41C32088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DD026-70FD-A024-C338-600702282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35EE2A-4E32-3E2D-F15B-5216BFD24E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C7AD5F-0133-B5DB-0815-D54B365626E0}"/>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6" name="Footer Placeholder 5">
            <a:extLst>
              <a:ext uri="{FF2B5EF4-FFF2-40B4-BE49-F238E27FC236}">
                <a16:creationId xmlns:a16="http://schemas.microsoft.com/office/drawing/2014/main" id="{994A9231-7EDB-E79F-8B43-D561E6779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53FB3-3E00-0964-396A-C407EE4A86C3}"/>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120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7828-6B60-9B0F-6B35-2CDC7048FE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57F252-A4FA-5F6B-7383-EB2C66DAD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1049C-FB5E-B9D1-E7A2-4D87F89C6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A8980D-FC0D-EB6F-D8B8-5E1F94680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FCE6B-61E6-9A94-F5CC-676113C16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95D78F-A325-B7EB-EF7F-29FC205FB69D}"/>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8" name="Footer Placeholder 7">
            <a:extLst>
              <a:ext uri="{FF2B5EF4-FFF2-40B4-BE49-F238E27FC236}">
                <a16:creationId xmlns:a16="http://schemas.microsoft.com/office/drawing/2014/main" id="{6825FA08-5F50-820C-B104-F08EBF558B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888671-A9EB-8A8E-6323-5BCE6CBF9371}"/>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03826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3595-B294-1A91-6AD8-52E7D7E65B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0F3BCE-D7C0-5D54-60CC-3EFAC5F5EABE}"/>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4" name="Footer Placeholder 3">
            <a:extLst>
              <a:ext uri="{FF2B5EF4-FFF2-40B4-BE49-F238E27FC236}">
                <a16:creationId xmlns:a16="http://schemas.microsoft.com/office/drawing/2014/main" id="{B9C5860D-9B9F-301C-4CFC-8BCE980737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851B6A-5EE2-479A-F4AC-87AB62E47B95}"/>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40430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B64E7-EA54-872E-3951-2DB494E1D215}"/>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3" name="Footer Placeholder 2">
            <a:extLst>
              <a:ext uri="{FF2B5EF4-FFF2-40B4-BE49-F238E27FC236}">
                <a16:creationId xmlns:a16="http://schemas.microsoft.com/office/drawing/2014/main" id="{BF5BFFC1-A499-D778-C2A4-FBDFA098D0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C8595C-F247-513B-3276-DDA5CF4F3ACD}"/>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20282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3BD9-B956-EB7B-52FE-928BDD0AE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E80475-6725-6031-B43A-08F07D5C9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4EF202-9C55-1FA0-B747-6E83C82A8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BD83C-E71B-8D09-B35D-32C794A6CDED}"/>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6" name="Footer Placeholder 5">
            <a:extLst>
              <a:ext uri="{FF2B5EF4-FFF2-40B4-BE49-F238E27FC236}">
                <a16:creationId xmlns:a16="http://schemas.microsoft.com/office/drawing/2014/main" id="{25282677-A36C-65B4-D56C-A6C2AD588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68396-3206-407E-F60F-90A00689F16C}"/>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587898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0F3B-A57F-BE64-81EB-949B3CC74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179166-BDF5-23F6-607B-BF3F3EAC1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6C47F2-06BF-9144-D630-80BE98ED2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82697-1225-DEAD-7CF5-CBF13577C0BC}"/>
              </a:ext>
            </a:extLst>
          </p:cNvPr>
          <p:cNvSpPr>
            <a:spLocks noGrp="1"/>
          </p:cNvSpPr>
          <p:nvPr>
            <p:ph type="dt" sz="half" idx="10"/>
          </p:nvPr>
        </p:nvSpPr>
        <p:spPr/>
        <p:txBody>
          <a:bodyPr/>
          <a:lstStyle/>
          <a:p>
            <a:fld id="{95B2912E-2097-4166-8DF5-27DF53289EB3}" type="datetimeFigureOut">
              <a:rPr lang="en-IN" smtClean="0"/>
              <a:t>16-10-2023</a:t>
            </a:fld>
            <a:endParaRPr lang="en-IN"/>
          </a:p>
        </p:txBody>
      </p:sp>
      <p:sp>
        <p:nvSpPr>
          <p:cNvPr id="6" name="Footer Placeholder 5">
            <a:extLst>
              <a:ext uri="{FF2B5EF4-FFF2-40B4-BE49-F238E27FC236}">
                <a16:creationId xmlns:a16="http://schemas.microsoft.com/office/drawing/2014/main" id="{019D218E-EB21-BA27-CA30-FA61C2A53E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F9B2B3-6797-A75D-2687-C7D61D96100E}"/>
              </a:ext>
            </a:extLst>
          </p:cNvPr>
          <p:cNvSpPr>
            <a:spLocks noGrp="1"/>
          </p:cNvSpPr>
          <p:nvPr>
            <p:ph type="sldNum" sz="quarter" idx="12"/>
          </p:nvPr>
        </p:nvSpPr>
        <p:spPr/>
        <p:txBody>
          <a:bodyPr/>
          <a:lstStyle/>
          <a:p>
            <a:fld id="{A8D7093F-3286-47B5-B0F9-DBACBC0E37DB}" type="slidenum">
              <a:rPr lang="en-IN" smtClean="0"/>
              <a:t>‹#›</a:t>
            </a:fld>
            <a:endParaRPr lang="en-IN"/>
          </a:p>
        </p:txBody>
      </p:sp>
    </p:spTree>
    <p:extLst>
      <p:ext uri="{BB962C8B-B14F-4D97-AF65-F5344CB8AC3E}">
        <p14:creationId xmlns:p14="http://schemas.microsoft.com/office/powerpoint/2010/main" val="314194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31F90-F683-74A0-797A-34F561F6A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ED5D1B-CBEF-A51E-EBE2-F6C0B1B35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CD26F-FCC9-A6A6-AD5A-8A8853596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912E-2097-4166-8DF5-27DF53289EB3}" type="datetimeFigureOut">
              <a:rPr lang="en-IN" smtClean="0"/>
              <a:t>16-10-2023</a:t>
            </a:fld>
            <a:endParaRPr lang="en-IN"/>
          </a:p>
        </p:txBody>
      </p:sp>
      <p:sp>
        <p:nvSpPr>
          <p:cNvPr id="5" name="Footer Placeholder 4">
            <a:extLst>
              <a:ext uri="{FF2B5EF4-FFF2-40B4-BE49-F238E27FC236}">
                <a16:creationId xmlns:a16="http://schemas.microsoft.com/office/drawing/2014/main" id="{59F79307-4DCD-12D6-E866-8EBFEE542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987C26-0FD5-0D9D-2334-621D958D5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7093F-3286-47B5-B0F9-DBACBC0E37DB}" type="slidenum">
              <a:rPr lang="en-IN" smtClean="0"/>
              <a:t>‹#›</a:t>
            </a:fld>
            <a:endParaRPr lang="en-IN"/>
          </a:p>
        </p:txBody>
      </p:sp>
    </p:spTree>
    <p:extLst>
      <p:ext uri="{BB962C8B-B14F-4D97-AF65-F5344CB8AC3E}">
        <p14:creationId xmlns:p14="http://schemas.microsoft.com/office/powerpoint/2010/main" val="2372832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kaggle.com/datasets/shriyashjagtap/e-commerce-customer-for-behavior-analysi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7564B-DBD4-7319-A57E-AF5E6787D7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0957"/>
            <a:ext cx="12191999" cy="6875915"/>
          </a:xfrm>
          <a:prstGeom prst="rect">
            <a:avLst/>
          </a:prstGeom>
        </p:spPr>
      </p:pic>
      <p:sp>
        <p:nvSpPr>
          <p:cNvPr id="5" name="TextBox 4">
            <a:extLst>
              <a:ext uri="{FF2B5EF4-FFF2-40B4-BE49-F238E27FC236}">
                <a16:creationId xmlns:a16="http://schemas.microsoft.com/office/drawing/2014/main" id="{A1AADF60-D5D3-DB09-E787-6E12ACAE21E8}"/>
              </a:ext>
            </a:extLst>
          </p:cNvPr>
          <p:cNvSpPr txBox="1"/>
          <p:nvPr/>
        </p:nvSpPr>
        <p:spPr>
          <a:xfrm>
            <a:off x="0" y="1325632"/>
            <a:ext cx="12191999" cy="646331"/>
          </a:xfrm>
          <a:prstGeom prst="rect">
            <a:avLst/>
          </a:prstGeom>
          <a:noFill/>
          <a:ln w="3175">
            <a:solidFill>
              <a:schemeClr val="tx1"/>
            </a:solidFill>
          </a:ln>
        </p:spPr>
        <p:txBody>
          <a:bodyPr wrap="square">
            <a:spAutoFit/>
          </a:bodyPr>
          <a:lstStyle/>
          <a:p>
            <a:pPr algn="ctr"/>
            <a:r>
              <a:rPr lang="en-IN" sz="3600" b="1" i="1" u="sng" dirty="0">
                <a:solidFill>
                  <a:schemeClr val="accent6">
                    <a:lumMod val="75000"/>
                  </a:schemeClr>
                </a:solidFill>
              </a:rPr>
              <a:t>CUSTOMER BEHAVIOUR ANALYSIS OF AN E-COMMERCE GIANT</a:t>
            </a:r>
          </a:p>
        </p:txBody>
      </p:sp>
      <p:sp>
        <p:nvSpPr>
          <p:cNvPr id="7" name="TextBox 6">
            <a:extLst>
              <a:ext uri="{FF2B5EF4-FFF2-40B4-BE49-F238E27FC236}">
                <a16:creationId xmlns:a16="http://schemas.microsoft.com/office/drawing/2014/main" id="{CEE535A7-3D01-3840-DC26-AAFA79FE5B8E}"/>
              </a:ext>
            </a:extLst>
          </p:cNvPr>
          <p:cNvSpPr txBox="1"/>
          <p:nvPr/>
        </p:nvSpPr>
        <p:spPr>
          <a:xfrm>
            <a:off x="1816608" y="2937654"/>
            <a:ext cx="6193536" cy="1938992"/>
          </a:xfrm>
          <a:prstGeom prst="rect">
            <a:avLst/>
          </a:prstGeom>
          <a:noFill/>
        </p:spPr>
        <p:txBody>
          <a:bodyPr wrap="square">
            <a:spAutoFit/>
          </a:bodyPr>
          <a:lstStyle/>
          <a:p>
            <a:r>
              <a:rPr lang="en-IN" sz="2400" b="1" i="1" u="sng" dirty="0">
                <a:solidFill>
                  <a:schemeClr val="accent2">
                    <a:lumMod val="75000"/>
                  </a:schemeClr>
                </a:solidFill>
              </a:rPr>
              <a:t>CONTENTS</a:t>
            </a:r>
            <a:r>
              <a:rPr lang="en-IN" sz="2400" b="1" i="1" dirty="0">
                <a:solidFill>
                  <a:schemeClr val="accent2">
                    <a:lumMod val="75000"/>
                  </a:schemeClr>
                </a:solidFill>
              </a:rPr>
              <a:t> :-</a:t>
            </a:r>
            <a:r>
              <a:rPr lang="en-IN" sz="2400" b="1" i="1" u="sng" dirty="0">
                <a:solidFill>
                  <a:schemeClr val="accent2">
                    <a:lumMod val="75000"/>
                  </a:schemeClr>
                </a:solidFill>
              </a:rPr>
              <a:t> </a:t>
            </a:r>
          </a:p>
          <a:p>
            <a:pPr marL="171450" indent="-171450">
              <a:buFont typeface="Wingdings" panose="05000000000000000000" pitchFamily="2" charset="2"/>
              <a:buChar char="Ø"/>
            </a:pPr>
            <a:r>
              <a:rPr lang="en-IN" sz="2400" b="1" i="1" dirty="0">
                <a:solidFill>
                  <a:schemeClr val="accent2">
                    <a:lumMod val="75000"/>
                  </a:schemeClr>
                </a:solidFill>
              </a:rPr>
              <a:t>Database Source</a:t>
            </a:r>
          </a:p>
          <a:p>
            <a:pPr marL="171450" indent="-171450">
              <a:buFont typeface="Wingdings" panose="05000000000000000000" pitchFamily="2" charset="2"/>
              <a:buChar char="Ø"/>
            </a:pPr>
            <a:r>
              <a:rPr lang="en-IN" sz="2400" b="1" i="1" dirty="0">
                <a:solidFill>
                  <a:schemeClr val="accent2">
                    <a:lumMod val="75000"/>
                  </a:schemeClr>
                </a:solidFill>
              </a:rPr>
              <a:t>Aspects Taken Into Consideration</a:t>
            </a:r>
          </a:p>
          <a:p>
            <a:pPr marL="171450" indent="-171450">
              <a:buFont typeface="Wingdings" panose="05000000000000000000" pitchFamily="2" charset="2"/>
              <a:buChar char="Ø"/>
            </a:pPr>
            <a:r>
              <a:rPr lang="en-IN" sz="2400" b="1" i="1" dirty="0">
                <a:solidFill>
                  <a:schemeClr val="accent2">
                    <a:lumMod val="75000"/>
                  </a:schemeClr>
                </a:solidFill>
              </a:rPr>
              <a:t>Power BI Visualisation</a:t>
            </a:r>
          </a:p>
          <a:p>
            <a:pPr marL="171450" indent="-171450">
              <a:buFont typeface="Wingdings" panose="05000000000000000000" pitchFamily="2" charset="2"/>
              <a:buChar char="Ø"/>
            </a:pPr>
            <a:r>
              <a:rPr lang="en-IN" sz="2400" b="1" i="1" dirty="0">
                <a:solidFill>
                  <a:schemeClr val="accent2">
                    <a:lumMod val="75000"/>
                  </a:schemeClr>
                </a:solidFill>
              </a:rPr>
              <a:t>Information Extracted &amp; Suggestions</a:t>
            </a:r>
          </a:p>
        </p:txBody>
      </p:sp>
    </p:spTree>
    <p:extLst>
      <p:ext uri="{BB962C8B-B14F-4D97-AF65-F5344CB8AC3E}">
        <p14:creationId xmlns:p14="http://schemas.microsoft.com/office/powerpoint/2010/main" val="1198439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C2D95E-7CD3-5BC9-1590-650AAD579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A593455E-F641-AA9A-34AE-C271B715A739}"/>
              </a:ext>
            </a:extLst>
          </p:cNvPr>
          <p:cNvSpPr txBox="1"/>
          <p:nvPr/>
        </p:nvSpPr>
        <p:spPr>
          <a:xfrm>
            <a:off x="270364" y="210987"/>
            <a:ext cx="6167802" cy="3139321"/>
          </a:xfrm>
          <a:prstGeom prst="rect">
            <a:avLst/>
          </a:prstGeom>
          <a:noFill/>
        </p:spPr>
        <p:txBody>
          <a:bodyPr wrap="square">
            <a:spAutoFit/>
          </a:bodyPr>
          <a:lstStyle/>
          <a:p>
            <a:pPr marL="400050" indent="-400050" algn="just">
              <a:buAutoNum type="romanLcPeriod" startAt="2"/>
            </a:pPr>
            <a:r>
              <a:rPr lang="en-IN" dirty="0">
                <a:solidFill>
                  <a:schemeClr val="accent1">
                    <a:lumMod val="75000"/>
                  </a:schemeClr>
                </a:solidFill>
              </a:rPr>
              <a:t>GENDER-WISE PREDICTION OF CLOTHING PRODUCTS :-</a:t>
            </a: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endParaRPr lang="en-IN" dirty="0">
              <a:solidFill>
                <a:schemeClr val="accent1">
                  <a:lumMod val="75000"/>
                </a:schemeClr>
              </a:solidFill>
            </a:endParaRPr>
          </a:p>
          <a:p>
            <a:pPr marL="400050" indent="-400050" algn="just">
              <a:buAutoNum type="romanLcPeriod" startAt="2"/>
            </a:pPr>
            <a:r>
              <a:rPr lang="en-IN" dirty="0">
                <a:solidFill>
                  <a:schemeClr val="accent1">
                    <a:lumMod val="75000"/>
                  </a:schemeClr>
                </a:solidFill>
              </a:rPr>
              <a:t>AGE-WISE PREDICTION OF CLOTHING PRODUCTS :-</a:t>
            </a:r>
          </a:p>
          <a:p>
            <a:pPr algn="just"/>
            <a:endParaRPr lang="en-IN" dirty="0">
              <a:solidFill>
                <a:schemeClr val="accent1">
                  <a:lumMod val="75000"/>
                </a:schemeClr>
              </a:solidFill>
            </a:endParaRPr>
          </a:p>
        </p:txBody>
      </p:sp>
      <p:graphicFrame>
        <p:nvGraphicFramePr>
          <p:cNvPr id="6" name="Table 5">
            <a:extLst>
              <a:ext uri="{FF2B5EF4-FFF2-40B4-BE49-F238E27FC236}">
                <a16:creationId xmlns:a16="http://schemas.microsoft.com/office/drawing/2014/main" id="{B4354FDD-60F2-B96E-88A7-0D221300F5BB}"/>
              </a:ext>
            </a:extLst>
          </p:cNvPr>
          <p:cNvGraphicFramePr>
            <a:graphicFrameLocks noGrp="1"/>
          </p:cNvGraphicFramePr>
          <p:nvPr>
            <p:extLst>
              <p:ext uri="{D42A27DB-BD31-4B8C-83A1-F6EECF244321}">
                <p14:modId xmlns:p14="http://schemas.microsoft.com/office/powerpoint/2010/main" val="1085210478"/>
              </p:ext>
            </p:extLst>
          </p:nvPr>
        </p:nvGraphicFramePr>
        <p:xfrm>
          <a:off x="712177" y="580319"/>
          <a:ext cx="7200900" cy="1711196"/>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751330605"/>
                    </a:ext>
                  </a:extLst>
                </a:gridCol>
                <a:gridCol w="2365131">
                  <a:extLst>
                    <a:ext uri="{9D8B030D-6E8A-4147-A177-3AD203B41FA5}">
                      <a16:colId xmlns:a16="http://schemas.microsoft.com/office/drawing/2014/main" val="624539752"/>
                    </a:ext>
                  </a:extLst>
                </a:gridCol>
                <a:gridCol w="2716823">
                  <a:extLst>
                    <a:ext uri="{9D8B030D-6E8A-4147-A177-3AD203B41FA5}">
                      <a16:colId xmlns:a16="http://schemas.microsoft.com/office/drawing/2014/main" val="2702254935"/>
                    </a:ext>
                  </a:extLst>
                </a:gridCol>
                <a:gridCol w="1090246">
                  <a:extLst>
                    <a:ext uri="{9D8B030D-6E8A-4147-A177-3AD203B41FA5}">
                      <a16:colId xmlns:a16="http://schemas.microsoft.com/office/drawing/2014/main" val="623177294"/>
                    </a:ext>
                  </a:extLst>
                </a:gridCol>
              </a:tblGrid>
              <a:tr h="613916">
                <a:tc>
                  <a:txBody>
                    <a:bodyPr/>
                    <a:lstStyle/>
                    <a:p>
                      <a:pPr algn="ctr"/>
                      <a:endParaRPr lang="en-IN" dirty="0"/>
                    </a:p>
                  </a:txBody>
                  <a:tcPr/>
                </a:tc>
                <a:tc>
                  <a:txBody>
                    <a:bodyPr/>
                    <a:lstStyle/>
                    <a:p>
                      <a:pPr algn="ctr"/>
                      <a:r>
                        <a:rPr lang="en-IN" dirty="0"/>
                        <a:t>Total Purchase (Actual)</a:t>
                      </a:r>
                    </a:p>
                  </a:txBody>
                  <a:tcPr/>
                </a:tc>
                <a:tc>
                  <a:txBody>
                    <a:bodyPr/>
                    <a:lstStyle/>
                    <a:p>
                      <a:pPr algn="ctr"/>
                      <a:r>
                        <a:rPr lang="en-IN" dirty="0"/>
                        <a:t>Total Purchase (Predicted)</a:t>
                      </a:r>
                    </a:p>
                  </a:txBody>
                  <a:tcPr/>
                </a:tc>
                <a:tc>
                  <a:txBody>
                    <a:bodyPr/>
                    <a:lstStyle/>
                    <a:p>
                      <a:pPr algn="ctr"/>
                      <a:r>
                        <a:rPr lang="en-IN" dirty="0"/>
                        <a:t>Error (%)</a:t>
                      </a:r>
                    </a:p>
                  </a:txBody>
                  <a:tcPr/>
                </a:tc>
                <a:extLst>
                  <a:ext uri="{0D108BD9-81ED-4DB2-BD59-A6C34878D82A}">
                    <a16:rowId xmlns:a16="http://schemas.microsoft.com/office/drawing/2014/main" val="2567850546"/>
                  </a:ext>
                </a:extLst>
              </a:tr>
              <a:tr h="355681">
                <a:tc>
                  <a:txBody>
                    <a:bodyPr/>
                    <a:lstStyle/>
                    <a:p>
                      <a:pPr algn="ctr"/>
                      <a:r>
                        <a:rPr lang="en-IN" dirty="0"/>
                        <a:t>Male</a:t>
                      </a:r>
                    </a:p>
                  </a:txBody>
                  <a:tcPr/>
                </a:tc>
                <a:tc>
                  <a:txBody>
                    <a:bodyPr/>
                    <a:lstStyle/>
                    <a:p>
                      <a:pPr algn="ctr"/>
                      <a:r>
                        <a:rPr lang="en-IN" dirty="0"/>
                        <a:t>28498280</a:t>
                      </a:r>
                    </a:p>
                  </a:txBody>
                  <a:tcPr/>
                </a:tc>
                <a:tc>
                  <a:txBody>
                    <a:bodyPr/>
                    <a:lstStyle/>
                    <a:p>
                      <a:pPr algn="ctr"/>
                      <a:r>
                        <a:rPr lang="en-IN" dirty="0"/>
                        <a:t>28920055</a:t>
                      </a:r>
                    </a:p>
                  </a:txBody>
                  <a:tcPr/>
                </a:tc>
                <a:tc>
                  <a:txBody>
                    <a:bodyPr/>
                    <a:lstStyle/>
                    <a:p>
                      <a:pPr algn="ctr"/>
                      <a:r>
                        <a:rPr lang="en-IN" dirty="0"/>
                        <a:t>1.48</a:t>
                      </a:r>
                    </a:p>
                  </a:txBody>
                  <a:tcPr/>
                </a:tc>
                <a:extLst>
                  <a:ext uri="{0D108BD9-81ED-4DB2-BD59-A6C34878D82A}">
                    <a16:rowId xmlns:a16="http://schemas.microsoft.com/office/drawing/2014/main" val="2314644446"/>
                  </a:ext>
                </a:extLst>
              </a:tr>
              <a:tr h="355681">
                <a:tc>
                  <a:txBody>
                    <a:bodyPr/>
                    <a:lstStyle/>
                    <a:p>
                      <a:pPr algn="ctr"/>
                      <a:r>
                        <a:rPr lang="en-IN" dirty="0"/>
                        <a:t>Female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30372107</a:t>
                      </a:r>
                    </a:p>
                  </a:txBody>
                  <a:tcPr/>
                </a:tc>
                <a:tc>
                  <a:txBody>
                    <a:bodyPr/>
                    <a:lstStyle/>
                    <a:p>
                      <a:pPr algn="ctr"/>
                      <a:r>
                        <a:rPr lang="en-IN" dirty="0"/>
                        <a:t>31310605</a:t>
                      </a:r>
                    </a:p>
                  </a:txBody>
                  <a:tcPr/>
                </a:tc>
                <a:tc>
                  <a:txBody>
                    <a:bodyPr/>
                    <a:lstStyle/>
                    <a:p>
                      <a:pPr algn="ctr"/>
                      <a:r>
                        <a:rPr lang="en-IN" dirty="0"/>
                        <a:t>3.09</a:t>
                      </a:r>
                    </a:p>
                  </a:txBody>
                  <a:tcPr/>
                </a:tc>
                <a:extLst>
                  <a:ext uri="{0D108BD9-81ED-4DB2-BD59-A6C34878D82A}">
                    <a16:rowId xmlns:a16="http://schemas.microsoft.com/office/drawing/2014/main" val="3702083473"/>
                  </a:ext>
                </a:extLst>
              </a:tr>
              <a:tr h="355681">
                <a:tc gridSpan="3">
                  <a:txBody>
                    <a:bodyPr/>
                    <a:lstStyle/>
                    <a:p>
                      <a:pPr algn="ctr"/>
                      <a:r>
                        <a:rPr lang="en-IN" dirty="0"/>
                        <a:t>Average Prediction Error for 2023  </a:t>
                      </a:r>
                      <a:r>
                        <a:rPr lang="en-IN" dirty="0">
                          <a:sym typeface="Wingdings" panose="05000000000000000000" pitchFamily="2" charset="2"/>
                        </a:rPr>
                        <a:t></a:t>
                      </a:r>
                      <a:endParaRPr lang="en-IN" dirty="0"/>
                    </a:p>
                  </a:txBody>
                  <a:tcPr/>
                </a:tc>
                <a:tc hMerge="1">
                  <a:txBody>
                    <a:bodyPr/>
                    <a:lstStyle/>
                    <a:p>
                      <a:endParaRPr lang="en-IN" dirty="0"/>
                    </a:p>
                  </a:txBody>
                  <a:tcPr/>
                </a:tc>
                <a:tc hMerge="1">
                  <a:txBody>
                    <a:bodyPr/>
                    <a:lstStyle/>
                    <a:p>
                      <a:endParaRPr lang="en-IN" dirty="0"/>
                    </a:p>
                  </a:txBody>
                  <a:tcPr/>
                </a:tc>
                <a:tc>
                  <a:txBody>
                    <a:bodyPr/>
                    <a:lstStyle/>
                    <a:p>
                      <a:pPr algn="ctr"/>
                      <a:r>
                        <a:rPr lang="en-IN" dirty="0"/>
                        <a:t>2.29 %</a:t>
                      </a:r>
                    </a:p>
                  </a:txBody>
                  <a:tcPr/>
                </a:tc>
                <a:extLst>
                  <a:ext uri="{0D108BD9-81ED-4DB2-BD59-A6C34878D82A}">
                    <a16:rowId xmlns:a16="http://schemas.microsoft.com/office/drawing/2014/main" val="1801185643"/>
                  </a:ext>
                </a:extLst>
              </a:tr>
            </a:tbl>
          </a:graphicData>
        </a:graphic>
      </p:graphicFrame>
      <p:graphicFrame>
        <p:nvGraphicFramePr>
          <p:cNvPr id="7" name="Table 6">
            <a:extLst>
              <a:ext uri="{FF2B5EF4-FFF2-40B4-BE49-F238E27FC236}">
                <a16:creationId xmlns:a16="http://schemas.microsoft.com/office/drawing/2014/main" id="{A91E6FAF-F2E1-0603-DB17-4430EB230CD3}"/>
              </a:ext>
            </a:extLst>
          </p:cNvPr>
          <p:cNvGraphicFramePr>
            <a:graphicFrameLocks noGrp="1"/>
          </p:cNvGraphicFramePr>
          <p:nvPr>
            <p:extLst>
              <p:ext uri="{D42A27DB-BD31-4B8C-83A1-F6EECF244321}">
                <p14:modId xmlns:p14="http://schemas.microsoft.com/office/powerpoint/2010/main" val="1023326455"/>
              </p:ext>
            </p:extLst>
          </p:nvPr>
        </p:nvGraphicFramePr>
        <p:xfrm>
          <a:off x="713154" y="3102381"/>
          <a:ext cx="8128000"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031405655"/>
                    </a:ext>
                  </a:extLst>
                </a:gridCol>
                <a:gridCol w="2032000">
                  <a:extLst>
                    <a:ext uri="{9D8B030D-6E8A-4147-A177-3AD203B41FA5}">
                      <a16:colId xmlns:a16="http://schemas.microsoft.com/office/drawing/2014/main" val="2594124315"/>
                    </a:ext>
                  </a:extLst>
                </a:gridCol>
                <a:gridCol w="2032000">
                  <a:extLst>
                    <a:ext uri="{9D8B030D-6E8A-4147-A177-3AD203B41FA5}">
                      <a16:colId xmlns:a16="http://schemas.microsoft.com/office/drawing/2014/main" val="2258170434"/>
                    </a:ext>
                  </a:extLst>
                </a:gridCol>
                <a:gridCol w="2032000">
                  <a:extLst>
                    <a:ext uri="{9D8B030D-6E8A-4147-A177-3AD203B41FA5}">
                      <a16:colId xmlns:a16="http://schemas.microsoft.com/office/drawing/2014/main" val="990172342"/>
                    </a:ext>
                  </a:extLst>
                </a:gridCol>
              </a:tblGrid>
              <a:tr h="370840">
                <a:tc>
                  <a:txBody>
                    <a:bodyPr/>
                    <a:lstStyle/>
                    <a:p>
                      <a:endParaRPr lang="en-IN"/>
                    </a:p>
                  </a:txBody>
                  <a:tcPr/>
                </a:tc>
                <a:tc>
                  <a:txBody>
                    <a:bodyPr/>
                    <a:lstStyle/>
                    <a:p>
                      <a:pPr algn="ctr"/>
                      <a:r>
                        <a:rPr lang="en-IN" dirty="0"/>
                        <a:t>Total Purchase (Actual)</a:t>
                      </a:r>
                    </a:p>
                  </a:txBody>
                  <a:tcPr/>
                </a:tc>
                <a:tc>
                  <a:txBody>
                    <a:bodyPr/>
                    <a:lstStyle/>
                    <a:p>
                      <a:pPr algn="ctr"/>
                      <a:r>
                        <a:rPr lang="en-IN" dirty="0"/>
                        <a:t>Total Purchase (Predicted)</a:t>
                      </a:r>
                    </a:p>
                  </a:txBody>
                  <a:tcPr/>
                </a:tc>
                <a:tc>
                  <a:txBody>
                    <a:bodyPr/>
                    <a:lstStyle/>
                    <a:p>
                      <a:pPr algn="ctr"/>
                      <a:r>
                        <a:rPr lang="en-IN" dirty="0"/>
                        <a:t>Error (%)</a:t>
                      </a:r>
                    </a:p>
                  </a:txBody>
                  <a:tcPr/>
                </a:tc>
                <a:extLst>
                  <a:ext uri="{0D108BD9-81ED-4DB2-BD59-A6C34878D82A}">
                    <a16:rowId xmlns:a16="http://schemas.microsoft.com/office/drawing/2014/main" val="3549928767"/>
                  </a:ext>
                </a:extLst>
              </a:tr>
              <a:tr h="370840">
                <a:tc>
                  <a:txBody>
                    <a:bodyPr/>
                    <a:lstStyle/>
                    <a:p>
                      <a:r>
                        <a:rPr lang="en-IN" dirty="0"/>
                        <a:t>18-25</a:t>
                      </a:r>
                    </a:p>
                  </a:txBody>
                  <a:tcPr/>
                </a:tc>
                <a:tc>
                  <a:txBody>
                    <a:bodyPr/>
                    <a:lstStyle/>
                    <a:p>
                      <a:r>
                        <a:rPr lang="en-IN" dirty="0"/>
                        <a:t>9779922</a:t>
                      </a:r>
                    </a:p>
                  </a:txBody>
                  <a:tcPr/>
                </a:tc>
                <a:tc>
                  <a:txBody>
                    <a:bodyPr/>
                    <a:lstStyle/>
                    <a:p>
                      <a:r>
                        <a:rPr lang="en-IN" dirty="0"/>
                        <a:t>9522710</a:t>
                      </a:r>
                    </a:p>
                  </a:txBody>
                  <a:tcPr/>
                </a:tc>
                <a:tc>
                  <a:txBody>
                    <a:bodyPr/>
                    <a:lstStyle/>
                    <a:p>
                      <a:r>
                        <a:rPr lang="en-IN" dirty="0"/>
                        <a:t>2.63</a:t>
                      </a:r>
                    </a:p>
                  </a:txBody>
                  <a:tcPr/>
                </a:tc>
                <a:extLst>
                  <a:ext uri="{0D108BD9-81ED-4DB2-BD59-A6C34878D82A}">
                    <a16:rowId xmlns:a16="http://schemas.microsoft.com/office/drawing/2014/main" val="2376646721"/>
                  </a:ext>
                </a:extLst>
              </a:tr>
              <a:tr h="370840">
                <a:tc>
                  <a:txBody>
                    <a:bodyPr/>
                    <a:lstStyle/>
                    <a:p>
                      <a:r>
                        <a:rPr lang="en-IN" dirty="0"/>
                        <a:t>26-35</a:t>
                      </a:r>
                    </a:p>
                  </a:txBody>
                  <a:tcPr/>
                </a:tc>
                <a:tc>
                  <a:txBody>
                    <a:bodyPr/>
                    <a:lstStyle/>
                    <a:p>
                      <a:r>
                        <a:rPr lang="en-IN" dirty="0"/>
                        <a:t>13858299</a:t>
                      </a:r>
                    </a:p>
                  </a:txBody>
                  <a:tcPr/>
                </a:tc>
                <a:tc>
                  <a:txBody>
                    <a:bodyPr/>
                    <a:lstStyle/>
                    <a:p>
                      <a:r>
                        <a:rPr lang="en-IN" dirty="0"/>
                        <a:t>13191715</a:t>
                      </a:r>
                    </a:p>
                  </a:txBody>
                  <a:tcPr/>
                </a:tc>
                <a:tc>
                  <a:txBody>
                    <a:bodyPr/>
                    <a:lstStyle/>
                    <a:p>
                      <a:r>
                        <a:rPr lang="en-IN" dirty="0"/>
                        <a:t>4.81</a:t>
                      </a:r>
                    </a:p>
                  </a:txBody>
                  <a:tcPr/>
                </a:tc>
                <a:extLst>
                  <a:ext uri="{0D108BD9-81ED-4DB2-BD59-A6C34878D82A}">
                    <a16:rowId xmlns:a16="http://schemas.microsoft.com/office/drawing/2014/main" val="2185761860"/>
                  </a:ext>
                </a:extLst>
              </a:tr>
              <a:tr h="370840">
                <a:tc>
                  <a:txBody>
                    <a:bodyPr/>
                    <a:lstStyle/>
                    <a:p>
                      <a:r>
                        <a:rPr lang="en-IN" dirty="0"/>
                        <a:t>36-50</a:t>
                      </a:r>
                    </a:p>
                  </a:txBody>
                  <a:tcPr/>
                </a:tc>
                <a:tc>
                  <a:txBody>
                    <a:bodyPr/>
                    <a:lstStyle/>
                    <a:p>
                      <a:r>
                        <a:rPr lang="en-IN" dirty="0"/>
                        <a:t>16090121</a:t>
                      </a:r>
                    </a:p>
                  </a:txBody>
                  <a:tcPr/>
                </a:tc>
                <a:tc>
                  <a:txBody>
                    <a:bodyPr/>
                    <a:lstStyle/>
                    <a:p>
                      <a:r>
                        <a:rPr lang="en-IN" dirty="0"/>
                        <a:t>16308947</a:t>
                      </a:r>
                    </a:p>
                  </a:txBody>
                  <a:tcPr/>
                </a:tc>
                <a:tc>
                  <a:txBody>
                    <a:bodyPr/>
                    <a:lstStyle/>
                    <a:p>
                      <a:r>
                        <a:rPr lang="en-IN" dirty="0"/>
                        <a:t>1.36</a:t>
                      </a:r>
                    </a:p>
                  </a:txBody>
                  <a:tcPr/>
                </a:tc>
                <a:extLst>
                  <a:ext uri="{0D108BD9-81ED-4DB2-BD59-A6C34878D82A}">
                    <a16:rowId xmlns:a16="http://schemas.microsoft.com/office/drawing/2014/main" val="4136123203"/>
                  </a:ext>
                </a:extLst>
              </a:tr>
              <a:tr h="370840">
                <a:tc>
                  <a:txBody>
                    <a:bodyPr/>
                    <a:lstStyle/>
                    <a:p>
                      <a:r>
                        <a:rPr lang="en-IN" dirty="0"/>
                        <a:t>51-70</a:t>
                      </a:r>
                    </a:p>
                  </a:txBody>
                  <a:tcPr/>
                </a:tc>
                <a:tc>
                  <a:txBody>
                    <a:bodyPr/>
                    <a:lstStyle/>
                    <a:p>
                      <a:r>
                        <a:rPr lang="en-IN" dirty="0"/>
                        <a:t>20834209</a:t>
                      </a:r>
                    </a:p>
                  </a:txBody>
                  <a:tcPr/>
                </a:tc>
                <a:tc>
                  <a:txBody>
                    <a:bodyPr/>
                    <a:lstStyle/>
                    <a:p>
                      <a:r>
                        <a:rPr lang="en-IN" dirty="0"/>
                        <a:t>21613408</a:t>
                      </a:r>
                    </a:p>
                  </a:txBody>
                  <a:tcPr/>
                </a:tc>
                <a:tc>
                  <a:txBody>
                    <a:bodyPr/>
                    <a:lstStyle/>
                    <a:p>
                      <a:r>
                        <a:rPr lang="en-IN" dirty="0"/>
                        <a:t>3.74</a:t>
                      </a:r>
                    </a:p>
                  </a:txBody>
                  <a:tcPr/>
                </a:tc>
                <a:extLst>
                  <a:ext uri="{0D108BD9-81ED-4DB2-BD59-A6C34878D82A}">
                    <a16:rowId xmlns:a16="http://schemas.microsoft.com/office/drawing/2014/main" val="2474778622"/>
                  </a:ext>
                </a:extLst>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Average Prediction Error for 2023  </a:t>
                      </a:r>
                      <a:r>
                        <a:rPr lang="en-IN" dirty="0">
                          <a:sym typeface="Wingdings" panose="05000000000000000000" pitchFamily="2" charset="2"/>
                        </a:rPr>
                        <a:t></a:t>
                      </a:r>
                      <a:endParaRPr lang="en-IN" dirty="0"/>
                    </a:p>
                  </a:txBody>
                  <a:tcPr/>
                </a:tc>
                <a:tc hMerge="1">
                  <a:txBody>
                    <a:bodyPr/>
                    <a:lstStyle/>
                    <a:p>
                      <a:endParaRPr lang="en-IN" dirty="0"/>
                    </a:p>
                  </a:txBody>
                  <a:tcPr/>
                </a:tc>
                <a:tc hMerge="1">
                  <a:txBody>
                    <a:bodyPr/>
                    <a:lstStyle/>
                    <a:p>
                      <a:endParaRPr lang="en-IN" dirty="0"/>
                    </a:p>
                  </a:txBody>
                  <a:tcPr/>
                </a:tc>
                <a:tc>
                  <a:txBody>
                    <a:bodyPr/>
                    <a:lstStyle/>
                    <a:p>
                      <a:r>
                        <a:rPr lang="en-IN" dirty="0"/>
                        <a:t>3.14</a:t>
                      </a:r>
                    </a:p>
                  </a:txBody>
                  <a:tcPr/>
                </a:tc>
                <a:extLst>
                  <a:ext uri="{0D108BD9-81ED-4DB2-BD59-A6C34878D82A}">
                    <a16:rowId xmlns:a16="http://schemas.microsoft.com/office/drawing/2014/main" val="3164469245"/>
                  </a:ext>
                </a:extLst>
              </a:tr>
            </a:tbl>
          </a:graphicData>
        </a:graphic>
      </p:graphicFrame>
    </p:spTree>
    <p:extLst>
      <p:ext uri="{BB962C8B-B14F-4D97-AF65-F5344CB8AC3E}">
        <p14:creationId xmlns:p14="http://schemas.microsoft.com/office/powerpoint/2010/main" val="421202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E4D160-DB01-F7FB-C5D5-EF88474DD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809C7B9-AB88-A696-301E-D1623DB1EFC9}"/>
              </a:ext>
            </a:extLst>
          </p:cNvPr>
          <p:cNvSpPr txBox="1"/>
          <p:nvPr/>
        </p:nvSpPr>
        <p:spPr>
          <a:xfrm>
            <a:off x="949569" y="3044279"/>
            <a:ext cx="4881928" cy="769441"/>
          </a:xfrm>
          <a:prstGeom prst="rect">
            <a:avLst/>
          </a:prstGeom>
          <a:noFill/>
          <a:ln w="635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en-IN" sz="4400" b="1" i="1" dirty="0">
                <a:solidFill>
                  <a:srgbClr val="7030A0"/>
                </a:solidFill>
                <a:latin typeface="Comic Sans MS" panose="030F0702030302020204" pitchFamily="66" charset="0"/>
              </a:rPr>
              <a:t>THANK YOU !</a:t>
            </a:r>
          </a:p>
        </p:txBody>
      </p:sp>
    </p:spTree>
    <p:extLst>
      <p:ext uri="{BB962C8B-B14F-4D97-AF65-F5344CB8AC3E}">
        <p14:creationId xmlns:p14="http://schemas.microsoft.com/office/powerpoint/2010/main" val="101182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7564B-DBD4-7319-A57E-AF5E6787D7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0956"/>
            <a:ext cx="12191999" cy="6868956"/>
          </a:xfrm>
          <a:prstGeom prst="rect">
            <a:avLst/>
          </a:prstGeom>
        </p:spPr>
      </p:pic>
      <p:sp>
        <p:nvSpPr>
          <p:cNvPr id="4" name="TextBox 3">
            <a:extLst>
              <a:ext uri="{FF2B5EF4-FFF2-40B4-BE49-F238E27FC236}">
                <a16:creationId xmlns:a16="http://schemas.microsoft.com/office/drawing/2014/main" id="{7B91DBD4-E9A2-20B8-976A-77F487B670AC}"/>
              </a:ext>
            </a:extLst>
          </p:cNvPr>
          <p:cNvSpPr txBox="1"/>
          <p:nvPr/>
        </p:nvSpPr>
        <p:spPr>
          <a:xfrm>
            <a:off x="207264" y="1159491"/>
            <a:ext cx="11595095" cy="769441"/>
          </a:xfrm>
          <a:prstGeom prst="rect">
            <a:avLst/>
          </a:prstGeom>
          <a:noFill/>
        </p:spPr>
        <p:txBody>
          <a:bodyPr wrap="square">
            <a:spAutoFit/>
          </a:bodyPr>
          <a:lstStyle/>
          <a:p>
            <a:pPr marL="342900" indent="-342900">
              <a:buFont typeface="Wingdings" panose="05000000000000000000" pitchFamily="2" charset="2"/>
              <a:buChar char="Ø"/>
            </a:pPr>
            <a:r>
              <a:rPr lang="en-IN" sz="2400" b="1" u="sng" dirty="0">
                <a:solidFill>
                  <a:schemeClr val="accent2">
                    <a:lumMod val="75000"/>
                  </a:schemeClr>
                </a:solidFill>
              </a:rPr>
              <a:t>Database Source</a:t>
            </a:r>
            <a:r>
              <a:rPr lang="en-IN" sz="2400" dirty="0"/>
              <a:t> </a:t>
            </a:r>
            <a:r>
              <a:rPr lang="en-IN" sz="2400" dirty="0">
                <a:solidFill>
                  <a:schemeClr val="accent2">
                    <a:lumMod val="75000"/>
                  </a:schemeClr>
                </a:solidFill>
              </a:rPr>
              <a:t>:-</a:t>
            </a:r>
          </a:p>
          <a:p>
            <a:r>
              <a:rPr lang="en-IN" sz="2000" dirty="0">
                <a:solidFill>
                  <a:srgbClr val="00B050"/>
                </a:solidFill>
                <a:hlinkClick r:id="rId4">
                  <a:extLst>
                    <a:ext uri="{A12FA001-AC4F-418D-AE19-62706E023703}">
                      <ahyp:hlinkClr xmlns:ahyp="http://schemas.microsoft.com/office/drawing/2018/hyperlinkcolor" val="tx"/>
                    </a:ext>
                  </a:extLst>
                </a:hlinkClick>
              </a:rPr>
              <a:t>https://www.kaggle.com/datasets/shriyashjagtap/e-commerce-customer-for-behavior-analysis/</a:t>
            </a:r>
            <a:endParaRPr lang="en-IN" sz="2000" dirty="0">
              <a:solidFill>
                <a:srgbClr val="00B050"/>
              </a:solidFill>
            </a:endParaRPr>
          </a:p>
        </p:txBody>
      </p:sp>
      <p:sp>
        <p:nvSpPr>
          <p:cNvPr id="8" name="TextBox 7">
            <a:extLst>
              <a:ext uri="{FF2B5EF4-FFF2-40B4-BE49-F238E27FC236}">
                <a16:creationId xmlns:a16="http://schemas.microsoft.com/office/drawing/2014/main" id="{7B359FC7-4075-757C-BBB0-6BC216AD0030}"/>
              </a:ext>
            </a:extLst>
          </p:cNvPr>
          <p:cNvSpPr txBox="1"/>
          <p:nvPr/>
        </p:nvSpPr>
        <p:spPr>
          <a:xfrm>
            <a:off x="207264" y="2469545"/>
            <a:ext cx="8987536" cy="3231654"/>
          </a:xfrm>
          <a:prstGeom prst="rect">
            <a:avLst/>
          </a:prstGeom>
          <a:noFill/>
        </p:spPr>
        <p:txBody>
          <a:bodyPr wrap="square">
            <a:spAutoFit/>
          </a:bodyPr>
          <a:lstStyle/>
          <a:p>
            <a:pPr marL="342900" indent="-342900">
              <a:buFont typeface="Wingdings" panose="05000000000000000000" pitchFamily="2" charset="2"/>
              <a:buChar char="Ø"/>
            </a:pPr>
            <a:r>
              <a:rPr lang="en-IN" sz="2400" b="1" u="sng" dirty="0">
                <a:solidFill>
                  <a:schemeClr val="accent2">
                    <a:lumMod val="75000"/>
                  </a:schemeClr>
                </a:solidFill>
              </a:rPr>
              <a:t>Aspects Taken Into Consideration</a:t>
            </a:r>
            <a:r>
              <a:rPr lang="en-IN" sz="2400" dirty="0">
                <a:solidFill>
                  <a:schemeClr val="accent2">
                    <a:lumMod val="75000"/>
                  </a:schemeClr>
                </a:solidFill>
              </a:rPr>
              <a:t> :-</a:t>
            </a:r>
          </a:p>
          <a:p>
            <a:pPr marL="457200" indent="-457200">
              <a:buAutoNum type="arabicPeriod"/>
            </a:pPr>
            <a:r>
              <a:rPr lang="en-IN" sz="2000" dirty="0"/>
              <a:t>Customer Demographics</a:t>
            </a:r>
          </a:p>
          <a:p>
            <a:pPr marL="457200" indent="-457200">
              <a:buAutoNum type="arabicPeriod"/>
            </a:pPr>
            <a:r>
              <a:rPr lang="en-IN" sz="2000" dirty="0"/>
              <a:t>Month-Wise Total Purchase of Different Product Categories</a:t>
            </a:r>
          </a:p>
          <a:p>
            <a:pPr marL="457200" indent="-457200">
              <a:buAutoNum type="arabicPeriod"/>
            </a:pPr>
            <a:r>
              <a:rPr lang="en-IN" sz="2000" dirty="0"/>
              <a:t>Purchasing Pattern in Different Time Periods of Different Products Categories</a:t>
            </a:r>
          </a:p>
          <a:p>
            <a:pPr marL="457200" indent="-457200">
              <a:buAutoNum type="arabicPeriod"/>
            </a:pPr>
            <a:r>
              <a:rPr lang="en-IN" sz="2000" dirty="0"/>
              <a:t>Category-Wise Overall Rating</a:t>
            </a:r>
          </a:p>
          <a:p>
            <a:pPr marL="457200" indent="-457200">
              <a:buAutoNum type="arabicPeriod"/>
            </a:pPr>
            <a:r>
              <a:rPr lang="en-IN" sz="2000" dirty="0"/>
              <a:t>Gender &amp; Age Wise Rating of Clothing Products</a:t>
            </a:r>
          </a:p>
          <a:p>
            <a:pPr marL="457200" indent="-457200">
              <a:buAutoNum type="arabicPeriod"/>
            </a:pPr>
            <a:r>
              <a:rPr lang="en-IN" sz="2000" dirty="0"/>
              <a:t>Gender &amp; Age Wise Return Percentage of Different Product Categories</a:t>
            </a:r>
          </a:p>
          <a:p>
            <a:pPr marL="457200" indent="-457200">
              <a:buAutoNum type="arabicPeriod"/>
            </a:pPr>
            <a:r>
              <a:rPr lang="en-IN" sz="2000" dirty="0"/>
              <a:t>Gender &amp; Age Wise Purchase Share of Different Product Categories</a:t>
            </a:r>
          </a:p>
          <a:p>
            <a:pPr marL="457200" indent="-457200">
              <a:buAutoNum type="arabicPeriod"/>
            </a:pPr>
            <a:r>
              <a:rPr lang="en-IN" sz="2000" dirty="0"/>
              <a:t>Inventory Management</a:t>
            </a:r>
          </a:p>
          <a:p>
            <a:pPr marL="457200" indent="-457200">
              <a:buAutoNum type="arabicPeriod"/>
            </a:pPr>
            <a:r>
              <a:rPr lang="en-IN" sz="2000" dirty="0"/>
              <a:t>Gender &amp; Age Wise Sales Trend and Prediction of Clothing Products</a:t>
            </a:r>
          </a:p>
        </p:txBody>
      </p:sp>
    </p:spTree>
    <p:extLst>
      <p:ext uri="{BB962C8B-B14F-4D97-AF65-F5344CB8AC3E}">
        <p14:creationId xmlns:p14="http://schemas.microsoft.com/office/powerpoint/2010/main" val="89295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8E379C-97B0-B504-8393-CDEA05E52ABC}"/>
              </a:ext>
            </a:extLst>
          </p:cNvPr>
          <p:cNvSpPr txBox="1"/>
          <p:nvPr/>
        </p:nvSpPr>
        <p:spPr>
          <a:xfrm>
            <a:off x="4442774" y="0"/>
            <a:ext cx="3306451" cy="461665"/>
          </a:xfrm>
          <a:prstGeom prst="rect">
            <a:avLst/>
          </a:prstGeom>
          <a:noFill/>
          <a:ln w="3175">
            <a:solidFill>
              <a:schemeClr val="accent2">
                <a:lumMod val="75000"/>
              </a:schemeClr>
            </a:solidFill>
          </a:ln>
        </p:spPr>
        <p:txBody>
          <a:bodyPr wrap="square">
            <a:spAutoFit/>
          </a:bodyPr>
          <a:lstStyle/>
          <a:p>
            <a:pPr algn="ctr"/>
            <a:r>
              <a:rPr lang="en-IN" sz="2400" b="1" u="sng" dirty="0">
                <a:solidFill>
                  <a:schemeClr val="accent2">
                    <a:lumMod val="75000"/>
                  </a:schemeClr>
                </a:solidFill>
              </a:rPr>
              <a:t>Power BI Visualisation</a:t>
            </a:r>
          </a:p>
        </p:txBody>
      </p:sp>
      <p:pic>
        <p:nvPicPr>
          <p:cNvPr id="3" name="Picture 2">
            <a:extLst>
              <a:ext uri="{FF2B5EF4-FFF2-40B4-BE49-F238E27FC236}">
                <a16:creationId xmlns:a16="http://schemas.microsoft.com/office/drawing/2014/main" id="{54AF4978-1412-85F9-0D36-0FA68CA0D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190"/>
            <a:ext cx="12191999" cy="6305810"/>
          </a:xfrm>
          <a:prstGeom prst="rect">
            <a:avLst/>
          </a:prstGeom>
        </p:spPr>
      </p:pic>
    </p:spTree>
    <p:extLst>
      <p:ext uri="{BB962C8B-B14F-4D97-AF65-F5344CB8AC3E}">
        <p14:creationId xmlns:p14="http://schemas.microsoft.com/office/powerpoint/2010/main" val="260736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33156-7002-328D-5761-A1C52912F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1" y="0"/>
            <a:ext cx="12162097" cy="6858000"/>
          </a:xfrm>
          <a:prstGeom prst="rect">
            <a:avLst/>
          </a:prstGeom>
        </p:spPr>
      </p:pic>
    </p:spTree>
    <p:extLst>
      <p:ext uri="{BB962C8B-B14F-4D97-AF65-F5344CB8AC3E}">
        <p14:creationId xmlns:p14="http://schemas.microsoft.com/office/powerpoint/2010/main" val="302783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6A947-D66F-DF3E-2974-15E0BB6A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5940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90B135-A395-3FBA-FB27-387299B7D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1840" cy="6858000"/>
          </a:xfrm>
          <a:prstGeom prst="rect">
            <a:avLst/>
          </a:prstGeom>
        </p:spPr>
      </p:pic>
    </p:spTree>
    <p:extLst>
      <p:ext uri="{BB962C8B-B14F-4D97-AF65-F5344CB8AC3E}">
        <p14:creationId xmlns:p14="http://schemas.microsoft.com/office/powerpoint/2010/main" val="137257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7564B-DBD4-7319-A57E-AF5E6787D7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2083" y="0"/>
            <a:ext cx="12354083" cy="6960274"/>
          </a:xfrm>
          <a:prstGeom prst="rect">
            <a:avLst/>
          </a:prstGeom>
        </p:spPr>
      </p:pic>
      <p:sp>
        <p:nvSpPr>
          <p:cNvPr id="4" name="TextBox 3">
            <a:extLst>
              <a:ext uri="{FF2B5EF4-FFF2-40B4-BE49-F238E27FC236}">
                <a16:creationId xmlns:a16="http://schemas.microsoft.com/office/drawing/2014/main" id="{A2953C17-5ABA-1E7B-059D-CABC960B5890}"/>
              </a:ext>
            </a:extLst>
          </p:cNvPr>
          <p:cNvSpPr txBox="1"/>
          <p:nvPr/>
        </p:nvSpPr>
        <p:spPr>
          <a:xfrm>
            <a:off x="3008452" y="61957"/>
            <a:ext cx="5111237" cy="461665"/>
          </a:xfrm>
          <a:prstGeom prst="rect">
            <a:avLst/>
          </a:prstGeom>
          <a:noFill/>
          <a:ln w="3175">
            <a:solidFill>
              <a:schemeClr val="accent2">
                <a:lumMod val="75000"/>
              </a:schemeClr>
            </a:solidFill>
          </a:ln>
        </p:spPr>
        <p:txBody>
          <a:bodyPr wrap="square">
            <a:spAutoFit/>
          </a:bodyPr>
          <a:lstStyle/>
          <a:p>
            <a:pPr algn="ctr"/>
            <a:r>
              <a:rPr lang="en-IN" sz="2400" b="1" u="sng" dirty="0">
                <a:solidFill>
                  <a:schemeClr val="accent2">
                    <a:lumMod val="75000"/>
                  </a:schemeClr>
                </a:solidFill>
              </a:rPr>
              <a:t>Information Extracted &amp; Suggestions</a:t>
            </a:r>
          </a:p>
        </p:txBody>
      </p:sp>
      <p:sp>
        <p:nvSpPr>
          <p:cNvPr id="8" name="TextBox 7">
            <a:extLst>
              <a:ext uri="{FF2B5EF4-FFF2-40B4-BE49-F238E27FC236}">
                <a16:creationId xmlns:a16="http://schemas.microsoft.com/office/drawing/2014/main" id="{321EFF78-7B99-28C5-355D-C435F025B591}"/>
              </a:ext>
            </a:extLst>
          </p:cNvPr>
          <p:cNvSpPr txBox="1"/>
          <p:nvPr/>
        </p:nvSpPr>
        <p:spPr>
          <a:xfrm>
            <a:off x="185223" y="1003469"/>
            <a:ext cx="8026791" cy="5078313"/>
          </a:xfrm>
          <a:prstGeom prst="rect">
            <a:avLst/>
          </a:prstGeom>
          <a:noFill/>
        </p:spPr>
        <p:txBody>
          <a:bodyPr wrap="square">
            <a:spAutoFit/>
          </a:bodyPr>
          <a:lstStyle/>
          <a:p>
            <a:pPr marL="342900" indent="-342900" algn="just">
              <a:buAutoNum type="arabicPeriod"/>
            </a:pPr>
            <a:r>
              <a:rPr lang="en-IN" dirty="0">
                <a:solidFill>
                  <a:srgbClr val="FF0000"/>
                </a:solidFill>
              </a:rPr>
              <a:t>Least purchase months : </a:t>
            </a:r>
            <a:r>
              <a:rPr lang="en-IN" dirty="0">
                <a:solidFill>
                  <a:schemeClr val="accent1"/>
                </a:solidFill>
              </a:rPr>
              <a:t>February &amp; September</a:t>
            </a:r>
          </a:p>
          <a:p>
            <a:pPr marL="285750" indent="-285750" algn="just">
              <a:buFont typeface="Wingdings" panose="05000000000000000000" pitchFamily="2" charset="2"/>
              <a:buChar char="Ø"/>
            </a:pPr>
            <a:r>
              <a:rPr lang="en-IN" dirty="0">
                <a:solidFill>
                  <a:schemeClr val="accent4">
                    <a:lumMod val="50000"/>
                  </a:schemeClr>
                </a:solidFill>
              </a:rPr>
              <a:t>Suggestions : </a:t>
            </a:r>
            <a:r>
              <a:rPr lang="en-IN" dirty="0"/>
              <a:t>Special Offers and Big Deals should be introduced in these months to ensure more and more purchases and improve engagements. </a:t>
            </a:r>
          </a:p>
          <a:p>
            <a:pPr algn="just"/>
            <a:endParaRPr lang="en-IN" dirty="0">
              <a:solidFill>
                <a:schemeClr val="accent4">
                  <a:lumMod val="50000"/>
                </a:schemeClr>
              </a:solidFill>
            </a:endParaRPr>
          </a:p>
          <a:p>
            <a:pPr marL="342900" indent="-342900" algn="just">
              <a:buAutoNum type="arabicPeriod" startAt="2"/>
            </a:pPr>
            <a:r>
              <a:rPr lang="en-IN" dirty="0">
                <a:solidFill>
                  <a:srgbClr val="FF0000"/>
                </a:solidFill>
              </a:rPr>
              <a:t>Peak Purchase Periods (in hrs) :-</a:t>
            </a:r>
          </a:p>
          <a:p>
            <a:pPr algn="just"/>
            <a:endParaRPr lang="en-IN" dirty="0">
              <a:solidFill>
                <a:srgbClr val="FF0000"/>
              </a:solidFill>
            </a:endParaRPr>
          </a:p>
          <a:p>
            <a:pPr marL="285750" indent="-285750" algn="just">
              <a:buFont typeface="Arial" panose="020B0604020202020204" pitchFamily="34" charset="0"/>
              <a:buChar char="•"/>
            </a:pPr>
            <a:endParaRPr lang="en-IN" dirty="0">
              <a:solidFill>
                <a:srgbClr val="0070C0"/>
              </a:solidFill>
            </a:endParaRPr>
          </a:p>
          <a:p>
            <a:pPr algn="just"/>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Arial" panose="020B0604020202020204" pitchFamily="34" charset="0"/>
              <a:buChar char="•"/>
            </a:pPr>
            <a:endParaRPr lang="en-IN" dirty="0">
              <a:solidFill>
                <a:srgbClr val="0070C0"/>
              </a:solidFill>
            </a:endParaRPr>
          </a:p>
          <a:p>
            <a:pPr marL="285750" indent="-285750" algn="just">
              <a:buFont typeface="Wingdings" panose="05000000000000000000" pitchFamily="2" charset="2"/>
              <a:buChar char="Ø"/>
            </a:pPr>
            <a:r>
              <a:rPr lang="en-IN" dirty="0">
                <a:solidFill>
                  <a:schemeClr val="accent4">
                    <a:lumMod val="50000"/>
                  </a:schemeClr>
                </a:solidFill>
              </a:rPr>
              <a:t>Suggestions :</a:t>
            </a:r>
            <a:r>
              <a:rPr lang="en-IN" dirty="0">
                <a:solidFill>
                  <a:srgbClr val="0070C0"/>
                </a:solidFill>
              </a:rPr>
              <a:t> </a:t>
            </a:r>
            <a:r>
              <a:rPr lang="en-IN" dirty="0"/>
              <a:t>Notifications can be managed accordingly. For eg. If the customer is male and have age in the range of 26-35 , notifications related to books should pop up in between 14-16 hrs to attract more and more customers.</a:t>
            </a:r>
          </a:p>
          <a:p>
            <a:pPr algn="just"/>
            <a:endParaRPr lang="en-IN" dirty="0">
              <a:solidFill>
                <a:schemeClr val="accent6">
                  <a:lumMod val="75000"/>
                </a:schemeClr>
              </a:solidFill>
            </a:endParaRPr>
          </a:p>
        </p:txBody>
      </p:sp>
      <p:graphicFrame>
        <p:nvGraphicFramePr>
          <p:cNvPr id="12" name="Table 11">
            <a:extLst>
              <a:ext uri="{FF2B5EF4-FFF2-40B4-BE49-F238E27FC236}">
                <a16:creationId xmlns:a16="http://schemas.microsoft.com/office/drawing/2014/main" id="{DBAE334E-8B65-5418-8591-605E715A7107}"/>
              </a:ext>
            </a:extLst>
          </p:cNvPr>
          <p:cNvGraphicFramePr>
            <a:graphicFrameLocks noGrp="1"/>
          </p:cNvGraphicFramePr>
          <p:nvPr>
            <p:extLst>
              <p:ext uri="{D42A27DB-BD31-4B8C-83A1-F6EECF244321}">
                <p14:modId xmlns:p14="http://schemas.microsoft.com/office/powerpoint/2010/main" val="15329037"/>
              </p:ext>
            </p:extLst>
          </p:nvPr>
        </p:nvGraphicFramePr>
        <p:xfrm>
          <a:off x="612137" y="2437720"/>
          <a:ext cx="7172962" cy="2345490"/>
        </p:xfrm>
        <a:graphic>
          <a:graphicData uri="http://schemas.openxmlformats.org/drawingml/2006/table">
            <a:tbl>
              <a:tblPr firstRow="1" bandRow="1">
                <a:tableStyleId>{5C22544A-7EE6-4342-B048-85BDC9FD1C3A}</a:tableStyleId>
              </a:tblPr>
              <a:tblGrid>
                <a:gridCol w="1190979">
                  <a:extLst>
                    <a:ext uri="{9D8B030D-6E8A-4147-A177-3AD203B41FA5}">
                      <a16:colId xmlns:a16="http://schemas.microsoft.com/office/drawing/2014/main" val="2665655005"/>
                    </a:ext>
                  </a:extLst>
                </a:gridCol>
                <a:gridCol w="756052">
                  <a:extLst>
                    <a:ext uri="{9D8B030D-6E8A-4147-A177-3AD203B41FA5}">
                      <a16:colId xmlns:a16="http://schemas.microsoft.com/office/drawing/2014/main" val="174252858"/>
                    </a:ext>
                  </a:extLst>
                </a:gridCol>
                <a:gridCol w="790982">
                  <a:extLst>
                    <a:ext uri="{9D8B030D-6E8A-4147-A177-3AD203B41FA5}">
                      <a16:colId xmlns:a16="http://schemas.microsoft.com/office/drawing/2014/main" val="2574086007"/>
                    </a:ext>
                  </a:extLst>
                </a:gridCol>
                <a:gridCol w="719996">
                  <a:extLst>
                    <a:ext uri="{9D8B030D-6E8A-4147-A177-3AD203B41FA5}">
                      <a16:colId xmlns:a16="http://schemas.microsoft.com/office/drawing/2014/main" val="2275532269"/>
                    </a:ext>
                  </a:extLst>
                </a:gridCol>
                <a:gridCol w="719996">
                  <a:extLst>
                    <a:ext uri="{9D8B030D-6E8A-4147-A177-3AD203B41FA5}">
                      <a16:colId xmlns:a16="http://schemas.microsoft.com/office/drawing/2014/main" val="2319156108"/>
                    </a:ext>
                  </a:extLst>
                </a:gridCol>
                <a:gridCol w="750419">
                  <a:extLst>
                    <a:ext uri="{9D8B030D-6E8A-4147-A177-3AD203B41FA5}">
                      <a16:colId xmlns:a16="http://schemas.microsoft.com/office/drawing/2014/main" val="3251009930"/>
                    </a:ext>
                  </a:extLst>
                </a:gridCol>
                <a:gridCol w="730134">
                  <a:extLst>
                    <a:ext uri="{9D8B030D-6E8A-4147-A177-3AD203B41FA5}">
                      <a16:colId xmlns:a16="http://schemas.microsoft.com/office/drawing/2014/main" val="1202452076"/>
                    </a:ext>
                  </a:extLst>
                </a:gridCol>
                <a:gridCol w="750419">
                  <a:extLst>
                    <a:ext uri="{9D8B030D-6E8A-4147-A177-3AD203B41FA5}">
                      <a16:colId xmlns:a16="http://schemas.microsoft.com/office/drawing/2014/main" val="3958015692"/>
                    </a:ext>
                  </a:extLst>
                </a:gridCol>
                <a:gridCol w="763985">
                  <a:extLst>
                    <a:ext uri="{9D8B030D-6E8A-4147-A177-3AD203B41FA5}">
                      <a16:colId xmlns:a16="http://schemas.microsoft.com/office/drawing/2014/main" val="3275983960"/>
                    </a:ext>
                  </a:extLst>
                </a:gridCol>
              </a:tblGrid>
              <a:tr h="390915">
                <a:tc>
                  <a:txBody>
                    <a:bodyPr/>
                    <a:lstStyle/>
                    <a:p>
                      <a:pPr algn="ctr"/>
                      <a:endParaRPr lang="en-IN" dirty="0"/>
                    </a:p>
                  </a:txBody>
                  <a:tcPr/>
                </a:tc>
                <a:tc gridSpan="4">
                  <a:txBody>
                    <a:bodyPr/>
                    <a:lstStyle/>
                    <a:p>
                      <a:pPr algn="ctr"/>
                      <a:r>
                        <a:rPr lang="en-IN" dirty="0"/>
                        <a:t>MALE</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gridSpan="4">
                  <a:txBody>
                    <a:bodyPr/>
                    <a:lstStyle/>
                    <a:p>
                      <a:pPr algn="ctr"/>
                      <a:r>
                        <a:rPr lang="en-IN" dirty="0"/>
                        <a:t>FEMALE</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038679710"/>
                  </a:ext>
                </a:extLst>
              </a:tr>
              <a:tr h="390915">
                <a:tc>
                  <a:txBody>
                    <a:bodyPr/>
                    <a:lstStyle/>
                    <a:p>
                      <a:pPr algn="ctr"/>
                      <a:r>
                        <a:rPr lang="en-IN" dirty="0"/>
                        <a:t>AGE </a:t>
                      </a:r>
                      <a:r>
                        <a:rPr lang="en-IN" dirty="0">
                          <a:sym typeface="Wingdings" panose="05000000000000000000" pitchFamily="2" charset="2"/>
                        </a:rPr>
                        <a:t></a:t>
                      </a:r>
                      <a:endParaRPr lang="en-IN" dirty="0"/>
                    </a:p>
                  </a:txBody>
                  <a:tcPr/>
                </a:tc>
                <a:tc>
                  <a:txBody>
                    <a:bodyPr/>
                    <a:lstStyle/>
                    <a:p>
                      <a:pPr algn="ctr"/>
                      <a:r>
                        <a:rPr lang="en-IN" dirty="0"/>
                        <a:t>18-25</a:t>
                      </a:r>
                    </a:p>
                  </a:txBody>
                  <a:tcPr/>
                </a:tc>
                <a:tc>
                  <a:txBody>
                    <a:bodyPr/>
                    <a:lstStyle/>
                    <a:p>
                      <a:pPr algn="ctr"/>
                      <a:r>
                        <a:rPr lang="en-IN" dirty="0"/>
                        <a:t>26-35</a:t>
                      </a:r>
                    </a:p>
                  </a:txBody>
                  <a:tcPr/>
                </a:tc>
                <a:tc>
                  <a:txBody>
                    <a:bodyPr/>
                    <a:lstStyle/>
                    <a:p>
                      <a:pPr algn="ctr"/>
                      <a:r>
                        <a:rPr lang="en-IN" dirty="0"/>
                        <a:t>36-50</a:t>
                      </a:r>
                    </a:p>
                  </a:txBody>
                  <a:tcPr/>
                </a:tc>
                <a:tc>
                  <a:txBody>
                    <a:bodyPr/>
                    <a:lstStyle/>
                    <a:p>
                      <a:pPr algn="ctr"/>
                      <a:r>
                        <a:rPr lang="en-IN" dirty="0"/>
                        <a:t>51-70</a:t>
                      </a:r>
                    </a:p>
                  </a:txBody>
                  <a:tcPr/>
                </a:tc>
                <a:tc>
                  <a:txBody>
                    <a:bodyPr/>
                    <a:lstStyle/>
                    <a:p>
                      <a:pPr algn="ctr"/>
                      <a:r>
                        <a:rPr lang="en-IN" dirty="0"/>
                        <a:t>18-25</a:t>
                      </a:r>
                    </a:p>
                  </a:txBody>
                  <a:tcPr/>
                </a:tc>
                <a:tc>
                  <a:txBody>
                    <a:bodyPr/>
                    <a:lstStyle/>
                    <a:p>
                      <a:pPr algn="ctr"/>
                      <a:r>
                        <a:rPr lang="en-IN" dirty="0"/>
                        <a:t>26-35</a:t>
                      </a:r>
                    </a:p>
                  </a:txBody>
                  <a:tcPr/>
                </a:tc>
                <a:tc>
                  <a:txBody>
                    <a:bodyPr/>
                    <a:lstStyle/>
                    <a:p>
                      <a:pPr algn="ctr"/>
                      <a:r>
                        <a:rPr lang="en-IN" dirty="0"/>
                        <a:t>36-50</a:t>
                      </a:r>
                    </a:p>
                  </a:txBody>
                  <a:tcPr/>
                </a:tc>
                <a:tc>
                  <a:txBody>
                    <a:bodyPr/>
                    <a:lstStyle/>
                    <a:p>
                      <a:pPr algn="ctr"/>
                      <a:r>
                        <a:rPr lang="en-IN" dirty="0"/>
                        <a:t>51-70</a:t>
                      </a:r>
                    </a:p>
                  </a:txBody>
                  <a:tcPr/>
                </a:tc>
                <a:extLst>
                  <a:ext uri="{0D108BD9-81ED-4DB2-BD59-A6C34878D82A}">
                    <a16:rowId xmlns:a16="http://schemas.microsoft.com/office/drawing/2014/main" val="676619752"/>
                  </a:ext>
                </a:extLst>
              </a:tr>
              <a:tr h="390915">
                <a:tc>
                  <a:txBody>
                    <a:bodyPr/>
                    <a:lstStyle/>
                    <a:p>
                      <a:pPr algn="ctr"/>
                      <a:r>
                        <a:rPr lang="en-IN" dirty="0"/>
                        <a:t>Books</a:t>
                      </a:r>
                    </a:p>
                  </a:txBody>
                  <a:tcPr/>
                </a:tc>
                <a:tc>
                  <a:txBody>
                    <a:bodyPr/>
                    <a:lstStyle/>
                    <a:p>
                      <a:pPr algn="ctr"/>
                      <a:r>
                        <a:rPr lang="en-IN" dirty="0"/>
                        <a:t>04-06 </a:t>
                      </a:r>
                    </a:p>
                  </a:txBody>
                  <a:tcPr/>
                </a:tc>
                <a:tc>
                  <a:txBody>
                    <a:bodyPr/>
                    <a:lstStyle/>
                    <a:p>
                      <a:pPr algn="ctr"/>
                      <a:r>
                        <a:rPr lang="en-IN" dirty="0"/>
                        <a:t>14-16</a:t>
                      </a:r>
                    </a:p>
                  </a:txBody>
                  <a:tcPr/>
                </a:tc>
                <a:tc>
                  <a:txBody>
                    <a:bodyPr/>
                    <a:lstStyle/>
                    <a:p>
                      <a:pPr algn="ctr"/>
                      <a:r>
                        <a:rPr lang="en-IN" dirty="0"/>
                        <a:t>12-14</a:t>
                      </a:r>
                    </a:p>
                  </a:txBody>
                  <a:tcPr/>
                </a:tc>
                <a:tc>
                  <a:txBody>
                    <a:bodyPr/>
                    <a:lstStyle/>
                    <a:p>
                      <a:pPr algn="ctr"/>
                      <a:r>
                        <a:rPr lang="en-IN" dirty="0"/>
                        <a:t>06-08</a:t>
                      </a:r>
                    </a:p>
                  </a:txBody>
                  <a:tcPr/>
                </a:tc>
                <a:tc>
                  <a:txBody>
                    <a:bodyPr/>
                    <a:lstStyle/>
                    <a:p>
                      <a:pPr algn="ctr"/>
                      <a:r>
                        <a:rPr lang="en-IN" dirty="0"/>
                        <a:t>08-10</a:t>
                      </a:r>
                    </a:p>
                  </a:txBody>
                  <a:tcPr/>
                </a:tc>
                <a:tc>
                  <a:txBody>
                    <a:bodyPr/>
                    <a:lstStyle/>
                    <a:p>
                      <a:pPr algn="ctr"/>
                      <a:r>
                        <a:rPr lang="en-IN" dirty="0"/>
                        <a:t>04-06</a:t>
                      </a:r>
                    </a:p>
                  </a:txBody>
                  <a:tcPr/>
                </a:tc>
                <a:tc>
                  <a:txBody>
                    <a:bodyPr/>
                    <a:lstStyle/>
                    <a:p>
                      <a:pPr algn="ctr"/>
                      <a:r>
                        <a:rPr lang="en-IN" dirty="0"/>
                        <a:t>14-16</a:t>
                      </a:r>
                    </a:p>
                  </a:txBody>
                  <a:tcPr/>
                </a:tc>
                <a:tc>
                  <a:txBody>
                    <a:bodyPr/>
                    <a:lstStyle/>
                    <a:p>
                      <a:pPr algn="ctr"/>
                      <a:r>
                        <a:rPr lang="en-IN" dirty="0"/>
                        <a:t>06-08</a:t>
                      </a:r>
                    </a:p>
                  </a:txBody>
                  <a:tcPr/>
                </a:tc>
                <a:extLst>
                  <a:ext uri="{0D108BD9-81ED-4DB2-BD59-A6C34878D82A}">
                    <a16:rowId xmlns:a16="http://schemas.microsoft.com/office/drawing/2014/main" val="3296021172"/>
                  </a:ext>
                </a:extLst>
              </a:tr>
              <a:tr h="390915">
                <a:tc>
                  <a:txBody>
                    <a:bodyPr/>
                    <a:lstStyle/>
                    <a:p>
                      <a:pPr algn="ctr"/>
                      <a:r>
                        <a:rPr lang="en-IN" dirty="0"/>
                        <a:t>Clothing</a:t>
                      </a:r>
                    </a:p>
                  </a:txBody>
                  <a:tcPr/>
                </a:tc>
                <a:tc>
                  <a:txBody>
                    <a:bodyPr/>
                    <a:lstStyle/>
                    <a:p>
                      <a:pPr algn="ctr"/>
                      <a:r>
                        <a:rPr lang="en-IN" dirty="0"/>
                        <a:t>06-08</a:t>
                      </a:r>
                    </a:p>
                  </a:txBody>
                  <a:tcPr/>
                </a:tc>
                <a:tc>
                  <a:txBody>
                    <a:bodyPr/>
                    <a:lstStyle/>
                    <a:p>
                      <a:pPr algn="ctr"/>
                      <a:r>
                        <a:rPr lang="en-IN" dirty="0"/>
                        <a:t>06-08</a:t>
                      </a:r>
                    </a:p>
                  </a:txBody>
                  <a:tcPr/>
                </a:tc>
                <a:tc>
                  <a:txBody>
                    <a:bodyPr/>
                    <a:lstStyle/>
                    <a:p>
                      <a:pPr algn="ctr"/>
                      <a:r>
                        <a:rPr lang="en-IN" dirty="0"/>
                        <a:t>16-18</a:t>
                      </a:r>
                    </a:p>
                  </a:txBody>
                  <a:tcPr/>
                </a:tc>
                <a:tc>
                  <a:txBody>
                    <a:bodyPr/>
                    <a:lstStyle/>
                    <a:p>
                      <a:pPr algn="ctr"/>
                      <a:r>
                        <a:rPr lang="en-IN" dirty="0"/>
                        <a:t>16-18</a:t>
                      </a:r>
                    </a:p>
                  </a:txBody>
                  <a:tcPr/>
                </a:tc>
                <a:tc>
                  <a:txBody>
                    <a:bodyPr/>
                    <a:lstStyle/>
                    <a:p>
                      <a:pPr algn="ctr"/>
                      <a:r>
                        <a:rPr lang="en-IN" dirty="0"/>
                        <a:t>00-02</a:t>
                      </a:r>
                    </a:p>
                  </a:txBody>
                  <a:tcPr/>
                </a:tc>
                <a:tc>
                  <a:txBody>
                    <a:bodyPr/>
                    <a:lstStyle/>
                    <a:p>
                      <a:pPr algn="ctr"/>
                      <a:r>
                        <a:rPr lang="en-IN" dirty="0"/>
                        <a:t>20-22</a:t>
                      </a:r>
                    </a:p>
                  </a:txBody>
                  <a:tcPr/>
                </a:tc>
                <a:tc>
                  <a:txBody>
                    <a:bodyPr/>
                    <a:lstStyle/>
                    <a:p>
                      <a:pPr algn="ctr"/>
                      <a:r>
                        <a:rPr lang="en-IN" dirty="0"/>
                        <a:t>10-12</a:t>
                      </a:r>
                    </a:p>
                  </a:txBody>
                  <a:tcPr/>
                </a:tc>
                <a:tc>
                  <a:txBody>
                    <a:bodyPr/>
                    <a:lstStyle/>
                    <a:p>
                      <a:pPr algn="ctr"/>
                      <a:r>
                        <a:rPr lang="en-IN" dirty="0"/>
                        <a:t>16-18</a:t>
                      </a:r>
                    </a:p>
                  </a:txBody>
                  <a:tcPr/>
                </a:tc>
                <a:extLst>
                  <a:ext uri="{0D108BD9-81ED-4DB2-BD59-A6C34878D82A}">
                    <a16:rowId xmlns:a16="http://schemas.microsoft.com/office/drawing/2014/main" val="858131641"/>
                  </a:ext>
                </a:extLst>
              </a:tr>
              <a:tr h="390915">
                <a:tc>
                  <a:txBody>
                    <a:bodyPr/>
                    <a:lstStyle/>
                    <a:p>
                      <a:pPr algn="ctr"/>
                      <a:r>
                        <a:rPr lang="en-IN" dirty="0"/>
                        <a:t>Electronics</a:t>
                      </a:r>
                    </a:p>
                  </a:txBody>
                  <a:tcPr/>
                </a:tc>
                <a:tc>
                  <a:txBody>
                    <a:bodyPr/>
                    <a:lstStyle/>
                    <a:p>
                      <a:pPr algn="ctr"/>
                      <a:r>
                        <a:rPr lang="en-IN" dirty="0"/>
                        <a:t>02-04</a:t>
                      </a:r>
                    </a:p>
                  </a:txBody>
                  <a:tcPr/>
                </a:tc>
                <a:tc>
                  <a:txBody>
                    <a:bodyPr/>
                    <a:lstStyle/>
                    <a:p>
                      <a:pPr algn="ctr"/>
                      <a:r>
                        <a:rPr lang="en-IN" dirty="0"/>
                        <a:t>00-02</a:t>
                      </a:r>
                    </a:p>
                  </a:txBody>
                  <a:tcPr/>
                </a:tc>
                <a:tc>
                  <a:txBody>
                    <a:bodyPr/>
                    <a:lstStyle/>
                    <a:p>
                      <a:pPr algn="ctr"/>
                      <a:r>
                        <a:rPr lang="en-IN" dirty="0"/>
                        <a:t>18-20</a:t>
                      </a:r>
                    </a:p>
                  </a:txBody>
                  <a:tcPr/>
                </a:tc>
                <a:tc>
                  <a:txBody>
                    <a:bodyPr/>
                    <a:lstStyle/>
                    <a:p>
                      <a:pPr algn="ctr"/>
                      <a:r>
                        <a:rPr lang="en-IN" dirty="0"/>
                        <a:t>16-18</a:t>
                      </a:r>
                    </a:p>
                  </a:txBody>
                  <a:tcPr/>
                </a:tc>
                <a:tc>
                  <a:txBody>
                    <a:bodyPr/>
                    <a:lstStyle/>
                    <a:p>
                      <a:pPr algn="ctr"/>
                      <a:r>
                        <a:rPr lang="en-IN" dirty="0"/>
                        <a:t>16-18</a:t>
                      </a:r>
                    </a:p>
                  </a:txBody>
                  <a:tcPr/>
                </a:tc>
                <a:tc>
                  <a:txBody>
                    <a:bodyPr/>
                    <a:lstStyle/>
                    <a:p>
                      <a:pPr algn="ctr"/>
                      <a:r>
                        <a:rPr lang="en-IN" dirty="0"/>
                        <a:t>04-06</a:t>
                      </a:r>
                    </a:p>
                  </a:txBody>
                  <a:tcPr/>
                </a:tc>
                <a:tc>
                  <a:txBody>
                    <a:bodyPr/>
                    <a:lstStyle/>
                    <a:p>
                      <a:pPr algn="ctr"/>
                      <a:r>
                        <a:rPr lang="en-IN" dirty="0"/>
                        <a:t>20-22</a:t>
                      </a:r>
                    </a:p>
                  </a:txBody>
                  <a:tcPr/>
                </a:tc>
                <a:tc>
                  <a:txBody>
                    <a:bodyPr/>
                    <a:lstStyle/>
                    <a:p>
                      <a:pPr algn="ctr"/>
                      <a:r>
                        <a:rPr lang="en-IN" dirty="0"/>
                        <a:t>22-00</a:t>
                      </a:r>
                    </a:p>
                  </a:txBody>
                  <a:tcPr/>
                </a:tc>
                <a:extLst>
                  <a:ext uri="{0D108BD9-81ED-4DB2-BD59-A6C34878D82A}">
                    <a16:rowId xmlns:a16="http://schemas.microsoft.com/office/drawing/2014/main" val="3906323990"/>
                  </a:ext>
                </a:extLst>
              </a:tr>
              <a:tr h="390915">
                <a:tc>
                  <a:txBody>
                    <a:bodyPr/>
                    <a:lstStyle/>
                    <a:p>
                      <a:pPr algn="ctr"/>
                      <a:r>
                        <a:rPr lang="en-IN" dirty="0"/>
                        <a:t>Home</a:t>
                      </a:r>
                    </a:p>
                  </a:txBody>
                  <a:tcPr/>
                </a:tc>
                <a:tc>
                  <a:txBody>
                    <a:bodyPr/>
                    <a:lstStyle/>
                    <a:p>
                      <a:pPr algn="ctr"/>
                      <a:r>
                        <a:rPr lang="en-IN" dirty="0"/>
                        <a:t>22-00</a:t>
                      </a:r>
                    </a:p>
                  </a:txBody>
                  <a:tcPr/>
                </a:tc>
                <a:tc>
                  <a:txBody>
                    <a:bodyPr/>
                    <a:lstStyle/>
                    <a:p>
                      <a:pPr algn="ctr"/>
                      <a:r>
                        <a:rPr lang="en-IN" dirty="0"/>
                        <a:t>12-14</a:t>
                      </a:r>
                    </a:p>
                  </a:txBody>
                  <a:tcPr/>
                </a:tc>
                <a:tc>
                  <a:txBody>
                    <a:bodyPr/>
                    <a:lstStyle/>
                    <a:p>
                      <a:pPr algn="ctr"/>
                      <a:r>
                        <a:rPr lang="en-IN" dirty="0"/>
                        <a:t>06-08</a:t>
                      </a:r>
                    </a:p>
                  </a:txBody>
                  <a:tcPr/>
                </a:tc>
                <a:tc>
                  <a:txBody>
                    <a:bodyPr/>
                    <a:lstStyle/>
                    <a:p>
                      <a:pPr algn="ctr"/>
                      <a:r>
                        <a:rPr lang="en-IN" dirty="0"/>
                        <a:t>18-20</a:t>
                      </a:r>
                    </a:p>
                  </a:txBody>
                  <a:tcPr/>
                </a:tc>
                <a:tc>
                  <a:txBody>
                    <a:bodyPr/>
                    <a:lstStyle/>
                    <a:p>
                      <a:pPr algn="ctr"/>
                      <a:r>
                        <a:rPr lang="en-IN" dirty="0"/>
                        <a:t>08-10</a:t>
                      </a:r>
                    </a:p>
                  </a:txBody>
                  <a:tcPr/>
                </a:tc>
                <a:tc>
                  <a:txBody>
                    <a:bodyPr/>
                    <a:lstStyle/>
                    <a:p>
                      <a:pPr algn="ctr"/>
                      <a:r>
                        <a:rPr lang="en-IN" dirty="0"/>
                        <a:t>16-18</a:t>
                      </a:r>
                    </a:p>
                  </a:txBody>
                  <a:tcPr/>
                </a:tc>
                <a:tc>
                  <a:txBody>
                    <a:bodyPr/>
                    <a:lstStyle/>
                    <a:p>
                      <a:pPr algn="ctr"/>
                      <a:r>
                        <a:rPr lang="en-IN" dirty="0"/>
                        <a:t>20-22</a:t>
                      </a:r>
                    </a:p>
                  </a:txBody>
                  <a:tcPr/>
                </a:tc>
                <a:tc>
                  <a:txBody>
                    <a:bodyPr/>
                    <a:lstStyle/>
                    <a:p>
                      <a:pPr algn="ctr"/>
                      <a:r>
                        <a:rPr lang="en-IN" dirty="0"/>
                        <a:t>16-18</a:t>
                      </a:r>
                    </a:p>
                  </a:txBody>
                  <a:tcPr/>
                </a:tc>
                <a:extLst>
                  <a:ext uri="{0D108BD9-81ED-4DB2-BD59-A6C34878D82A}">
                    <a16:rowId xmlns:a16="http://schemas.microsoft.com/office/drawing/2014/main" val="375089430"/>
                  </a:ext>
                </a:extLst>
              </a:tr>
            </a:tbl>
          </a:graphicData>
        </a:graphic>
      </p:graphicFrame>
    </p:spTree>
    <p:extLst>
      <p:ext uri="{BB962C8B-B14F-4D97-AF65-F5344CB8AC3E}">
        <p14:creationId xmlns:p14="http://schemas.microsoft.com/office/powerpoint/2010/main" val="283004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7564B-DBD4-7319-A57E-AF5E6787D7F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0956"/>
            <a:ext cx="12191999" cy="6868956"/>
          </a:xfrm>
          <a:prstGeom prst="rect">
            <a:avLst/>
          </a:prstGeom>
        </p:spPr>
      </p:pic>
      <p:sp>
        <p:nvSpPr>
          <p:cNvPr id="10" name="TextBox 9">
            <a:extLst>
              <a:ext uri="{FF2B5EF4-FFF2-40B4-BE49-F238E27FC236}">
                <a16:creationId xmlns:a16="http://schemas.microsoft.com/office/drawing/2014/main" id="{538126F4-53F3-38CD-C4F3-3A5CE0C6EA34}"/>
              </a:ext>
            </a:extLst>
          </p:cNvPr>
          <p:cNvSpPr txBox="1"/>
          <p:nvPr/>
        </p:nvSpPr>
        <p:spPr>
          <a:xfrm>
            <a:off x="270363" y="54632"/>
            <a:ext cx="8592283" cy="6186309"/>
          </a:xfrm>
          <a:prstGeom prst="rect">
            <a:avLst/>
          </a:prstGeom>
          <a:noFill/>
        </p:spPr>
        <p:txBody>
          <a:bodyPr wrap="square">
            <a:spAutoFit/>
          </a:bodyPr>
          <a:lstStyle/>
          <a:p>
            <a:pPr marL="342900" indent="-342900" algn="just">
              <a:buAutoNum type="arabicPeriod" startAt="3"/>
            </a:pPr>
            <a:r>
              <a:rPr lang="en-IN" dirty="0">
                <a:solidFill>
                  <a:srgbClr val="FF0000"/>
                </a:solidFill>
              </a:rPr>
              <a:t>Overall Rating :-</a:t>
            </a:r>
          </a:p>
          <a:p>
            <a:pPr algn="just"/>
            <a:r>
              <a:rPr lang="en-IN" dirty="0">
                <a:solidFill>
                  <a:schemeClr val="accent1"/>
                </a:solidFill>
              </a:rPr>
              <a:t>       Books - 4.3/5  ;  Clothing : 4.1/5  ;  Home : 4/5  ;  Electronics : 3.9/5</a:t>
            </a:r>
          </a:p>
          <a:p>
            <a:pPr marL="285750" indent="-285750" algn="just">
              <a:buFont typeface="Wingdings" panose="05000000000000000000" pitchFamily="2" charset="2"/>
              <a:buChar char="Ø"/>
            </a:pPr>
            <a:r>
              <a:rPr lang="en-IN" dirty="0">
                <a:solidFill>
                  <a:schemeClr val="accent4">
                    <a:lumMod val="50000"/>
                  </a:schemeClr>
                </a:solidFill>
              </a:rPr>
              <a:t>Suggestions :-</a:t>
            </a:r>
          </a:p>
          <a:p>
            <a:pPr algn="just"/>
            <a:r>
              <a:rPr lang="en-IN" dirty="0">
                <a:solidFill>
                  <a:schemeClr val="accent4">
                    <a:lumMod val="50000"/>
                  </a:schemeClr>
                </a:solidFill>
              </a:rPr>
              <a:t>     </a:t>
            </a:r>
            <a:r>
              <a:rPr lang="en-IN" dirty="0"/>
              <a:t>Product categories like books, clothing and home appliances requires less focus but</a:t>
            </a:r>
          </a:p>
          <a:p>
            <a:pPr algn="just"/>
            <a:r>
              <a:rPr lang="en-IN" dirty="0"/>
              <a:t>     constant attention to maintain the same.</a:t>
            </a:r>
          </a:p>
          <a:p>
            <a:pPr algn="just"/>
            <a:r>
              <a:rPr lang="en-IN" dirty="0"/>
              <a:t>     Whereas Electronic Products needs to be tracked with focus at every stage as well as to</a:t>
            </a:r>
          </a:p>
          <a:p>
            <a:pPr algn="just"/>
            <a:r>
              <a:rPr lang="en-IN" dirty="0"/>
              <a:t>     receive best products from retailers.</a:t>
            </a:r>
          </a:p>
          <a:p>
            <a:pPr algn="just"/>
            <a:endParaRPr lang="en-IN" dirty="0"/>
          </a:p>
          <a:p>
            <a:pPr marL="342900" indent="-342900" algn="just">
              <a:buAutoNum type="arabicPeriod" startAt="4"/>
            </a:pPr>
            <a:r>
              <a:rPr lang="en-IN" dirty="0">
                <a:solidFill>
                  <a:srgbClr val="FF0000"/>
                </a:solidFill>
              </a:rPr>
              <a:t>Customers leading to least rating of Clothing Products :-</a:t>
            </a:r>
          </a:p>
          <a:p>
            <a:pPr algn="just"/>
            <a:r>
              <a:rPr lang="en-IN" dirty="0"/>
              <a:t>       </a:t>
            </a:r>
            <a:r>
              <a:rPr lang="en-IN" dirty="0">
                <a:solidFill>
                  <a:schemeClr val="accent1"/>
                </a:solidFill>
              </a:rPr>
              <a:t>Male (26-35) and Female (36-50)</a:t>
            </a:r>
          </a:p>
          <a:p>
            <a:pPr marL="285750" indent="-285750" algn="just">
              <a:buFont typeface="Wingdings" panose="05000000000000000000" pitchFamily="2" charset="2"/>
              <a:buChar char="Ø"/>
            </a:pPr>
            <a:r>
              <a:rPr lang="en-IN" dirty="0">
                <a:solidFill>
                  <a:schemeClr val="accent4">
                    <a:lumMod val="50000"/>
                  </a:schemeClr>
                </a:solidFill>
              </a:rPr>
              <a:t>Suggestions :-</a:t>
            </a:r>
          </a:p>
          <a:p>
            <a:pPr algn="just"/>
            <a:r>
              <a:rPr lang="en-IN" dirty="0">
                <a:solidFill>
                  <a:schemeClr val="accent4">
                    <a:lumMod val="50000"/>
                  </a:schemeClr>
                </a:solidFill>
              </a:rPr>
              <a:t>     </a:t>
            </a:r>
            <a:r>
              <a:rPr lang="en-IN" dirty="0"/>
              <a:t>Generally clothing products are ordered by the different sex and age groups  for their</a:t>
            </a:r>
          </a:p>
          <a:p>
            <a:pPr algn="just"/>
            <a:r>
              <a:rPr lang="en-IN" dirty="0"/>
              <a:t>     own needs and matching their sizes.</a:t>
            </a:r>
          </a:p>
          <a:p>
            <a:pPr algn="just"/>
            <a:r>
              <a:rPr lang="en-IN" dirty="0"/>
              <a:t>     So clothing products related to Male and age group 26-35 &amp; Female and age group </a:t>
            </a:r>
          </a:p>
          <a:p>
            <a:pPr algn="just"/>
            <a:r>
              <a:rPr lang="en-IN" dirty="0"/>
              <a:t>     36-50 needs extra attention to boost products ratings.</a:t>
            </a:r>
          </a:p>
          <a:p>
            <a:pPr algn="just"/>
            <a:endParaRPr lang="en-IN" dirty="0"/>
          </a:p>
          <a:p>
            <a:pPr marL="342900" indent="-342900" algn="just">
              <a:buAutoNum type="arabicPeriod" startAt="5"/>
            </a:pPr>
            <a:r>
              <a:rPr lang="en-IN" dirty="0">
                <a:solidFill>
                  <a:srgbClr val="FF0000"/>
                </a:solidFill>
              </a:rPr>
              <a:t>Customers leading to most returns :-</a:t>
            </a:r>
            <a:endParaRPr lang="en-IN" dirty="0">
              <a:solidFill>
                <a:srgbClr val="0070C0"/>
              </a:solidFill>
            </a:endParaRPr>
          </a:p>
          <a:p>
            <a:pPr marL="400050" indent="-400050" algn="just">
              <a:buFont typeface="+mj-lt"/>
              <a:buAutoNum type="romanLcPeriod"/>
            </a:pPr>
            <a:r>
              <a:rPr lang="en-IN" dirty="0">
                <a:solidFill>
                  <a:schemeClr val="accent1"/>
                </a:solidFill>
              </a:rPr>
              <a:t>Books – 36-50 (Female) , 51-70 (Male)</a:t>
            </a:r>
          </a:p>
          <a:p>
            <a:pPr marL="400050" indent="-400050" algn="just">
              <a:buFont typeface="+mj-lt"/>
              <a:buAutoNum type="romanLcPeriod"/>
            </a:pPr>
            <a:r>
              <a:rPr lang="en-IN" dirty="0">
                <a:solidFill>
                  <a:schemeClr val="accent1"/>
                </a:solidFill>
              </a:rPr>
              <a:t>Clothing – 18-25 (Both Male and Female)</a:t>
            </a:r>
          </a:p>
          <a:p>
            <a:pPr marL="400050" indent="-400050" algn="just">
              <a:buFont typeface="+mj-lt"/>
              <a:buAutoNum type="romanLcPeriod"/>
            </a:pPr>
            <a:r>
              <a:rPr lang="en-IN" dirty="0">
                <a:solidFill>
                  <a:schemeClr val="accent1"/>
                </a:solidFill>
              </a:rPr>
              <a:t>Electronics – 26-35 (Male)</a:t>
            </a:r>
          </a:p>
          <a:p>
            <a:pPr marL="400050" indent="-400050" algn="just">
              <a:buFont typeface="+mj-lt"/>
              <a:buAutoNum type="romanLcPeriod"/>
            </a:pPr>
            <a:r>
              <a:rPr lang="en-IN" dirty="0">
                <a:solidFill>
                  <a:schemeClr val="accent1"/>
                </a:solidFill>
              </a:rPr>
              <a:t>Home Appliances – 26-35 (Female)</a:t>
            </a:r>
          </a:p>
          <a:p>
            <a:pPr marL="285750" indent="-285750" algn="just">
              <a:buFont typeface="Wingdings" panose="05000000000000000000" pitchFamily="2" charset="2"/>
              <a:buChar char="Ø"/>
            </a:pPr>
            <a:r>
              <a:rPr lang="en-IN" dirty="0">
                <a:solidFill>
                  <a:schemeClr val="accent4">
                    <a:lumMod val="50000"/>
                  </a:schemeClr>
                </a:solidFill>
              </a:rPr>
              <a:t>Suggestions :-</a:t>
            </a:r>
          </a:p>
        </p:txBody>
      </p:sp>
      <p:sp>
        <p:nvSpPr>
          <p:cNvPr id="12" name="TextBox 11">
            <a:extLst>
              <a:ext uri="{FF2B5EF4-FFF2-40B4-BE49-F238E27FC236}">
                <a16:creationId xmlns:a16="http://schemas.microsoft.com/office/drawing/2014/main" id="{C123DEC6-5281-8F0B-1EE3-29923638F3C5}"/>
              </a:ext>
            </a:extLst>
          </p:cNvPr>
          <p:cNvSpPr txBox="1"/>
          <p:nvPr/>
        </p:nvSpPr>
        <p:spPr>
          <a:xfrm>
            <a:off x="270364" y="6155440"/>
            <a:ext cx="11921636" cy="646331"/>
          </a:xfrm>
          <a:prstGeom prst="rect">
            <a:avLst/>
          </a:prstGeom>
          <a:noFill/>
        </p:spPr>
        <p:txBody>
          <a:bodyPr wrap="square">
            <a:spAutoFit/>
          </a:bodyPr>
          <a:lstStyle/>
          <a:p>
            <a:pPr algn="just"/>
            <a:r>
              <a:rPr lang="en-IN" dirty="0"/>
              <a:t>Addition to improve customer ratings, one’s target is to reduce returns. So the company should analyse the reasons for returns of such products among above mentioned sex and age groups and work on them to minimise the number of returns.</a:t>
            </a:r>
          </a:p>
        </p:txBody>
      </p:sp>
    </p:spTree>
    <p:extLst>
      <p:ext uri="{BB962C8B-B14F-4D97-AF65-F5344CB8AC3E}">
        <p14:creationId xmlns:p14="http://schemas.microsoft.com/office/powerpoint/2010/main" val="239649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3A2631-767D-37E8-7278-3EFA16F88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B49331E0-F933-AF8B-69A1-94AB85ABA5A0}"/>
              </a:ext>
            </a:extLst>
          </p:cNvPr>
          <p:cNvSpPr txBox="1"/>
          <p:nvPr/>
        </p:nvSpPr>
        <p:spPr>
          <a:xfrm>
            <a:off x="330838" y="82892"/>
            <a:ext cx="8065815" cy="5078313"/>
          </a:xfrm>
          <a:prstGeom prst="rect">
            <a:avLst/>
          </a:prstGeom>
          <a:noFill/>
        </p:spPr>
        <p:txBody>
          <a:bodyPr wrap="square">
            <a:spAutoFit/>
          </a:bodyPr>
          <a:lstStyle/>
          <a:p>
            <a:pPr marL="342900" indent="-342900" algn="just">
              <a:buAutoNum type="arabicPeriod" startAt="6"/>
            </a:pPr>
            <a:r>
              <a:rPr lang="en-IN" dirty="0">
                <a:solidFill>
                  <a:srgbClr val="FF0000"/>
                </a:solidFill>
              </a:rPr>
              <a:t>Highest and Lowest Purchase Share of Different Product Categories :-</a:t>
            </a:r>
          </a:p>
          <a:p>
            <a:pPr marL="400050" indent="-400050" algn="just">
              <a:buFont typeface="+mj-lt"/>
              <a:buAutoNum type="romanLcPeriod"/>
            </a:pPr>
            <a:r>
              <a:rPr lang="en-IN" dirty="0">
                <a:solidFill>
                  <a:schemeClr val="accent1">
                    <a:lumMod val="75000"/>
                  </a:schemeClr>
                </a:solidFill>
              </a:rPr>
              <a:t>Books – (H) : Male (18-25) ; (L) : Female (51-70)</a:t>
            </a:r>
          </a:p>
          <a:p>
            <a:pPr marL="400050" indent="-400050" algn="just">
              <a:buFont typeface="+mj-lt"/>
              <a:buAutoNum type="romanLcPeriod"/>
            </a:pPr>
            <a:r>
              <a:rPr lang="en-IN" dirty="0">
                <a:solidFill>
                  <a:schemeClr val="accent1">
                    <a:lumMod val="75000"/>
                  </a:schemeClr>
                </a:solidFill>
              </a:rPr>
              <a:t>Clothing – (H) : Female (18-25); (L) : Male (51-70)</a:t>
            </a:r>
          </a:p>
          <a:p>
            <a:pPr marL="400050" indent="-400050" algn="just">
              <a:buFont typeface="+mj-lt"/>
              <a:buAutoNum type="romanLcPeriod"/>
            </a:pPr>
            <a:r>
              <a:rPr lang="en-IN" dirty="0">
                <a:solidFill>
                  <a:schemeClr val="accent1">
                    <a:lumMod val="75000"/>
                  </a:schemeClr>
                </a:solidFill>
              </a:rPr>
              <a:t>Electronics – (H) : 26-35 ; (L) : 51-70</a:t>
            </a:r>
          </a:p>
          <a:p>
            <a:pPr marL="400050" indent="-400050" algn="just">
              <a:buFont typeface="+mj-lt"/>
              <a:buAutoNum type="romanLcPeriod"/>
            </a:pPr>
            <a:r>
              <a:rPr lang="en-IN" dirty="0">
                <a:solidFill>
                  <a:schemeClr val="accent1">
                    <a:lumMod val="75000"/>
                  </a:schemeClr>
                </a:solidFill>
              </a:rPr>
              <a:t>Home – (H) : 36-50 ; (L) : 18-25</a:t>
            </a:r>
          </a:p>
          <a:p>
            <a:pPr marL="285750" indent="-285750" algn="just">
              <a:buFont typeface="Wingdings" panose="05000000000000000000" pitchFamily="2" charset="2"/>
              <a:buChar char="Ø"/>
            </a:pPr>
            <a:r>
              <a:rPr lang="en-IN" dirty="0">
                <a:solidFill>
                  <a:schemeClr val="accent4">
                    <a:lumMod val="50000"/>
                  </a:schemeClr>
                </a:solidFill>
              </a:rPr>
              <a:t>Suggestions :-</a:t>
            </a:r>
          </a:p>
          <a:p>
            <a:pPr algn="just"/>
            <a:r>
              <a:rPr lang="en-IN" dirty="0"/>
              <a:t>Keeping in mind the above data as well as customer demographics and peak purchase hours, the notifications can be managed in effective way.</a:t>
            </a:r>
          </a:p>
          <a:p>
            <a:pPr algn="just"/>
            <a:r>
              <a:rPr lang="en-IN" dirty="0"/>
              <a:t>For eg. : Male + 18-25 </a:t>
            </a:r>
            <a:r>
              <a:rPr lang="en-IN" dirty="0">
                <a:sym typeface="Wingdings" panose="05000000000000000000" pitchFamily="2" charset="2"/>
              </a:rPr>
              <a:t> Notifications of different product categories can be pushed in respective peak hours ; New customers’ home page can be regulated as per customer demographics ; High offers and deals can be regulated as per highest and lowest purchase share of different product categories. </a:t>
            </a:r>
          </a:p>
          <a:p>
            <a:pPr algn="just"/>
            <a:endParaRPr lang="en-IN" dirty="0">
              <a:sym typeface="Wingdings" panose="05000000000000000000" pitchFamily="2" charset="2"/>
            </a:endParaRPr>
          </a:p>
          <a:p>
            <a:pPr marL="342900" indent="-342900" algn="just">
              <a:buAutoNum type="arabicPeriod" startAt="7"/>
            </a:pPr>
            <a:r>
              <a:rPr lang="en-IN" dirty="0">
                <a:solidFill>
                  <a:srgbClr val="FF0000"/>
                </a:solidFill>
              </a:rPr>
              <a:t>Prediction Modelling - 2023 :-</a:t>
            </a:r>
            <a:endParaRPr lang="en-IN" dirty="0">
              <a:solidFill>
                <a:schemeClr val="accent1">
                  <a:lumMod val="75000"/>
                </a:schemeClr>
              </a:solidFill>
            </a:endParaRPr>
          </a:p>
          <a:p>
            <a:pPr marL="400050" indent="-400050" algn="just">
              <a:buFont typeface="+mj-lt"/>
              <a:buAutoNum type="romanLcPeriod"/>
            </a:pPr>
            <a:r>
              <a:rPr lang="en-IN" dirty="0">
                <a:solidFill>
                  <a:schemeClr val="accent1">
                    <a:lumMod val="75000"/>
                  </a:schemeClr>
                </a:solidFill>
              </a:rPr>
              <a:t>INVENTORY MANAGEMENT :-</a:t>
            </a:r>
          </a:p>
          <a:p>
            <a:pPr algn="just"/>
            <a:r>
              <a:rPr lang="en-IN" dirty="0">
                <a:solidFill>
                  <a:schemeClr val="accent1">
                    <a:lumMod val="75000"/>
                  </a:schemeClr>
                </a:solidFill>
              </a:rPr>
              <a:t>       </a:t>
            </a:r>
          </a:p>
          <a:p>
            <a:pPr algn="just"/>
            <a:r>
              <a:rPr lang="en-IN" dirty="0">
                <a:solidFill>
                  <a:schemeClr val="accent1">
                    <a:lumMod val="75000"/>
                  </a:schemeClr>
                </a:solidFill>
              </a:rPr>
              <a:t>      </a:t>
            </a:r>
          </a:p>
          <a:p>
            <a:pPr marL="285750" indent="-285750" algn="just">
              <a:buFont typeface="Arial" panose="020B0604020202020204" pitchFamily="34" charset="0"/>
              <a:buChar char="•"/>
            </a:pPr>
            <a:endParaRPr lang="en-IN" dirty="0">
              <a:solidFill>
                <a:schemeClr val="accent1">
                  <a:lumMod val="75000"/>
                </a:schemeClr>
              </a:solidFill>
            </a:endParaRPr>
          </a:p>
        </p:txBody>
      </p:sp>
      <p:graphicFrame>
        <p:nvGraphicFramePr>
          <p:cNvPr id="4" name="Table 3">
            <a:extLst>
              <a:ext uri="{FF2B5EF4-FFF2-40B4-BE49-F238E27FC236}">
                <a16:creationId xmlns:a16="http://schemas.microsoft.com/office/drawing/2014/main" id="{1513FA15-1312-80C1-9F8B-A8DC37EC4234}"/>
              </a:ext>
            </a:extLst>
          </p:cNvPr>
          <p:cNvGraphicFramePr>
            <a:graphicFrameLocks noGrp="1"/>
          </p:cNvGraphicFramePr>
          <p:nvPr>
            <p:extLst>
              <p:ext uri="{D42A27DB-BD31-4B8C-83A1-F6EECF244321}">
                <p14:modId xmlns:p14="http://schemas.microsoft.com/office/powerpoint/2010/main" val="716161488"/>
              </p:ext>
            </p:extLst>
          </p:nvPr>
        </p:nvGraphicFramePr>
        <p:xfrm>
          <a:off x="807745" y="4316997"/>
          <a:ext cx="7112000" cy="221488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300870471"/>
                    </a:ext>
                  </a:extLst>
                </a:gridCol>
                <a:gridCol w="2286000">
                  <a:extLst>
                    <a:ext uri="{9D8B030D-6E8A-4147-A177-3AD203B41FA5}">
                      <a16:colId xmlns:a16="http://schemas.microsoft.com/office/drawing/2014/main" val="1818908009"/>
                    </a:ext>
                  </a:extLst>
                </a:gridCol>
                <a:gridCol w="2530929">
                  <a:extLst>
                    <a:ext uri="{9D8B030D-6E8A-4147-A177-3AD203B41FA5}">
                      <a16:colId xmlns:a16="http://schemas.microsoft.com/office/drawing/2014/main" val="2236122214"/>
                    </a:ext>
                  </a:extLst>
                </a:gridCol>
                <a:gridCol w="1077685">
                  <a:extLst>
                    <a:ext uri="{9D8B030D-6E8A-4147-A177-3AD203B41FA5}">
                      <a16:colId xmlns:a16="http://schemas.microsoft.com/office/drawing/2014/main" val="1636458050"/>
                    </a:ext>
                  </a:extLst>
                </a:gridCol>
              </a:tblGrid>
              <a:tr h="370840">
                <a:tc>
                  <a:txBody>
                    <a:bodyPr/>
                    <a:lstStyle/>
                    <a:p>
                      <a:endParaRPr lang="en-IN" dirty="0"/>
                    </a:p>
                  </a:txBody>
                  <a:tcPr/>
                </a:tc>
                <a:tc>
                  <a:txBody>
                    <a:bodyPr/>
                    <a:lstStyle/>
                    <a:p>
                      <a:r>
                        <a:rPr lang="en-IN" sz="1600" b="0" dirty="0"/>
                        <a:t>Quantity Bought (Actual)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t>Quantity Bought (Predicted)</a:t>
                      </a:r>
                    </a:p>
                  </a:txBody>
                  <a:tcPr/>
                </a:tc>
                <a:tc>
                  <a:txBody>
                    <a:bodyPr/>
                    <a:lstStyle/>
                    <a:p>
                      <a:r>
                        <a:rPr lang="en-IN" sz="1600" b="0" dirty="0"/>
                        <a:t>Error (%)</a:t>
                      </a:r>
                    </a:p>
                  </a:txBody>
                  <a:tcPr/>
                </a:tc>
                <a:extLst>
                  <a:ext uri="{0D108BD9-81ED-4DB2-BD59-A6C34878D82A}">
                    <a16:rowId xmlns:a16="http://schemas.microsoft.com/office/drawing/2014/main" val="4162494014"/>
                  </a:ext>
                </a:extLst>
              </a:tr>
              <a:tr h="370840">
                <a:tc>
                  <a:txBody>
                    <a:bodyPr/>
                    <a:lstStyle/>
                    <a:p>
                      <a:r>
                        <a:rPr lang="en-IN" dirty="0"/>
                        <a:t>Books</a:t>
                      </a:r>
                    </a:p>
                  </a:txBody>
                  <a:tcPr/>
                </a:tc>
                <a:tc>
                  <a:txBody>
                    <a:bodyPr/>
                    <a:lstStyle/>
                    <a:p>
                      <a:r>
                        <a:rPr lang="en-IN" dirty="0"/>
                        <a:t>65378</a:t>
                      </a:r>
                    </a:p>
                  </a:txBody>
                  <a:tcPr/>
                </a:tc>
                <a:tc>
                  <a:txBody>
                    <a:bodyPr/>
                    <a:lstStyle/>
                    <a:p>
                      <a:r>
                        <a:rPr lang="en-IN" dirty="0"/>
                        <a:t>67808</a:t>
                      </a:r>
                    </a:p>
                  </a:txBody>
                  <a:tcPr/>
                </a:tc>
                <a:tc>
                  <a:txBody>
                    <a:bodyPr/>
                    <a:lstStyle/>
                    <a:p>
                      <a:r>
                        <a:rPr lang="en-IN" dirty="0"/>
                        <a:t>3.72</a:t>
                      </a:r>
                    </a:p>
                  </a:txBody>
                  <a:tcPr/>
                </a:tc>
                <a:extLst>
                  <a:ext uri="{0D108BD9-81ED-4DB2-BD59-A6C34878D82A}">
                    <a16:rowId xmlns:a16="http://schemas.microsoft.com/office/drawing/2014/main" val="4242624764"/>
                  </a:ext>
                </a:extLst>
              </a:tr>
              <a:tr h="370840">
                <a:tc>
                  <a:txBody>
                    <a:bodyPr/>
                    <a:lstStyle/>
                    <a:p>
                      <a:r>
                        <a:rPr lang="en-IN" dirty="0"/>
                        <a:t>Clothing</a:t>
                      </a:r>
                    </a:p>
                  </a:txBody>
                  <a:tcPr/>
                </a:tc>
                <a:tc>
                  <a:txBody>
                    <a:bodyPr/>
                    <a:lstStyle/>
                    <a:p>
                      <a:r>
                        <a:rPr lang="en-IN" dirty="0"/>
                        <a:t>64700</a:t>
                      </a:r>
                    </a:p>
                  </a:txBody>
                  <a:tcPr/>
                </a:tc>
                <a:tc>
                  <a:txBody>
                    <a:bodyPr/>
                    <a:lstStyle/>
                    <a:p>
                      <a:r>
                        <a:rPr lang="en-IN" dirty="0"/>
                        <a:t>66463</a:t>
                      </a:r>
                    </a:p>
                  </a:txBody>
                  <a:tcPr/>
                </a:tc>
                <a:tc>
                  <a:txBody>
                    <a:bodyPr/>
                    <a:lstStyle/>
                    <a:p>
                      <a:r>
                        <a:rPr lang="en-IN" dirty="0"/>
                        <a:t>2.73</a:t>
                      </a:r>
                    </a:p>
                  </a:txBody>
                  <a:tcPr/>
                </a:tc>
                <a:extLst>
                  <a:ext uri="{0D108BD9-81ED-4DB2-BD59-A6C34878D82A}">
                    <a16:rowId xmlns:a16="http://schemas.microsoft.com/office/drawing/2014/main" val="4247587065"/>
                  </a:ext>
                </a:extLst>
              </a:tr>
              <a:tr h="370840">
                <a:tc>
                  <a:txBody>
                    <a:bodyPr/>
                    <a:lstStyle/>
                    <a:p>
                      <a:r>
                        <a:rPr lang="en-IN" dirty="0"/>
                        <a:t>Electronics</a:t>
                      </a:r>
                    </a:p>
                  </a:txBody>
                  <a:tcPr/>
                </a:tc>
                <a:tc>
                  <a:txBody>
                    <a:bodyPr/>
                    <a:lstStyle/>
                    <a:p>
                      <a:r>
                        <a:rPr lang="en-IN" dirty="0"/>
                        <a:t>42731</a:t>
                      </a:r>
                    </a:p>
                  </a:txBody>
                  <a:tcPr/>
                </a:tc>
                <a:tc>
                  <a:txBody>
                    <a:bodyPr/>
                    <a:lstStyle/>
                    <a:p>
                      <a:r>
                        <a:rPr lang="en-IN" dirty="0"/>
                        <a:t>42894</a:t>
                      </a:r>
                    </a:p>
                  </a:txBody>
                  <a:tcPr/>
                </a:tc>
                <a:tc>
                  <a:txBody>
                    <a:bodyPr/>
                    <a:lstStyle/>
                    <a:p>
                      <a:r>
                        <a:rPr lang="en-IN" dirty="0"/>
                        <a:t>0.38</a:t>
                      </a:r>
                    </a:p>
                  </a:txBody>
                  <a:tcPr/>
                </a:tc>
                <a:extLst>
                  <a:ext uri="{0D108BD9-81ED-4DB2-BD59-A6C34878D82A}">
                    <a16:rowId xmlns:a16="http://schemas.microsoft.com/office/drawing/2014/main" val="1551927830"/>
                  </a:ext>
                </a:extLst>
              </a:tr>
              <a:tr h="185420">
                <a:tc>
                  <a:txBody>
                    <a:bodyPr/>
                    <a:lstStyle/>
                    <a:p>
                      <a:r>
                        <a:rPr lang="en-IN" dirty="0"/>
                        <a:t>Home</a:t>
                      </a:r>
                    </a:p>
                  </a:txBody>
                  <a:tcPr/>
                </a:tc>
                <a:tc>
                  <a:txBody>
                    <a:bodyPr/>
                    <a:lstStyle/>
                    <a:p>
                      <a:r>
                        <a:rPr lang="en-IN" dirty="0"/>
                        <a:t>41984</a:t>
                      </a:r>
                    </a:p>
                  </a:txBody>
                  <a:tcPr/>
                </a:tc>
                <a:tc>
                  <a:txBody>
                    <a:bodyPr/>
                    <a:lstStyle/>
                    <a:p>
                      <a:r>
                        <a:rPr lang="en-IN" dirty="0"/>
                        <a:t>41415</a:t>
                      </a:r>
                    </a:p>
                  </a:txBody>
                  <a:tcPr/>
                </a:tc>
                <a:tc>
                  <a:txBody>
                    <a:bodyPr/>
                    <a:lstStyle/>
                    <a:p>
                      <a:r>
                        <a:rPr lang="en-IN" dirty="0"/>
                        <a:t>1.36</a:t>
                      </a:r>
                    </a:p>
                  </a:txBody>
                  <a:tcPr/>
                </a:tc>
                <a:extLst>
                  <a:ext uri="{0D108BD9-81ED-4DB2-BD59-A6C34878D82A}">
                    <a16:rowId xmlns:a16="http://schemas.microsoft.com/office/drawing/2014/main" val="3204347914"/>
                  </a:ext>
                </a:extLst>
              </a:tr>
              <a:tr h="185420">
                <a:tc gridSpan="3">
                  <a:txBody>
                    <a:bodyPr/>
                    <a:lstStyle/>
                    <a:p>
                      <a:pPr algn="ctr"/>
                      <a:r>
                        <a:rPr lang="en-IN" dirty="0"/>
                        <a:t>Average Prediction Error for 2023  </a:t>
                      </a:r>
                      <a:r>
                        <a:rPr lang="en-IN" dirty="0">
                          <a:sym typeface="Wingdings" panose="05000000000000000000" pitchFamily="2" charset="2"/>
                        </a:rPr>
                        <a:t></a:t>
                      </a:r>
                      <a:endParaRPr lang="en-IN" dirty="0"/>
                    </a:p>
                  </a:txBody>
                  <a:tcPr/>
                </a:tc>
                <a:tc hMerge="1">
                  <a:txBody>
                    <a:bodyPr/>
                    <a:lstStyle/>
                    <a:p>
                      <a:endParaRPr lang="en-IN" dirty="0"/>
                    </a:p>
                  </a:txBody>
                  <a:tcPr/>
                </a:tc>
                <a:tc hMerge="1">
                  <a:txBody>
                    <a:bodyPr/>
                    <a:lstStyle/>
                    <a:p>
                      <a:endParaRPr lang="en-IN" dirty="0"/>
                    </a:p>
                  </a:txBody>
                  <a:tcPr/>
                </a:tc>
                <a:tc>
                  <a:txBody>
                    <a:bodyPr/>
                    <a:lstStyle/>
                    <a:p>
                      <a:r>
                        <a:rPr lang="en-IN" dirty="0"/>
                        <a:t>2.048</a:t>
                      </a:r>
                    </a:p>
                  </a:txBody>
                  <a:tcPr/>
                </a:tc>
                <a:extLst>
                  <a:ext uri="{0D108BD9-81ED-4DB2-BD59-A6C34878D82A}">
                    <a16:rowId xmlns:a16="http://schemas.microsoft.com/office/drawing/2014/main" val="2275648276"/>
                  </a:ext>
                </a:extLst>
              </a:tr>
            </a:tbl>
          </a:graphicData>
        </a:graphic>
      </p:graphicFrame>
    </p:spTree>
    <p:extLst>
      <p:ext uri="{BB962C8B-B14F-4D97-AF65-F5344CB8AC3E}">
        <p14:creationId xmlns:p14="http://schemas.microsoft.com/office/powerpoint/2010/main" val="38036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747</Words>
  <Application>Microsoft Office PowerPoint</Application>
  <PresentationFormat>Widescreen</PresentationFormat>
  <Paragraphs>190</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 Kumar</cp:lastModifiedBy>
  <cp:revision>7</cp:revision>
  <dcterms:created xsi:type="dcterms:W3CDTF">2023-08-15T16:50:11Z</dcterms:created>
  <dcterms:modified xsi:type="dcterms:W3CDTF">2023-10-15T20:16:56Z</dcterms:modified>
</cp:coreProperties>
</file>