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1137-D044-4022-A950-3A74B74DA3E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6BF52-0915-4C05-AB21-D80DDBE7E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2 pieces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6BF52-0915-4C05-AB21-D80DDBE7E6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003F-A9BF-42C9-80C3-46028AD44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B18CA-F166-4020-BEFC-16C61964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6A98-34FB-4B21-B87A-AB1BB3F7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E158-E9E4-4BB9-9ACA-D53EBC00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7D7C-0FFA-435D-89C7-7C99EC1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AEF0-5495-4129-AA5C-247C30DA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55AE8-F7FF-4FC8-8D93-C8B88106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DDD8-22BB-4FF4-9FD4-3AE4E107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44C9-085C-41F7-B3C4-F5956BFD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5C8C-7F4C-4971-AE53-1C22E426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C71B-4730-47C6-AADB-283E9D91F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C8CC2-7C4B-4588-9F41-F198008F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82BF-B0CF-45FB-8CE0-94122976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7A03-7158-4360-A9D4-7EB02689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3F9F-BABD-4ED9-87A6-7075A13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10E3-21A4-475A-AD6F-121BC450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1C48-8C17-4D0F-8B29-C61A764F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0562-AD8B-4478-8980-CD2186A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8DBF-0CDB-401E-B5C3-852B4735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1093-3808-4B9A-AD50-786323C3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5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32C-36F9-4877-8E1C-8C5C1DA0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0C36-4CCA-4290-A46E-FF0A1241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F866-5719-46A0-AC90-36BF9E9D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5EF9-F6EE-435A-81FE-E0AAEDF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D9D5-508B-4842-BD47-F9C6C1B8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EA04-C960-4AAD-AC05-B6B12EB8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CF1E-E0F7-4BA3-BF57-2969141E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B7AED-AC37-4EBD-9FED-55E16E5B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63E8-0F01-4D9B-BBDB-73279FCD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A69E-A925-4F85-9257-C1D43541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1B3F-2624-466C-B1E5-668944A6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A114-29AC-4645-8A24-0D16D6D3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DC37-314A-47F9-A60C-5B5ACAB5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5148D-9DCE-4409-B0DF-C58BCB834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1A96F-EBA1-419D-BCA5-123E62FE1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E233D-3B92-4F3D-8D58-4E9B7DEE2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86D2D-4817-4887-96F3-3AEAAD70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72F71-1A4F-42C3-84C0-A6ED1EC2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95F94-8E24-4A1C-A244-171C07FE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500-6E0D-4A5D-97B2-8F6B86DA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57D4F-1D11-4E90-9B1A-D8525A10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4DA8-42CD-41A7-A42C-1094963F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A5B11-EF35-44C7-8904-0640E74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BCE8E-134B-41B3-A070-E544755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B4F06-3C2E-4368-9142-E3EC251F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97947-B787-4EBC-BCA4-65666DD9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DBE2-00E1-4F8D-8100-BEA2080A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302B-D207-4F55-9875-BE18676A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A402-D476-40A7-80CD-8977319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1B168-571C-4537-BF39-6E860D87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5606-5B31-4350-8CA3-71024F43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1E39-0D7E-4CDA-BCC3-AF3CD74F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E01-FB6C-473F-B98F-3E1AD393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FD01B-D929-4D51-B676-2971C2D0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9DAF0-A235-4C64-9935-ECA471D9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7E454-F69E-4593-82FD-1C98D8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AF1E-6ABC-4A3A-A96E-E8B0F97D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D87D-0A67-42FB-BDBD-A0E6044D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43D5A-6702-4FBB-AB1E-30128F8F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BD3F-A38A-439E-8157-B3A43FC3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6654-D6F2-404F-85C3-BEAA1EE6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576D-7499-4D29-946C-396F4A2F13B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EB64-BBF4-4830-91D4-6C7843F35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076D-D441-4583-9B04-3D3DA301F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C596D-D3BE-4C83-A013-B36E3F9F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C62C-6115-4710-B309-D51E143AE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Muffin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3D293-7E14-4750-956D-8C58AAAFB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REU CAAR 2019</a:t>
            </a:r>
          </a:p>
        </p:txBody>
      </p:sp>
    </p:spTree>
    <p:extLst>
      <p:ext uri="{BB962C8B-B14F-4D97-AF65-F5344CB8AC3E}">
        <p14:creationId xmlns:p14="http://schemas.microsoft.com/office/powerpoint/2010/main" val="149807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C377-76C3-426B-BD6B-4313E1B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475F5-3591-4650-AFF8-AE50DB9C9BFB}"/>
              </a:ext>
            </a:extLst>
          </p:cNvPr>
          <p:cNvSpPr txBox="1"/>
          <p:nvPr/>
        </p:nvSpPr>
        <p:spPr>
          <a:xfrm>
            <a:off x="838200" y="1506022"/>
            <a:ext cx="81493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made a package using Julia which utilized all the methods </a:t>
            </a:r>
          </a:p>
          <a:p>
            <a:endParaRPr lang="en-US" dirty="0"/>
          </a:p>
          <a:p>
            <a:r>
              <a:rPr lang="en-US" dirty="0"/>
              <a:t>We used that package to go beyond s&lt;=60 and m&lt;= 70</a:t>
            </a:r>
          </a:p>
          <a:p>
            <a:r>
              <a:rPr lang="en-US" dirty="0"/>
              <a:t>We went to s&lt;=100 m&lt;=100</a:t>
            </a:r>
          </a:p>
          <a:p>
            <a:r>
              <a:rPr lang="en-US" dirty="0"/>
              <a:t>	NEW DATA		OLD DATA</a:t>
            </a:r>
          </a:p>
          <a:p>
            <a:r>
              <a:rPr lang="en-US" dirty="0"/>
              <a:t>FC 	 65.27%			 68.16% </a:t>
            </a:r>
          </a:p>
          <a:p>
            <a:r>
              <a:rPr lang="en-US" dirty="0"/>
              <a:t>HALF 	 9.18%			10.07%			</a:t>
            </a:r>
          </a:p>
          <a:p>
            <a:r>
              <a:rPr lang="en-US" dirty="0"/>
              <a:t>INT  	 6.59%			6.47%</a:t>
            </a:r>
          </a:p>
          <a:p>
            <a:r>
              <a:rPr lang="en-US" dirty="0"/>
              <a:t>MID 	1.69%			3.38%</a:t>
            </a:r>
          </a:p>
          <a:p>
            <a:r>
              <a:rPr lang="en-US" dirty="0"/>
              <a:t>EBM 	6.45%			5.22%</a:t>
            </a:r>
          </a:p>
          <a:p>
            <a:r>
              <a:rPr lang="en-US" dirty="0"/>
              <a:t>HBM 	4.25%			1.84%</a:t>
            </a:r>
          </a:p>
          <a:p>
            <a:r>
              <a:rPr lang="en-US" dirty="0"/>
              <a:t>GAP 	6.97%			4.71%</a:t>
            </a:r>
          </a:p>
          <a:p>
            <a:r>
              <a:rPr lang="en-US" dirty="0"/>
              <a:t>TRAIN 	---------			.015%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3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E77C-845A-4A9C-854A-F1ECEA8E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muffin problem?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52F7F-F07A-4F11-979E-C94AA108AEC9}"/>
              </a:ext>
            </a:extLst>
          </p:cNvPr>
          <p:cNvSpPr/>
          <p:nvPr/>
        </p:nvSpPr>
        <p:spPr>
          <a:xfrm>
            <a:off x="838200" y="1027906"/>
            <a:ext cx="955708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3200" dirty="0"/>
          </a:p>
          <a:p>
            <a:r>
              <a:rPr lang="en-US" sz="3200" dirty="0"/>
              <a:t>You have 5 muffins and 3 students. You want to</a:t>
            </a:r>
          </a:p>
          <a:p>
            <a:r>
              <a:rPr lang="en-US" sz="3200" dirty="0"/>
              <a:t>divide the muffins evenly, but no student wants a</a:t>
            </a:r>
          </a:p>
          <a:p>
            <a:r>
              <a:rPr lang="en-US" sz="3200" dirty="0"/>
              <a:t>tiny sliver. What division of muffins maximizes</a:t>
            </a:r>
          </a:p>
          <a:p>
            <a:r>
              <a:rPr lang="en-US" sz="3200" dirty="0"/>
              <a:t>the smallest piece?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683B2-99D9-4EB2-8D5E-3744546C46FC}"/>
              </a:ext>
            </a:extLst>
          </p:cNvPr>
          <p:cNvSpPr txBox="1"/>
          <p:nvPr/>
        </p:nvSpPr>
        <p:spPr>
          <a:xfrm>
            <a:off x="6400800" y="4573845"/>
            <a:ext cx="5406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Muffin Puzzle</a:t>
            </a:r>
          </a:p>
          <a:p>
            <a:r>
              <a:rPr lang="en-US" dirty="0"/>
              <a:t>Invented by Recreational Mathematician Alan Frank</a:t>
            </a:r>
          </a:p>
          <a:p>
            <a:r>
              <a:rPr lang="en-US" dirty="0"/>
              <a:t>Described by Jeremy Copeland in</a:t>
            </a:r>
          </a:p>
          <a:p>
            <a:r>
              <a:rPr lang="en-US" dirty="0"/>
              <a:t>The New York Times </a:t>
            </a:r>
            <a:r>
              <a:rPr lang="en-US" dirty="0" err="1"/>
              <a:t>Numberplay</a:t>
            </a:r>
            <a:r>
              <a:rPr lang="en-US" dirty="0"/>
              <a:t> Online Blog</a:t>
            </a:r>
          </a:p>
          <a:p>
            <a:r>
              <a:rPr lang="en-US" dirty="0"/>
              <a:t>wordplay.blogs.nytimes.com/2013/08/19/cake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0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2695-240A-43AE-A589-A9DEA3E1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one way to divide the muffins?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45AA9-0BAA-4D93-80E4-4E018540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31" y="1977190"/>
            <a:ext cx="1011780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7DE-95A9-4D18-A9A0-E90D55A2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DA84E-EC0E-4FEE-B63A-4BB1868C186B}"/>
              </a:ext>
            </a:extLst>
          </p:cNvPr>
          <p:cNvSpPr txBox="1"/>
          <p:nvPr/>
        </p:nvSpPr>
        <p:spPr>
          <a:xfrm>
            <a:off x="4219074" y="2227075"/>
            <a:ext cx="3288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3314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B8C8-88FF-44BA-888C-5A90D388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52"/>
            <a:ext cx="10515600" cy="1325563"/>
          </a:xfrm>
        </p:spPr>
        <p:txBody>
          <a:bodyPr/>
          <a:lstStyle/>
          <a:p>
            <a:r>
              <a:rPr lang="en-US" dirty="0"/>
              <a:t>Notation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9A84A-8B18-4713-90F2-D069AF9B47ED}"/>
              </a:ext>
            </a:extLst>
          </p:cNvPr>
          <p:cNvSpPr txBox="1"/>
          <p:nvPr/>
        </p:nvSpPr>
        <p:spPr>
          <a:xfrm>
            <a:off x="838200" y="1738815"/>
            <a:ext cx="955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 = number of muffins	s = number of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F(</a:t>
            </a:r>
            <a:r>
              <a:rPr lang="en-US" dirty="0" err="1"/>
              <a:t>m,s</a:t>
            </a:r>
            <a:r>
              <a:rPr lang="en-US" dirty="0"/>
              <a:t>) = largest possible smallest piece = </a:t>
            </a:r>
            <a:r>
              <a:rPr lang="el-GR" dirty="0"/>
              <a:t>α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2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611-57B2-4B8A-9917-2EBFB79D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approach the problem systematically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0F150-351B-4C4B-BD4B-B6AC7C1707B0}"/>
              </a:ext>
            </a:extLst>
          </p:cNvPr>
          <p:cNvSpPr txBox="1"/>
          <p:nvPr/>
        </p:nvSpPr>
        <p:spPr>
          <a:xfrm>
            <a:off x="838200" y="1690688"/>
            <a:ext cx="10728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Everyone muffin must be cut into exactly 2 pieces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Some muffin is uncut. Cut it ½, 1/2 and give someone both pieces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Some muffing is cut into 3 or more pieces =&gt; some piece is &lt;=1/3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We have 10 pieces, and three students, how are the pieces distributed?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If a student gets 5 or more pieces, they have a piece &lt;= 5/3 * 1/5 = 1/3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If a student gets 2 or less pieces, they have a pieces &gt;= 5/3 * ½ = 5/6 =&gt; they have a piece &lt;= 1/6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students get 3 or 4 pieces.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If a student gets 3 pieces, they have a piece  &gt;= 5/3 * 1/3 = 5/9 =&gt; some piece &lt;= 4/9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If a student gets 4 pieces, they have a piece &lt;= 5/3 * ¼ = 5/12  =&gt; some piece &gt;= 7/12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5/12 &lt; 4/9 so smallest piece is 5/12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8E5CF-0D57-49E6-8C05-2BE9B535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52" y="4553010"/>
            <a:ext cx="9232232" cy="20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8D7F-400D-4032-B3F4-F8290C16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 :: Floor Ceiling Theorem (FC) </a:t>
            </a:r>
          </a:p>
        </p:txBody>
      </p:sp>
    </p:spTree>
    <p:extLst>
      <p:ext uri="{BB962C8B-B14F-4D97-AF65-F5344CB8AC3E}">
        <p14:creationId xmlns:p14="http://schemas.microsoft.com/office/powerpoint/2010/main" val="237626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1B69-EAC7-4194-93E3-F4071DB2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some important theorems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C18B6-8086-443C-BC61-E86451C34F45}"/>
              </a:ext>
            </a:extLst>
          </p:cNvPr>
          <p:cNvSpPr txBox="1"/>
          <p:nvPr/>
        </p:nvSpPr>
        <p:spPr>
          <a:xfrm>
            <a:off x="705853" y="1690688"/>
            <a:ext cx="106479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F(</a:t>
            </a:r>
            <a:r>
              <a:rPr lang="en-US" sz="4000" dirty="0" err="1"/>
              <a:t>m,s</a:t>
            </a:r>
            <a:r>
              <a:rPr lang="en-US" sz="4000" dirty="0"/>
              <a:t>) = m/s * f(</a:t>
            </a:r>
            <a:r>
              <a:rPr lang="en-US" sz="4000" dirty="0" err="1"/>
              <a:t>s,m</a:t>
            </a:r>
            <a:r>
              <a:rPr lang="en-US" sz="4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F(</a:t>
            </a:r>
            <a:r>
              <a:rPr lang="en-US" sz="4000" dirty="0" err="1"/>
              <a:t>m,s</a:t>
            </a:r>
            <a:r>
              <a:rPr lang="en-US" sz="4000" dirty="0"/>
              <a:t>) depends only on m/s so we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=&gt; we only consider m&gt;s and </a:t>
            </a:r>
            <a:r>
              <a:rPr lang="en-US" sz="4000" dirty="0" err="1"/>
              <a:t>m,s</a:t>
            </a:r>
            <a:r>
              <a:rPr lang="en-US" sz="4000" dirty="0"/>
              <a:t> </a:t>
            </a:r>
            <a:r>
              <a:rPr lang="en-US" sz="4000" dirty="0" err="1"/>
              <a:t>rel</a:t>
            </a:r>
            <a:r>
              <a:rPr lang="en-US" sz="4000" dirty="0"/>
              <a:t> prime</a:t>
            </a:r>
          </a:p>
        </p:txBody>
      </p:sp>
    </p:spTree>
    <p:extLst>
      <p:ext uri="{BB962C8B-B14F-4D97-AF65-F5344CB8AC3E}">
        <p14:creationId xmlns:p14="http://schemas.microsoft.com/office/powerpoint/2010/main" val="64250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5A8B-46CC-4684-84AE-6F65B2E7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78"/>
            <a:ext cx="10515600" cy="1325563"/>
          </a:xfrm>
        </p:spPr>
        <p:txBody>
          <a:bodyPr/>
          <a:lstStyle/>
          <a:p>
            <a:r>
              <a:rPr lang="en-US" dirty="0"/>
              <a:t>Does the f(</a:t>
            </a:r>
            <a:r>
              <a:rPr lang="en-US" dirty="0" err="1"/>
              <a:t>m,s</a:t>
            </a:r>
            <a:r>
              <a:rPr lang="en-US" dirty="0"/>
              <a:t>) = FC(</a:t>
            </a:r>
            <a:r>
              <a:rPr lang="en-US" dirty="0" err="1"/>
              <a:t>m,s</a:t>
            </a:r>
            <a:r>
              <a:rPr lang="en-US" dirty="0"/>
              <a:t>) ∀ </a:t>
            </a:r>
            <a:r>
              <a:rPr lang="en-US" dirty="0" err="1"/>
              <a:t>m,s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FDB34-3319-4094-9040-304416EA68FF}"/>
              </a:ext>
            </a:extLst>
          </p:cNvPr>
          <p:cNvSpPr txBox="1"/>
          <p:nvPr/>
        </p:nvSpPr>
        <p:spPr>
          <a:xfrm>
            <a:off x="838200" y="1925053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f(</a:t>
            </a:r>
            <a:r>
              <a:rPr lang="en-US" dirty="0" err="1"/>
              <a:t>m,s</a:t>
            </a:r>
            <a:r>
              <a:rPr lang="en-US" dirty="0"/>
              <a:t>) = FC(</a:t>
            </a:r>
            <a:r>
              <a:rPr lang="en-US" dirty="0" err="1"/>
              <a:t>m,s</a:t>
            </a:r>
            <a:r>
              <a:rPr lang="en-US" dirty="0"/>
              <a:t>) approximately [use ~=] 68.16% for 0&lt;=s&lt;=60   s&lt;m&lt;=70  </a:t>
            </a:r>
          </a:p>
          <a:p>
            <a:endParaRPr lang="en-US" dirty="0"/>
          </a:p>
          <a:p>
            <a:r>
              <a:rPr lang="en-US" dirty="0"/>
              <a:t>Need more methods!</a:t>
            </a:r>
          </a:p>
          <a:p>
            <a:r>
              <a:rPr lang="en-US" dirty="0"/>
              <a:t>	HALF = 10.07%</a:t>
            </a:r>
          </a:p>
          <a:p>
            <a:r>
              <a:rPr lang="en-US" dirty="0"/>
              <a:t>	INT  = 6.47%</a:t>
            </a:r>
          </a:p>
          <a:p>
            <a:r>
              <a:rPr lang="en-US" dirty="0"/>
              <a:t>	MID = 3.38%</a:t>
            </a:r>
          </a:p>
          <a:p>
            <a:r>
              <a:rPr lang="en-US" dirty="0"/>
              <a:t>	EBM = 5.22%</a:t>
            </a:r>
          </a:p>
          <a:p>
            <a:r>
              <a:rPr lang="en-US" dirty="0"/>
              <a:t>	HBM = 1.84%</a:t>
            </a:r>
          </a:p>
          <a:p>
            <a:r>
              <a:rPr lang="en-US" dirty="0"/>
              <a:t>	GAP = 4.71%</a:t>
            </a:r>
          </a:p>
          <a:p>
            <a:r>
              <a:rPr lang="en-US" dirty="0"/>
              <a:t>	TRAIN = .015%</a:t>
            </a:r>
          </a:p>
          <a:p>
            <a:r>
              <a:rPr lang="en-US" dirty="0"/>
              <a:t>YES! We covered all </a:t>
            </a:r>
            <a:r>
              <a:rPr lang="en-US" dirty="0" err="1"/>
              <a:t>m,s</a:t>
            </a:r>
            <a:r>
              <a:rPr lang="en-US" dirty="0"/>
              <a:t> (0&lt;=s&lt;=60  s&lt;m&lt;=70)</a:t>
            </a:r>
          </a:p>
        </p:txBody>
      </p:sp>
    </p:spTree>
    <p:extLst>
      <p:ext uri="{BB962C8B-B14F-4D97-AF65-F5344CB8AC3E}">
        <p14:creationId xmlns:p14="http://schemas.microsoft.com/office/powerpoint/2010/main" val="408816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420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Muffin Problem</vt:lpstr>
      <vt:lpstr>What is the muffin problem? </vt:lpstr>
      <vt:lpstr>What is one way to divide the muffins? </vt:lpstr>
      <vt:lpstr>Can we do better?</vt:lpstr>
      <vt:lpstr>Notation </vt:lpstr>
      <vt:lpstr>Let’s approach the problem systematically </vt:lpstr>
      <vt:lpstr>In General :: Floor Ceiling Theorem (FC) </vt:lpstr>
      <vt:lpstr>Pause for some important theorems</vt:lpstr>
      <vt:lpstr>Does the f(m,s) = FC(m,s) ∀ m,s?</vt:lpstr>
      <vt:lpstr>What are we doing?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Muffin Problem</dc:title>
  <dc:creator>Stephanie Warman</dc:creator>
  <cp:lastModifiedBy>Stephanie Warman</cp:lastModifiedBy>
  <cp:revision>13</cp:revision>
  <dcterms:created xsi:type="dcterms:W3CDTF">2019-07-15T14:15:20Z</dcterms:created>
  <dcterms:modified xsi:type="dcterms:W3CDTF">2019-07-15T16:06:37Z</dcterms:modified>
</cp:coreProperties>
</file>