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73" r:id="rId15"/>
    <p:sldId id="272" r:id="rId16"/>
    <p:sldId id="278" r:id="rId17"/>
    <p:sldId id="276" r:id="rId18"/>
    <p:sldId id="277"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534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37" autoAdjust="0"/>
  </p:normalViewPr>
  <p:slideViewPr>
    <p:cSldViewPr snapToGrid="0">
      <p:cViewPr>
        <p:scale>
          <a:sx n="75" d="100"/>
          <a:sy n="75" d="100"/>
        </p:scale>
        <p:origin x="222"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A6297-B8C8-47FD-893C-27DB6BD543EF}" type="datetimeFigureOut">
              <a:rPr lang="zh-CN" altLang="en-US" smtClean="0"/>
              <a:t>2017/6/11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4694C-BDF7-4377-AC5B-A410A2299248}" type="slidenum">
              <a:rPr lang="zh-CN" altLang="en-US" smtClean="0"/>
              <a:t>‹#›</a:t>
            </a:fld>
            <a:endParaRPr lang="zh-CN" altLang="en-US"/>
          </a:p>
        </p:txBody>
      </p:sp>
    </p:spTree>
    <p:extLst>
      <p:ext uri="{BB962C8B-B14F-4D97-AF65-F5344CB8AC3E}">
        <p14:creationId xmlns:p14="http://schemas.microsoft.com/office/powerpoint/2010/main" val="236809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在本文中，我们需要计算被选指标与基准指标之间的先行、一致或滞后关系，以及它们的相关系数大小。</a:t>
            </a:r>
          </a:p>
          <a:p>
            <a:endParaRPr lang="zh-CN" altLang="en-US"/>
          </a:p>
        </p:txBody>
      </p:sp>
      <p:sp>
        <p:nvSpPr>
          <p:cNvPr id="4" name="灯片编号占位符 3"/>
          <p:cNvSpPr>
            <a:spLocks noGrp="1"/>
          </p:cNvSpPr>
          <p:nvPr>
            <p:ph type="sldNum" sz="quarter" idx="10"/>
          </p:nvPr>
        </p:nvSpPr>
        <p:spPr/>
        <p:txBody>
          <a:bodyPr/>
          <a:lstStyle/>
          <a:p>
            <a:fld id="{6704694C-BDF7-4377-AC5B-A410A2299248}" type="slidenum">
              <a:rPr lang="zh-CN" altLang="en-US" smtClean="0"/>
              <a:t>4</a:t>
            </a:fld>
            <a:endParaRPr lang="zh-CN" altLang="en-US"/>
          </a:p>
        </p:txBody>
      </p:sp>
    </p:spTree>
    <p:extLst>
      <p:ext uri="{BB962C8B-B14F-4D97-AF65-F5344CB8AC3E}">
        <p14:creationId xmlns:p14="http://schemas.microsoft.com/office/powerpoint/2010/main" val="620978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刊登在</a:t>
            </a:r>
            <a:r>
              <a:rPr lang="en-US" altLang="zh-CN" dirty="0" smtClean="0"/>
              <a:t>Nature</a:t>
            </a:r>
            <a:r>
              <a:rPr lang="zh-CN" altLang="en-US" dirty="0" smtClean="0"/>
              <a:t>上的这篇研究股票和谷歌指数的论文在做预测时就取了变化率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704694C-BDF7-4377-AC5B-A410A2299248}" type="slidenum">
              <a:rPr lang="zh-CN" altLang="en-US" smtClean="0"/>
              <a:t>15</a:t>
            </a:fld>
            <a:endParaRPr lang="zh-CN" altLang="en-US"/>
          </a:p>
        </p:txBody>
      </p:sp>
    </p:spTree>
    <p:extLst>
      <p:ext uri="{BB962C8B-B14F-4D97-AF65-F5344CB8AC3E}">
        <p14:creationId xmlns:p14="http://schemas.microsoft.com/office/powerpoint/2010/main" val="4240330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激活函数</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目标函数</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704694C-BDF7-4377-AC5B-A410A2299248}" type="slidenum">
              <a:rPr lang="zh-CN" altLang="en-US" smtClean="0"/>
              <a:t>16</a:t>
            </a:fld>
            <a:endParaRPr lang="zh-CN" altLang="en-US"/>
          </a:p>
        </p:txBody>
      </p:sp>
    </p:spTree>
    <p:extLst>
      <p:ext uri="{BB962C8B-B14F-4D97-AF65-F5344CB8AC3E}">
        <p14:creationId xmlns:p14="http://schemas.microsoft.com/office/powerpoint/2010/main" val="664813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Sigmoid</a:t>
            </a:r>
            <a:r>
              <a:rPr lang="zh-CN" altLang="en-US" sz="1200" b="0" i="0" kern="1200" dirty="0" smtClean="0">
                <a:solidFill>
                  <a:schemeClr val="tx1"/>
                </a:solidFill>
                <a:effectLst/>
                <a:latin typeface="+mn-lt"/>
                <a:ea typeface="+mn-ea"/>
                <a:cs typeface="+mn-cs"/>
              </a:rPr>
              <a:t>是曾经常用的非线性激活函数，但因为均值不为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SGD</a:t>
            </a:r>
            <a:r>
              <a:rPr lang="zh-CN" altLang="en-US" sz="1200" b="0" i="0" kern="1200" dirty="0" smtClean="0">
                <a:solidFill>
                  <a:schemeClr val="tx1"/>
                </a:solidFill>
                <a:effectLst/>
                <a:latin typeface="+mn-lt"/>
                <a:ea typeface="+mn-ea"/>
                <a:cs typeface="+mn-cs"/>
              </a:rPr>
              <a:t>随机梯度函数</a:t>
            </a:r>
            <a:r>
              <a:rPr lang="zh-CN" altLang="en-US" sz="1200" b="0" i="0" kern="1200" baseline="0" dirty="0" smtClean="0">
                <a:solidFill>
                  <a:schemeClr val="tx1"/>
                </a:solidFill>
                <a:effectLst/>
                <a:latin typeface="+mn-lt"/>
                <a:ea typeface="+mn-ea"/>
                <a:cs typeface="+mn-cs"/>
              </a:rPr>
              <a:t>下降慢，但最适用，特别是大样本。</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704694C-BDF7-4377-AC5B-A410A2299248}" type="slidenum">
              <a:rPr lang="zh-CN" altLang="en-US" smtClean="0"/>
              <a:t>17</a:t>
            </a:fld>
            <a:endParaRPr lang="zh-CN" altLang="en-US"/>
          </a:p>
        </p:txBody>
      </p:sp>
    </p:spTree>
    <p:extLst>
      <p:ext uri="{BB962C8B-B14F-4D97-AF65-F5344CB8AC3E}">
        <p14:creationId xmlns:p14="http://schemas.microsoft.com/office/powerpoint/2010/main" val="86446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激活函数：</a:t>
            </a:r>
            <a:r>
              <a:rPr lang="en-US" altLang="zh-CN" sz="1200" b="0" i="0" kern="1200" dirty="0" smtClean="0">
                <a:solidFill>
                  <a:schemeClr val="tx1"/>
                </a:solidFill>
                <a:effectLst/>
                <a:latin typeface="+mn-lt"/>
                <a:ea typeface="+mn-ea"/>
                <a:cs typeface="+mn-cs"/>
              </a:rPr>
              <a:t>Sigmoid[</a:t>
            </a:r>
            <a:r>
              <a:rPr lang="zh-CN" altLang="en-US" sz="1200" b="0" i="0" kern="1200" dirty="0" smtClean="0">
                <a:solidFill>
                  <a:schemeClr val="tx1"/>
                </a:solidFill>
                <a:effectLst/>
                <a:latin typeface="+mn-lt"/>
                <a:ea typeface="+mn-ea"/>
                <a:cs typeface="+mn-cs"/>
              </a:rPr>
              <a:t>经典</a:t>
            </a:r>
            <a:r>
              <a:rPr lang="zh-CN" altLang="en-US" sz="1200" b="0" i="0" kern="1200" baseline="0" dirty="0" smtClean="0">
                <a:solidFill>
                  <a:schemeClr val="tx1"/>
                </a:solidFill>
                <a:effectLst/>
                <a:latin typeface="+mn-lt"/>
                <a:ea typeface="+mn-ea"/>
                <a:cs typeface="+mn-cs"/>
              </a:rPr>
              <a:t> 但更适合与二分类问题</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Tanh</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输入输出保持单调上升和下降关系，符合</a:t>
            </a:r>
            <a:r>
              <a:rPr lang="en-US" altLang="zh-CN" sz="1200" b="0" i="0" kern="1200" dirty="0" smtClean="0">
                <a:solidFill>
                  <a:schemeClr val="tx1"/>
                </a:solidFill>
                <a:effectLst/>
                <a:latin typeface="+mn-lt"/>
                <a:ea typeface="+mn-ea"/>
                <a:cs typeface="+mn-cs"/>
              </a:rPr>
              <a:t>BP</a:t>
            </a:r>
            <a:r>
              <a:rPr lang="zh-CN" altLang="en-US" sz="1200" b="0" i="0" kern="1200" dirty="0" smtClean="0">
                <a:solidFill>
                  <a:schemeClr val="tx1"/>
                </a:solidFill>
                <a:effectLst/>
                <a:latin typeface="+mn-lt"/>
                <a:ea typeface="+mn-ea"/>
                <a:cs typeface="+mn-cs"/>
              </a:rPr>
              <a:t>网络的梯度求解</a:t>
            </a:r>
            <a:r>
              <a:rPr lang="en-US" altLang="zh-CN" sz="1200" b="0" i="0" kern="1200" dirty="0" smtClean="0">
                <a:solidFill>
                  <a:schemeClr val="tx1"/>
                </a:solidFill>
                <a:effectLst/>
                <a:latin typeface="+mn-lt"/>
                <a:ea typeface="+mn-ea"/>
                <a:cs typeface="+mn-cs"/>
              </a:rPr>
              <a:t>]</a:t>
            </a:r>
            <a:endParaRPr lang="en-US" altLang="zh-CN" dirty="0" smtClean="0"/>
          </a:p>
          <a:p>
            <a:r>
              <a:rPr lang="en-US" altLang="zh-CN" dirty="0" err="1" smtClean="0"/>
              <a:t>ReLU</a:t>
            </a:r>
            <a:r>
              <a:rPr lang="zh-CN" altLang="en-US" dirty="0" smtClean="0"/>
              <a:t>：不需要预训练，比</a:t>
            </a:r>
            <a:r>
              <a:rPr lang="en-US" altLang="zh-CN" dirty="0" smtClean="0"/>
              <a:t>sigmoid</a:t>
            </a:r>
            <a:r>
              <a:rPr lang="zh-CN" altLang="en-US" dirty="0" smtClean="0"/>
              <a:t>函数更快更有效率，如果在前面的数层用其他函数作为激活函数的话，会导致无法收敛。</a:t>
            </a:r>
            <a:r>
              <a:rPr lang="en-US" altLang="zh-CN" dirty="0" smtClean="0"/>
              <a:t>(</a:t>
            </a:r>
            <a:r>
              <a:rPr lang="zh-CN" altLang="en-US" dirty="0" smtClean="0"/>
              <a:t>网上的博客</a:t>
            </a:r>
            <a:r>
              <a:rPr lang="en-US" altLang="zh-CN" dirty="0" smtClean="0"/>
              <a:t>)</a:t>
            </a:r>
          </a:p>
          <a:p>
            <a:endParaRPr lang="en-US" altLang="zh-CN" dirty="0" smtClean="0"/>
          </a:p>
          <a:p>
            <a:r>
              <a:rPr lang="en-US" altLang="zh-CN" dirty="0" err="1" smtClean="0"/>
              <a:t>BatchSize</a:t>
            </a:r>
            <a:r>
              <a:rPr lang="zh-CN" altLang="en-US" dirty="0" smtClean="0"/>
              <a:t>：每次使用的数据个数</a:t>
            </a:r>
            <a:endParaRPr lang="en-US" altLang="zh-CN" dirty="0" smtClean="0"/>
          </a:p>
          <a:p>
            <a:r>
              <a:rPr lang="en-US" altLang="zh-CN" dirty="0" smtClean="0"/>
              <a:t>Epoch: </a:t>
            </a:r>
            <a:r>
              <a:rPr lang="zh-CN" altLang="en-US" dirty="0" smtClean="0"/>
              <a:t>使用训练集中的全部样本训练次数</a:t>
            </a:r>
            <a:r>
              <a:rPr lang="en-US" altLang="zh-CN" dirty="0" smtClean="0"/>
              <a:t>(</a:t>
            </a:r>
            <a:r>
              <a:rPr lang="zh-CN" altLang="en-US" dirty="0" smtClean="0"/>
              <a:t>迭代次数</a:t>
            </a:r>
            <a:r>
              <a:rPr lang="en-US" altLang="zh-CN" dirty="0" smtClean="0"/>
              <a:t>)</a:t>
            </a:r>
          </a:p>
          <a:p>
            <a:endParaRPr lang="en-US" altLang="zh-CN" dirty="0" smtClean="0"/>
          </a:p>
          <a:p>
            <a:endParaRPr lang="en-US" altLang="zh-CN" dirty="0" smtClean="0"/>
          </a:p>
          <a:p>
            <a:r>
              <a:rPr lang="zh-CN" altLang="en-US" dirty="0" smtClean="0"/>
              <a:t>批量大小决定我们一次训练的样本数目。直接影响到模型的优化程度和速度。但是其也受限于内存容量。</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小学习率慢收敛，大学习率发散。结合</a:t>
            </a:r>
            <a:r>
              <a:rPr lang="en-US" altLang="zh-CN" sz="1200" b="0" i="0" kern="1200" dirty="0" smtClean="0">
                <a:solidFill>
                  <a:schemeClr val="tx1"/>
                </a:solidFill>
                <a:effectLst/>
                <a:latin typeface="+mn-lt"/>
                <a:ea typeface="+mn-ea"/>
                <a:cs typeface="+mn-cs"/>
              </a:rPr>
              <a:t>momentum</a:t>
            </a:r>
            <a:r>
              <a:rPr lang="zh-CN" altLang="en-US" sz="1200" b="0" i="0" kern="1200" baseline="0" dirty="0" smtClean="0">
                <a:solidFill>
                  <a:schemeClr val="tx1"/>
                </a:solidFill>
                <a:effectLst/>
                <a:latin typeface="+mn-lt"/>
                <a:ea typeface="+mn-ea"/>
                <a:cs typeface="+mn-cs"/>
              </a:rPr>
              <a:t>动量这一加速技术。</a:t>
            </a:r>
            <a:endParaRPr lang="en-US" altLang="zh-CN"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smtClean="0">
                <a:solidFill>
                  <a:schemeClr val="tx1"/>
                </a:solidFill>
                <a:effectLst/>
                <a:latin typeface="+mn-lt"/>
                <a:ea typeface="+mn-ea"/>
                <a:cs typeface="+mn-cs"/>
              </a:rPr>
              <a:t>修正线性单元 </a:t>
            </a:r>
            <a:r>
              <a:rPr lang="en-US" altLang="zh-CN" sz="1200" b="0" i="0" kern="1200" baseline="0" dirty="0" smtClean="0">
                <a:solidFill>
                  <a:schemeClr val="tx1"/>
                </a:solidFill>
                <a:effectLst/>
                <a:latin typeface="+mn-lt"/>
                <a:ea typeface="+mn-ea"/>
                <a:cs typeface="+mn-cs"/>
              </a:rPr>
              <a:t>Rectified Linear Unit(</a:t>
            </a:r>
            <a:r>
              <a:rPr lang="en-US" altLang="zh-CN" sz="1200" b="0" i="0" kern="1200" baseline="0" dirty="0" err="1" smtClean="0">
                <a:solidFill>
                  <a:schemeClr val="tx1"/>
                </a:solidFill>
                <a:effectLst/>
                <a:latin typeface="+mn-lt"/>
                <a:ea typeface="+mn-ea"/>
                <a:cs typeface="+mn-cs"/>
              </a:rPr>
              <a:t>ReLU</a:t>
            </a:r>
            <a:r>
              <a:rPr lang="en-US" altLang="zh-CN" sz="1200" b="0" i="0" kern="1200" baseline="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verbose: 0 </a:t>
            </a:r>
            <a:r>
              <a:rPr lang="zh-CN" altLang="en-US" sz="1200" b="0" i="0" kern="1200" dirty="0" smtClean="0">
                <a:solidFill>
                  <a:schemeClr val="tx1"/>
                </a:solidFill>
                <a:effectLst/>
                <a:latin typeface="+mn-lt"/>
                <a:ea typeface="+mn-ea"/>
                <a:cs typeface="+mn-cs"/>
              </a:rPr>
              <a:t>表示不更新日志</a:t>
            </a:r>
            <a:r>
              <a:rPr lang="en-US" altLang="zh-CN" sz="1200" b="0" i="0" kern="1200" dirty="0" smtClean="0">
                <a:solidFill>
                  <a:schemeClr val="tx1"/>
                </a:solidFill>
                <a:effectLst/>
                <a:latin typeface="+mn-lt"/>
                <a:ea typeface="+mn-ea"/>
                <a:cs typeface="+mn-cs"/>
              </a:rPr>
              <a:t>, 1 </a:t>
            </a:r>
            <a:r>
              <a:rPr lang="zh-CN" altLang="en-US" sz="1200" b="0" i="0" kern="1200" dirty="0" smtClean="0">
                <a:solidFill>
                  <a:schemeClr val="tx1"/>
                </a:solidFill>
                <a:effectLst/>
                <a:latin typeface="+mn-lt"/>
                <a:ea typeface="+mn-ea"/>
                <a:cs typeface="+mn-cs"/>
              </a:rPr>
              <a:t>更新日志</a:t>
            </a:r>
            <a:r>
              <a:rPr lang="en-US" altLang="zh-CN" sz="1200" b="0" i="0" kern="1200" dirty="0" smtClean="0">
                <a:solidFill>
                  <a:schemeClr val="tx1"/>
                </a:solidFill>
                <a:effectLst/>
                <a:latin typeface="+mn-lt"/>
                <a:ea typeface="+mn-ea"/>
                <a:cs typeface="+mn-cs"/>
              </a:rPr>
              <a:t>,</a:t>
            </a:r>
            <a:endParaRPr lang="zh-CN" altLang="en-US"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704694C-BDF7-4377-AC5B-A410A2299248}" type="slidenum">
              <a:rPr lang="zh-CN" altLang="en-US" smtClean="0"/>
              <a:t>18</a:t>
            </a:fld>
            <a:endParaRPr lang="zh-CN" altLang="en-US"/>
          </a:p>
        </p:txBody>
      </p:sp>
    </p:spTree>
    <p:extLst>
      <p:ext uri="{BB962C8B-B14F-4D97-AF65-F5344CB8AC3E}">
        <p14:creationId xmlns:p14="http://schemas.microsoft.com/office/powerpoint/2010/main" val="181130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04694C-BDF7-4377-AC5B-A410A2299248}" type="slidenum">
              <a:rPr lang="zh-CN" altLang="en-US" smtClean="0"/>
              <a:t>19</a:t>
            </a:fld>
            <a:endParaRPr lang="zh-CN" altLang="en-US"/>
          </a:p>
        </p:txBody>
      </p:sp>
    </p:spTree>
    <p:extLst>
      <p:ext uri="{BB962C8B-B14F-4D97-AF65-F5344CB8AC3E}">
        <p14:creationId xmlns:p14="http://schemas.microsoft.com/office/powerpoint/2010/main" val="136897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04694C-BDF7-4377-AC5B-A410A2299248}" type="slidenum">
              <a:rPr lang="zh-CN" altLang="en-US" smtClean="0"/>
              <a:t>5</a:t>
            </a:fld>
            <a:endParaRPr lang="zh-CN" altLang="en-US"/>
          </a:p>
        </p:txBody>
      </p:sp>
    </p:spTree>
    <p:extLst>
      <p:ext uri="{BB962C8B-B14F-4D97-AF65-F5344CB8AC3E}">
        <p14:creationId xmlns:p14="http://schemas.microsoft.com/office/powerpoint/2010/main" val="3942844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04694C-BDF7-4377-AC5B-A410A2299248}" type="slidenum">
              <a:rPr lang="zh-CN" altLang="en-US" smtClean="0"/>
              <a:t>6</a:t>
            </a:fld>
            <a:endParaRPr lang="zh-CN" altLang="en-US"/>
          </a:p>
        </p:txBody>
      </p:sp>
    </p:spTree>
    <p:extLst>
      <p:ext uri="{BB962C8B-B14F-4D97-AF65-F5344CB8AC3E}">
        <p14:creationId xmlns:p14="http://schemas.microsoft.com/office/powerpoint/2010/main" val="4012232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04694C-BDF7-4377-AC5B-A410A2299248}" type="slidenum">
              <a:rPr lang="zh-CN" altLang="en-US" smtClean="0"/>
              <a:t>7</a:t>
            </a:fld>
            <a:endParaRPr lang="zh-CN" altLang="en-US"/>
          </a:p>
        </p:txBody>
      </p:sp>
    </p:spTree>
    <p:extLst>
      <p:ext uri="{BB962C8B-B14F-4D97-AF65-F5344CB8AC3E}">
        <p14:creationId xmlns:p14="http://schemas.microsoft.com/office/powerpoint/2010/main" val="2875323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考虑到本文使用数据为时间序列数据，需要检验其平稳性，并使用</a:t>
                </a:r>
                <a:r>
                  <a:rPr lang="en-US" altLang="zh-CN" sz="1200" kern="1200" smtClean="0">
                    <a:solidFill>
                      <a:schemeClr val="tx1"/>
                    </a:solidFill>
                    <a:effectLst/>
                    <a:latin typeface="+mn-lt"/>
                    <a:ea typeface="+mn-ea"/>
                    <a:cs typeface="+mn-cs"/>
                  </a:rPr>
                  <a:t>EG</a:t>
                </a:r>
                <a:r>
                  <a:rPr lang="zh-CN" altLang="zh-CN" sz="1200" kern="1200" smtClean="0">
                    <a:solidFill>
                      <a:schemeClr val="tx1"/>
                    </a:solidFill>
                    <a:effectLst/>
                    <a:latin typeface="+mn-lt"/>
                    <a:ea typeface="+mn-ea"/>
                    <a:cs typeface="+mn-cs"/>
                  </a:rPr>
                  <a:t>两步法考察它们之间是否存在协整关系。</a:t>
                </a:r>
                <a:endParaRPr lang="en-US" altLang="zh-CN" sz="1200" kern="1200" smtClean="0">
                  <a:solidFill>
                    <a:schemeClr val="tx1"/>
                  </a:solidFill>
                  <a:effectLst/>
                  <a:latin typeface="+mn-lt"/>
                  <a:ea typeface="+mn-ea"/>
                  <a:cs typeface="+mn-cs"/>
                </a:endParaRPr>
              </a:p>
              <a:p>
                <a:r>
                  <a:rPr lang="zh-CN" altLang="en-US" sz="1200" kern="1200" smtClean="0">
                    <a:solidFill>
                      <a:schemeClr val="tx1"/>
                    </a:solidFill>
                    <a:effectLst/>
                    <a:latin typeface="+mn-lt"/>
                    <a:ea typeface="+mn-ea"/>
                    <a:cs typeface="+mn-cs"/>
                  </a:rPr>
                  <a:t>那检验结果是</a:t>
                </a:r>
                <a:r>
                  <a:rPr lang="en-US" altLang="zh-CN" sz="1200" kern="1200" smtClean="0">
                    <a:solidFill>
                      <a:schemeClr val="tx1"/>
                    </a:solidFill>
                    <a:effectLst/>
                    <a:latin typeface="+mn-lt"/>
                    <a:ea typeface="+mn-ea"/>
                    <a:cs typeface="+mn-cs"/>
                  </a:rPr>
                  <a:t>Y</a:t>
                </a:r>
                <a:r>
                  <a:rPr lang="zh-CN" altLang="en-US" sz="1200" kern="1200" smtClean="0">
                    <a:solidFill>
                      <a:schemeClr val="tx1"/>
                    </a:solidFill>
                    <a:effectLst/>
                    <a:latin typeface="+mn-lt"/>
                    <a:ea typeface="+mn-ea"/>
                    <a:cs typeface="+mn-cs"/>
                  </a:rPr>
                  <a:t>与</a:t>
                </a:r>
                <a:r>
                  <a:rPr lang="en-US" altLang="zh-CN" sz="1200" kern="1200" smtClean="0">
                    <a:solidFill>
                      <a:schemeClr val="tx1"/>
                    </a:solidFill>
                    <a:effectLst/>
                    <a:latin typeface="+mn-lt"/>
                    <a:ea typeface="+mn-ea"/>
                    <a:cs typeface="+mn-cs"/>
                  </a:rPr>
                  <a:t>Q</a:t>
                </a:r>
                <a:r>
                  <a:rPr lang="zh-CN" altLang="en-US" sz="1200" kern="1200" smtClean="0">
                    <a:solidFill>
                      <a:schemeClr val="tx1"/>
                    </a:solidFill>
                    <a:effectLst/>
                    <a:latin typeface="+mn-lt"/>
                    <a:ea typeface="+mn-ea"/>
                    <a:cs typeface="+mn-cs"/>
                  </a:rPr>
                  <a:t>都是平稳序列，且</a:t>
                </a:r>
                <a:r>
                  <a:rPr lang="en-US" altLang="zh-CN" sz="1200" kern="1200" smtClean="0">
                    <a:solidFill>
                      <a:schemeClr val="tx1"/>
                    </a:solidFill>
                    <a:effectLst/>
                    <a:latin typeface="+mn-lt"/>
                    <a:ea typeface="+mn-ea"/>
                    <a:cs typeface="+mn-cs"/>
                  </a:rPr>
                  <a:t>Y</a:t>
                </a:r>
                <a:r>
                  <a:rPr lang="zh-CN" altLang="en-US" sz="1200" kern="1200" smtClean="0">
                    <a:solidFill>
                      <a:schemeClr val="tx1"/>
                    </a:solidFill>
                    <a:effectLst/>
                    <a:latin typeface="+mn-lt"/>
                    <a:ea typeface="+mn-ea"/>
                    <a:cs typeface="+mn-cs"/>
                  </a:rPr>
                  <a:t>与</a:t>
                </a:r>
                <a:r>
                  <a:rPr lang="en-US" altLang="zh-CN" sz="1200" kern="1200" smtClean="0">
                    <a:solidFill>
                      <a:schemeClr val="tx1"/>
                    </a:solidFill>
                    <a:effectLst/>
                    <a:latin typeface="+mn-lt"/>
                    <a:ea typeface="+mn-ea"/>
                    <a:cs typeface="+mn-cs"/>
                  </a:rPr>
                  <a:t>Q</a:t>
                </a:r>
                <a:r>
                  <a:rPr lang="zh-CN" altLang="en-US" sz="1200" kern="1200" smtClean="0">
                    <a:solidFill>
                      <a:schemeClr val="tx1"/>
                    </a:solidFill>
                    <a:effectLst/>
                    <a:latin typeface="+mn-lt"/>
                    <a:ea typeface="+mn-ea"/>
                    <a:cs typeface="+mn-cs"/>
                  </a:rPr>
                  <a:t>存在协整关系。</a:t>
                </a:r>
                <a:endParaRPr lang="en-US" altLang="zh-CN" sz="1200" kern="1200" smtClean="0">
                  <a:solidFill>
                    <a:schemeClr val="tx1"/>
                  </a:solidFill>
                  <a:effectLst/>
                  <a:latin typeface="+mn-lt"/>
                  <a:ea typeface="+mn-ea"/>
                  <a:cs typeface="+mn-cs"/>
                </a:endParaRPr>
              </a:p>
              <a:p>
                <a:endParaRPr lang="en-US" altLang="zh-CN" sz="1200" kern="1200" smtClean="0">
                  <a:solidFill>
                    <a:schemeClr val="tx1"/>
                  </a:solidFill>
                  <a:effectLst/>
                  <a:latin typeface="+mn-lt"/>
                  <a:ea typeface="+mn-ea"/>
                  <a:cs typeface="+mn-cs"/>
                </a:endParaRPr>
              </a:p>
              <a:p>
                <a:r>
                  <a:rPr lang="zh-CN" altLang="zh-CN" sz="1200" kern="1200" smtClean="0">
                    <a:solidFill>
                      <a:schemeClr val="tx1"/>
                    </a:solidFill>
                    <a:effectLst/>
                    <a:latin typeface="+mn-lt"/>
                    <a:ea typeface="+mn-ea"/>
                    <a:cs typeface="+mn-cs"/>
                  </a:rPr>
                  <a:t>首先需确定</a:t>
                </a:r>
                <a:r>
                  <a:rPr lang="en-US" altLang="zh-CN" sz="1200" kern="1200" smtClean="0">
                    <a:solidFill>
                      <a:schemeClr val="tx1"/>
                    </a:solidFill>
                    <a:effectLst/>
                    <a:latin typeface="+mn-lt"/>
                    <a:ea typeface="+mn-ea"/>
                    <a:cs typeface="+mn-cs"/>
                  </a:rPr>
                  <a:t>Y</a:t>
                </a:r>
                <a:r>
                  <a:rPr lang="zh-CN" altLang="zh-CN" sz="1200" kern="1200" smtClean="0">
                    <a:solidFill>
                      <a:schemeClr val="tx1"/>
                    </a:solidFill>
                    <a:effectLst/>
                    <a:latin typeface="+mn-lt"/>
                    <a:ea typeface="+mn-ea"/>
                    <a:cs typeface="+mn-cs"/>
                  </a:rPr>
                  <a:t>与</a:t>
                </a:r>
                <a:r>
                  <a:rPr lang="en-US" altLang="zh-CN" sz="1200" kern="1200" smtClean="0">
                    <a:solidFill>
                      <a:schemeClr val="tx1"/>
                    </a:solidFill>
                    <a:effectLst/>
                    <a:latin typeface="+mn-lt"/>
                    <a:ea typeface="+mn-ea"/>
                    <a:cs typeface="+mn-cs"/>
                  </a:rPr>
                  <a:t>Q</a:t>
                </a:r>
                <a:r>
                  <a:rPr lang="zh-CN" altLang="zh-CN" sz="1200" kern="1200" smtClean="0">
                    <a:solidFill>
                      <a:schemeClr val="tx1"/>
                    </a:solidFill>
                    <a:effectLst/>
                    <a:latin typeface="+mn-lt"/>
                    <a:ea typeface="+mn-ea"/>
                    <a:cs typeface="+mn-cs"/>
                  </a:rPr>
                  <a:t>序列是否为非平稳序列，即考察其单整阶数。检验结果表明，</a:t>
                </a:r>
                <a:r>
                  <a:rPr lang="en-US" altLang="zh-CN" sz="1200" kern="1200" smtClean="0">
                    <a:solidFill>
                      <a:schemeClr val="tx1"/>
                    </a:solidFill>
                    <a:effectLst/>
                    <a:latin typeface="+mn-lt"/>
                    <a:ea typeface="+mn-ea"/>
                    <a:cs typeface="+mn-cs"/>
                  </a:rPr>
                  <a:t>Y</a:t>
                </a:r>
                <a:r>
                  <a:rPr lang="zh-CN" altLang="zh-CN" sz="1200" kern="1200" smtClean="0">
                    <a:solidFill>
                      <a:schemeClr val="tx1"/>
                    </a:solidFill>
                    <a:effectLst/>
                    <a:latin typeface="+mn-lt"/>
                    <a:ea typeface="+mn-ea"/>
                    <a:cs typeface="+mn-cs"/>
                  </a:rPr>
                  <a:t>与</a:t>
                </a:r>
                <a:r>
                  <a:rPr lang="en-US" altLang="zh-CN" sz="1200" kern="1200" smtClean="0">
                    <a:solidFill>
                      <a:schemeClr val="tx1"/>
                    </a:solidFill>
                    <a:effectLst/>
                    <a:latin typeface="+mn-lt"/>
                    <a:ea typeface="+mn-ea"/>
                    <a:cs typeface="+mn-cs"/>
                  </a:rPr>
                  <a:t>Q</a:t>
                </a:r>
                <a:r>
                  <a:rPr lang="zh-CN" altLang="zh-CN" sz="1200" kern="1200" smtClean="0">
                    <a:solidFill>
                      <a:schemeClr val="tx1"/>
                    </a:solidFill>
                    <a:effectLst/>
                    <a:latin typeface="+mn-lt"/>
                    <a:ea typeface="+mn-ea"/>
                    <a:cs typeface="+mn-cs"/>
                  </a:rPr>
                  <a:t>序列都是一阶单整的，即</a:t>
                </a:r>
                <a:r>
                  <a:rPr lang="en-US" altLang="zh-CN" sz="1200" kern="1200" smtClean="0">
                    <a:solidFill>
                      <a:schemeClr val="tx1"/>
                    </a:solidFill>
                    <a:effectLst/>
                    <a:latin typeface="+mn-lt"/>
                    <a:ea typeface="+mn-ea"/>
                    <a:cs typeface="+mn-cs"/>
                  </a:rPr>
                  <a:t>Y~I(1)</a:t>
                </a:r>
                <a:r>
                  <a:rPr lang="zh-CN" altLang="zh-CN"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Q~I(1)</a:t>
                </a:r>
                <a:r>
                  <a:rPr lang="zh-CN" altLang="zh-CN" sz="1200" kern="1200" smtClean="0">
                    <a:solidFill>
                      <a:schemeClr val="tx1"/>
                    </a:solidFill>
                    <a:effectLst/>
                    <a:latin typeface="+mn-lt"/>
                    <a:ea typeface="+mn-ea"/>
                    <a:cs typeface="+mn-cs"/>
                  </a:rPr>
                  <a:t>。</a:t>
                </a:r>
                <a:endParaRPr lang="en-US" altLang="zh-CN" sz="1200" kern="1200" smtClean="0">
                  <a:solidFill>
                    <a:schemeClr val="tx1"/>
                  </a:solidFill>
                  <a:effectLst/>
                  <a:latin typeface="+mn-lt"/>
                  <a:ea typeface="+mn-ea"/>
                  <a:cs typeface="+mn-cs"/>
                </a:endParaRPr>
              </a:p>
              <a:p>
                <a:r>
                  <a:rPr lang="zh-CN" altLang="zh-CN" sz="1200" kern="1200" smtClean="0">
                    <a:solidFill>
                      <a:schemeClr val="tx1"/>
                    </a:solidFill>
                    <a:effectLst/>
                    <a:latin typeface="+mn-lt"/>
                    <a:ea typeface="+mn-ea"/>
                    <a:cs typeface="+mn-cs"/>
                  </a:rPr>
                  <a:t>在上述检验的基础上，为了分析</a:t>
                </a:r>
                <a:r>
                  <a:rPr lang="en-US" altLang="zh-CN" sz="1200" kern="1200" smtClean="0">
                    <a:solidFill>
                      <a:schemeClr val="tx1"/>
                    </a:solidFill>
                    <a:effectLst/>
                    <a:latin typeface="+mn-lt"/>
                    <a:ea typeface="+mn-ea"/>
                    <a:cs typeface="+mn-cs"/>
                  </a:rPr>
                  <a:t>Y</a:t>
                </a:r>
                <a:r>
                  <a:rPr lang="zh-CN" altLang="zh-CN" sz="1200" kern="1200" smtClean="0">
                    <a:solidFill>
                      <a:schemeClr val="tx1"/>
                    </a:solidFill>
                    <a:effectLst/>
                    <a:latin typeface="+mn-lt"/>
                    <a:ea typeface="+mn-ea"/>
                    <a:cs typeface="+mn-cs"/>
                  </a:rPr>
                  <a:t>与</a:t>
                </a:r>
                <a:r>
                  <a:rPr lang="en-US" altLang="zh-CN" sz="1200" kern="1200" smtClean="0">
                    <a:solidFill>
                      <a:schemeClr val="tx1"/>
                    </a:solidFill>
                    <a:effectLst/>
                    <a:latin typeface="+mn-lt"/>
                    <a:ea typeface="+mn-ea"/>
                    <a:cs typeface="+mn-cs"/>
                  </a:rPr>
                  <a:t>Q</a:t>
                </a:r>
                <a:r>
                  <a:rPr lang="zh-CN" altLang="zh-CN" sz="1200" kern="1200" smtClean="0">
                    <a:solidFill>
                      <a:schemeClr val="tx1"/>
                    </a:solidFill>
                    <a:effectLst/>
                    <a:latin typeface="+mn-lt"/>
                    <a:ea typeface="+mn-ea"/>
                    <a:cs typeface="+mn-cs"/>
                  </a:rPr>
                  <a:t>之间是否存在协整关系，先作两变量之间的回归，然后验证回归残差的平稳性</a:t>
                </a:r>
                <a:r>
                  <a:rPr lang="zh-CN" altLang="en-US" sz="1200" kern="1200" smtClean="0">
                    <a:solidFill>
                      <a:schemeClr val="tx1"/>
                    </a:solidFill>
                    <a:effectLst/>
                    <a:latin typeface="+mn-lt"/>
                    <a:ea typeface="+mn-ea"/>
                    <a:cs typeface="+mn-cs"/>
                  </a:rPr>
                  <a:t>。</a:t>
                </a: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smtClean="0">
                    <a:solidFill>
                      <a:schemeClr val="tx1"/>
                    </a:solidFill>
                    <a:effectLst/>
                    <a:latin typeface="+mn-lt"/>
                    <a:ea typeface="+mn-ea"/>
                    <a:cs typeface="+mn-cs"/>
                  </a:rPr>
                  <a:t>在</a:t>
                </a:r>
                <a:r>
                  <a:rPr lang="en-US" altLang="zh-CN" sz="1200" kern="1200">
                    <a:solidFill>
                      <a:schemeClr val="tx1"/>
                    </a:solidFill>
                    <a:effectLst/>
                    <a:latin typeface="+mn-lt"/>
                    <a:ea typeface="+mn-ea"/>
                    <a:cs typeface="+mn-cs"/>
                  </a:rPr>
                  <a:t>5%</a:t>
                </a:r>
                <a:r>
                  <a:rPr lang="zh-CN" altLang="zh-CN" sz="1200" kern="1200">
                    <a:solidFill>
                      <a:schemeClr val="tx1"/>
                    </a:solidFill>
                    <a:effectLst/>
                    <a:latin typeface="+mn-lt"/>
                    <a:ea typeface="+mn-ea"/>
                    <a:cs typeface="+mn-cs"/>
                  </a:rPr>
                  <a:t>的显著性水平下，</a:t>
                </a:r>
                <a:r>
                  <a:rPr lang="en-US" altLang="zh-CN" sz="1200" kern="1200">
                    <a:solidFill>
                      <a:schemeClr val="tx1"/>
                    </a:solidFill>
                    <a:effectLst/>
                    <a:latin typeface="+mn-lt"/>
                    <a:ea typeface="+mn-ea"/>
                    <a:cs typeface="+mn-cs"/>
                  </a:rPr>
                  <a:t>t</a:t>
                </a:r>
                <a:r>
                  <a:rPr lang="zh-CN" altLang="zh-CN" sz="1200" kern="1200">
                    <a:solidFill>
                      <a:schemeClr val="tx1"/>
                    </a:solidFill>
                    <a:effectLst/>
                    <a:latin typeface="+mn-lt"/>
                    <a:ea typeface="+mn-ea"/>
                    <a:cs typeface="+mn-cs"/>
                  </a:rPr>
                  <a:t>检验统计量为</a:t>
                </a:r>
                <a:r>
                  <a:rPr lang="en-US" altLang="zh-CN" sz="1200" kern="1200">
                    <a:solidFill>
                      <a:schemeClr val="tx1"/>
                    </a:solidFill>
                    <a:effectLst/>
                    <a:latin typeface="+mn-lt"/>
                    <a:ea typeface="+mn-ea"/>
                    <a:cs typeface="+mn-cs"/>
                  </a:rPr>
                  <a:t>-3.9245</a:t>
                </a:r>
                <a:r>
                  <a:rPr lang="zh-CN" altLang="zh-CN" sz="1200" kern="1200">
                    <a:solidFill>
                      <a:schemeClr val="tx1"/>
                    </a:solidFill>
                    <a:effectLst/>
                    <a:latin typeface="+mn-lt"/>
                    <a:ea typeface="+mn-ea"/>
                    <a:cs typeface="+mn-cs"/>
                  </a:rPr>
                  <a:t>，小于相应临界值，从而拒绝</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m:rPr>
                            <m:sty m:val="p"/>
                          </m:rPr>
                          <a:rPr lang="en-US" altLang="zh-CN" sz="1200" kern="1200">
                            <a:solidFill>
                              <a:schemeClr val="tx1"/>
                            </a:solidFill>
                            <a:effectLst/>
                            <a:latin typeface="Cambria Math" panose="02040503050406030204" pitchFamily="18" charset="0"/>
                            <a:ea typeface="+mn-ea"/>
                            <a:cs typeface="+mn-cs"/>
                          </a:rPr>
                          <m:t>H</m:t>
                        </m:r>
                      </m:e>
                      <m:sub>
                        <m:r>
                          <a:rPr lang="en-US" altLang="zh-CN" sz="1200" i="1" kern="1200">
                            <a:solidFill>
                              <a:schemeClr val="tx1"/>
                            </a:solidFill>
                            <a:effectLst/>
                            <a:latin typeface="Cambria Math" panose="02040503050406030204" pitchFamily="18" charset="0"/>
                            <a:ea typeface="+mn-ea"/>
                            <a:cs typeface="+mn-cs"/>
                          </a:rPr>
                          <m:t>0</m:t>
                        </m:r>
                      </m:sub>
                    </m:sSub>
                  </m:oMath>
                </a14:m>
                <a:r>
                  <a:rPr lang="zh-CN" altLang="zh-CN" sz="1200" kern="1200">
                    <a:solidFill>
                      <a:schemeClr val="tx1"/>
                    </a:solidFill>
                    <a:effectLst/>
                    <a:latin typeface="+mn-lt"/>
                    <a:ea typeface="+mn-ea"/>
                    <a:cs typeface="+mn-cs"/>
                  </a:rPr>
                  <a:t>，表明残差序列不存在单位根，是平稳序列，说明</a:t>
                </a:r>
                <a:r>
                  <a:rPr lang="en-US" altLang="zh-CN" sz="1200" kern="1200">
                    <a:solidFill>
                      <a:schemeClr val="tx1"/>
                    </a:solidFill>
                    <a:effectLst/>
                    <a:latin typeface="+mn-lt"/>
                    <a:ea typeface="+mn-ea"/>
                    <a:cs typeface="+mn-cs"/>
                  </a:rPr>
                  <a:t>Y</a:t>
                </a:r>
                <a:r>
                  <a:rPr lang="zh-CN" altLang="zh-CN" sz="1200" kern="1200">
                    <a:solidFill>
                      <a:schemeClr val="tx1"/>
                    </a:solidFill>
                    <a:effectLst/>
                    <a:latin typeface="+mn-lt"/>
                    <a:ea typeface="+mn-ea"/>
                    <a:cs typeface="+mn-cs"/>
                  </a:rPr>
                  <a:t>与</a:t>
                </a:r>
                <a:r>
                  <a:rPr lang="en-US" altLang="zh-CN" sz="1200" kern="1200">
                    <a:solidFill>
                      <a:schemeClr val="tx1"/>
                    </a:solidFill>
                    <a:effectLst/>
                    <a:latin typeface="+mn-lt"/>
                    <a:ea typeface="+mn-ea"/>
                    <a:cs typeface="+mn-cs"/>
                  </a:rPr>
                  <a:t>Q</a:t>
                </a:r>
                <a:r>
                  <a:rPr lang="zh-CN" altLang="zh-CN" sz="1200" kern="1200">
                    <a:solidFill>
                      <a:schemeClr val="tx1"/>
                    </a:solidFill>
                    <a:effectLst/>
                    <a:latin typeface="+mn-lt"/>
                    <a:ea typeface="+mn-ea"/>
                    <a:cs typeface="+mn-cs"/>
                  </a:rPr>
                  <a:t>之间存在协整关系</a:t>
                </a:r>
                <a:r>
                  <a:rPr lang="zh-CN" altLang="zh-CN" sz="1200" kern="1200" smtClean="0">
                    <a:solidFill>
                      <a:schemeClr val="tx1"/>
                    </a:solidFill>
                    <a:effectLst/>
                    <a:latin typeface="+mn-lt"/>
                    <a:ea typeface="+mn-ea"/>
                    <a:cs typeface="+mn-cs"/>
                  </a:rPr>
                  <a:t>。</a:t>
                </a:r>
                <a:endParaRPr lang="zh-CN" altLang="zh-CN" sz="1200" kern="120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考虑到本文使用数据为时间序列数据，需要检验其平稳性，并使用</a:t>
                </a:r>
                <a:r>
                  <a:rPr lang="en-US" altLang="zh-CN" sz="1200" kern="1200" smtClean="0">
                    <a:solidFill>
                      <a:schemeClr val="tx1"/>
                    </a:solidFill>
                    <a:effectLst/>
                    <a:latin typeface="+mn-lt"/>
                    <a:ea typeface="+mn-ea"/>
                    <a:cs typeface="+mn-cs"/>
                  </a:rPr>
                  <a:t>EG</a:t>
                </a:r>
                <a:r>
                  <a:rPr lang="zh-CN" altLang="zh-CN" sz="1200" kern="1200" smtClean="0">
                    <a:solidFill>
                      <a:schemeClr val="tx1"/>
                    </a:solidFill>
                    <a:effectLst/>
                    <a:latin typeface="+mn-lt"/>
                    <a:ea typeface="+mn-ea"/>
                    <a:cs typeface="+mn-cs"/>
                  </a:rPr>
                  <a:t>两步法考察它们之间是否存在协整关系。</a:t>
                </a:r>
                <a:endParaRPr lang="en-US" altLang="zh-CN" sz="1200" kern="1200" smtClean="0">
                  <a:solidFill>
                    <a:schemeClr val="tx1"/>
                  </a:solidFill>
                  <a:effectLst/>
                  <a:latin typeface="+mn-lt"/>
                  <a:ea typeface="+mn-ea"/>
                  <a:cs typeface="+mn-cs"/>
                </a:endParaRPr>
              </a:p>
              <a:p>
                <a:r>
                  <a:rPr lang="zh-CN" altLang="en-US" sz="1200" kern="1200" smtClean="0">
                    <a:solidFill>
                      <a:schemeClr val="tx1"/>
                    </a:solidFill>
                    <a:effectLst/>
                    <a:latin typeface="+mn-lt"/>
                    <a:ea typeface="+mn-ea"/>
                    <a:cs typeface="+mn-cs"/>
                  </a:rPr>
                  <a:t>那检验结果是</a:t>
                </a:r>
                <a:r>
                  <a:rPr lang="en-US" altLang="zh-CN" sz="1200" kern="1200" smtClean="0">
                    <a:solidFill>
                      <a:schemeClr val="tx1"/>
                    </a:solidFill>
                    <a:effectLst/>
                    <a:latin typeface="+mn-lt"/>
                    <a:ea typeface="+mn-ea"/>
                    <a:cs typeface="+mn-cs"/>
                  </a:rPr>
                  <a:t>Y</a:t>
                </a:r>
                <a:r>
                  <a:rPr lang="zh-CN" altLang="en-US" sz="1200" kern="1200" smtClean="0">
                    <a:solidFill>
                      <a:schemeClr val="tx1"/>
                    </a:solidFill>
                    <a:effectLst/>
                    <a:latin typeface="+mn-lt"/>
                    <a:ea typeface="+mn-ea"/>
                    <a:cs typeface="+mn-cs"/>
                  </a:rPr>
                  <a:t>与</a:t>
                </a:r>
                <a:r>
                  <a:rPr lang="en-US" altLang="zh-CN" sz="1200" kern="1200" smtClean="0">
                    <a:solidFill>
                      <a:schemeClr val="tx1"/>
                    </a:solidFill>
                    <a:effectLst/>
                    <a:latin typeface="+mn-lt"/>
                    <a:ea typeface="+mn-ea"/>
                    <a:cs typeface="+mn-cs"/>
                  </a:rPr>
                  <a:t>Q</a:t>
                </a:r>
                <a:r>
                  <a:rPr lang="zh-CN" altLang="en-US" sz="1200" kern="1200" smtClean="0">
                    <a:solidFill>
                      <a:schemeClr val="tx1"/>
                    </a:solidFill>
                    <a:effectLst/>
                    <a:latin typeface="+mn-lt"/>
                    <a:ea typeface="+mn-ea"/>
                    <a:cs typeface="+mn-cs"/>
                  </a:rPr>
                  <a:t>都是平稳序列，且</a:t>
                </a:r>
                <a:r>
                  <a:rPr lang="en-US" altLang="zh-CN" sz="1200" kern="1200" smtClean="0">
                    <a:solidFill>
                      <a:schemeClr val="tx1"/>
                    </a:solidFill>
                    <a:effectLst/>
                    <a:latin typeface="+mn-lt"/>
                    <a:ea typeface="+mn-ea"/>
                    <a:cs typeface="+mn-cs"/>
                  </a:rPr>
                  <a:t>Y</a:t>
                </a:r>
                <a:r>
                  <a:rPr lang="zh-CN" altLang="en-US" sz="1200" kern="1200" smtClean="0">
                    <a:solidFill>
                      <a:schemeClr val="tx1"/>
                    </a:solidFill>
                    <a:effectLst/>
                    <a:latin typeface="+mn-lt"/>
                    <a:ea typeface="+mn-ea"/>
                    <a:cs typeface="+mn-cs"/>
                  </a:rPr>
                  <a:t>与</a:t>
                </a:r>
                <a:r>
                  <a:rPr lang="en-US" altLang="zh-CN" sz="1200" kern="1200" smtClean="0">
                    <a:solidFill>
                      <a:schemeClr val="tx1"/>
                    </a:solidFill>
                    <a:effectLst/>
                    <a:latin typeface="+mn-lt"/>
                    <a:ea typeface="+mn-ea"/>
                    <a:cs typeface="+mn-cs"/>
                  </a:rPr>
                  <a:t>Q</a:t>
                </a:r>
                <a:r>
                  <a:rPr lang="zh-CN" altLang="en-US" sz="1200" kern="1200" smtClean="0">
                    <a:solidFill>
                      <a:schemeClr val="tx1"/>
                    </a:solidFill>
                    <a:effectLst/>
                    <a:latin typeface="+mn-lt"/>
                    <a:ea typeface="+mn-ea"/>
                    <a:cs typeface="+mn-cs"/>
                  </a:rPr>
                  <a:t>存在协整关系。</a:t>
                </a:r>
                <a:endParaRPr lang="en-US" altLang="zh-CN" sz="1200" kern="1200" smtClean="0">
                  <a:solidFill>
                    <a:schemeClr val="tx1"/>
                  </a:solidFill>
                  <a:effectLst/>
                  <a:latin typeface="+mn-lt"/>
                  <a:ea typeface="+mn-ea"/>
                  <a:cs typeface="+mn-cs"/>
                </a:endParaRPr>
              </a:p>
              <a:p>
                <a:endParaRPr lang="en-US" altLang="zh-CN" sz="1200" kern="1200" smtClean="0">
                  <a:solidFill>
                    <a:schemeClr val="tx1"/>
                  </a:solidFill>
                  <a:effectLst/>
                  <a:latin typeface="+mn-lt"/>
                  <a:ea typeface="+mn-ea"/>
                  <a:cs typeface="+mn-cs"/>
                </a:endParaRPr>
              </a:p>
              <a:p>
                <a:r>
                  <a:rPr lang="zh-CN" altLang="zh-CN" sz="1200" kern="1200" smtClean="0">
                    <a:solidFill>
                      <a:schemeClr val="tx1"/>
                    </a:solidFill>
                    <a:effectLst/>
                    <a:latin typeface="+mn-lt"/>
                    <a:ea typeface="+mn-ea"/>
                    <a:cs typeface="+mn-cs"/>
                  </a:rPr>
                  <a:t>首先需确定</a:t>
                </a:r>
                <a:r>
                  <a:rPr lang="en-US" altLang="zh-CN" sz="1200" kern="1200" smtClean="0">
                    <a:solidFill>
                      <a:schemeClr val="tx1"/>
                    </a:solidFill>
                    <a:effectLst/>
                    <a:latin typeface="+mn-lt"/>
                    <a:ea typeface="+mn-ea"/>
                    <a:cs typeface="+mn-cs"/>
                  </a:rPr>
                  <a:t>Y</a:t>
                </a:r>
                <a:r>
                  <a:rPr lang="zh-CN" altLang="zh-CN" sz="1200" kern="1200" smtClean="0">
                    <a:solidFill>
                      <a:schemeClr val="tx1"/>
                    </a:solidFill>
                    <a:effectLst/>
                    <a:latin typeface="+mn-lt"/>
                    <a:ea typeface="+mn-ea"/>
                    <a:cs typeface="+mn-cs"/>
                  </a:rPr>
                  <a:t>与</a:t>
                </a:r>
                <a:r>
                  <a:rPr lang="en-US" altLang="zh-CN" sz="1200" kern="1200" smtClean="0">
                    <a:solidFill>
                      <a:schemeClr val="tx1"/>
                    </a:solidFill>
                    <a:effectLst/>
                    <a:latin typeface="+mn-lt"/>
                    <a:ea typeface="+mn-ea"/>
                    <a:cs typeface="+mn-cs"/>
                  </a:rPr>
                  <a:t>Q</a:t>
                </a:r>
                <a:r>
                  <a:rPr lang="zh-CN" altLang="zh-CN" sz="1200" kern="1200" smtClean="0">
                    <a:solidFill>
                      <a:schemeClr val="tx1"/>
                    </a:solidFill>
                    <a:effectLst/>
                    <a:latin typeface="+mn-lt"/>
                    <a:ea typeface="+mn-ea"/>
                    <a:cs typeface="+mn-cs"/>
                  </a:rPr>
                  <a:t>序列是否为非平稳序列，即考察其单整阶数。检验结果表明，</a:t>
                </a:r>
                <a:r>
                  <a:rPr lang="en-US" altLang="zh-CN" sz="1200" kern="1200" smtClean="0">
                    <a:solidFill>
                      <a:schemeClr val="tx1"/>
                    </a:solidFill>
                    <a:effectLst/>
                    <a:latin typeface="+mn-lt"/>
                    <a:ea typeface="+mn-ea"/>
                    <a:cs typeface="+mn-cs"/>
                  </a:rPr>
                  <a:t>Y</a:t>
                </a:r>
                <a:r>
                  <a:rPr lang="zh-CN" altLang="zh-CN" sz="1200" kern="1200" smtClean="0">
                    <a:solidFill>
                      <a:schemeClr val="tx1"/>
                    </a:solidFill>
                    <a:effectLst/>
                    <a:latin typeface="+mn-lt"/>
                    <a:ea typeface="+mn-ea"/>
                    <a:cs typeface="+mn-cs"/>
                  </a:rPr>
                  <a:t>与</a:t>
                </a:r>
                <a:r>
                  <a:rPr lang="en-US" altLang="zh-CN" sz="1200" kern="1200" smtClean="0">
                    <a:solidFill>
                      <a:schemeClr val="tx1"/>
                    </a:solidFill>
                    <a:effectLst/>
                    <a:latin typeface="+mn-lt"/>
                    <a:ea typeface="+mn-ea"/>
                    <a:cs typeface="+mn-cs"/>
                  </a:rPr>
                  <a:t>Q</a:t>
                </a:r>
                <a:r>
                  <a:rPr lang="zh-CN" altLang="zh-CN" sz="1200" kern="1200" smtClean="0">
                    <a:solidFill>
                      <a:schemeClr val="tx1"/>
                    </a:solidFill>
                    <a:effectLst/>
                    <a:latin typeface="+mn-lt"/>
                    <a:ea typeface="+mn-ea"/>
                    <a:cs typeface="+mn-cs"/>
                  </a:rPr>
                  <a:t>序列都是一阶单整的，即</a:t>
                </a:r>
                <a:r>
                  <a:rPr lang="en-US" altLang="zh-CN" sz="1200" kern="1200" smtClean="0">
                    <a:solidFill>
                      <a:schemeClr val="tx1"/>
                    </a:solidFill>
                    <a:effectLst/>
                    <a:latin typeface="+mn-lt"/>
                    <a:ea typeface="+mn-ea"/>
                    <a:cs typeface="+mn-cs"/>
                  </a:rPr>
                  <a:t>Y~I(1)</a:t>
                </a:r>
                <a:r>
                  <a:rPr lang="zh-CN" altLang="zh-CN"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Q~I(1)</a:t>
                </a:r>
                <a:r>
                  <a:rPr lang="zh-CN" altLang="zh-CN" sz="1200" kern="1200" smtClean="0">
                    <a:solidFill>
                      <a:schemeClr val="tx1"/>
                    </a:solidFill>
                    <a:effectLst/>
                    <a:latin typeface="+mn-lt"/>
                    <a:ea typeface="+mn-ea"/>
                    <a:cs typeface="+mn-cs"/>
                  </a:rPr>
                  <a:t>。</a:t>
                </a:r>
                <a:endParaRPr lang="en-US" altLang="zh-CN" sz="1200" kern="1200" smtClean="0">
                  <a:solidFill>
                    <a:schemeClr val="tx1"/>
                  </a:solidFill>
                  <a:effectLst/>
                  <a:latin typeface="+mn-lt"/>
                  <a:ea typeface="+mn-ea"/>
                  <a:cs typeface="+mn-cs"/>
                </a:endParaRPr>
              </a:p>
              <a:p>
                <a:r>
                  <a:rPr lang="zh-CN" altLang="zh-CN" sz="1200" kern="1200" smtClean="0">
                    <a:solidFill>
                      <a:schemeClr val="tx1"/>
                    </a:solidFill>
                    <a:effectLst/>
                    <a:latin typeface="+mn-lt"/>
                    <a:ea typeface="+mn-ea"/>
                    <a:cs typeface="+mn-cs"/>
                  </a:rPr>
                  <a:t>在上述检验的基础上，为了分析</a:t>
                </a:r>
                <a:r>
                  <a:rPr lang="en-US" altLang="zh-CN" sz="1200" kern="1200" smtClean="0">
                    <a:solidFill>
                      <a:schemeClr val="tx1"/>
                    </a:solidFill>
                    <a:effectLst/>
                    <a:latin typeface="+mn-lt"/>
                    <a:ea typeface="+mn-ea"/>
                    <a:cs typeface="+mn-cs"/>
                  </a:rPr>
                  <a:t>Y</a:t>
                </a:r>
                <a:r>
                  <a:rPr lang="zh-CN" altLang="zh-CN" sz="1200" kern="1200" smtClean="0">
                    <a:solidFill>
                      <a:schemeClr val="tx1"/>
                    </a:solidFill>
                    <a:effectLst/>
                    <a:latin typeface="+mn-lt"/>
                    <a:ea typeface="+mn-ea"/>
                    <a:cs typeface="+mn-cs"/>
                  </a:rPr>
                  <a:t>与</a:t>
                </a:r>
                <a:r>
                  <a:rPr lang="en-US" altLang="zh-CN" sz="1200" kern="1200" smtClean="0">
                    <a:solidFill>
                      <a:schemeClr val="tx1"/>
                    </a:solidFill>
                    <a:effectLst/>
                    <a:latin typeface="+mn-lt"/>
                    <a:ea typeface="+mn-ea"/>
                    <a:cs typeface="+mn-cs"/>
                  </a:rPr>
                  <a:t>Q</a:t>
                </a:r>
                <a:r>
                  <a:rPr lang="zh-CN" altLang="zh-CN" sz="1200" kern="1200" smtClean="0">
                    <a:solidFill>
                      <a:schemeClr val="tx1"/>
                    </a:solidFill>
                    <a:effectLst/>
                    <a:latin typeface="+mn-lt"/>
                    <a:ea typeface="+mn-ea"/>
                    <a:cs typeface="+mn-cs"/>
                  </a:rPr>
                  <a:t>之间是否存在协整关系，先作两变量之间的回归，然后验证回归残差的平稳性</a:t>
                </a:r>
                <a:r>
                  <a:rPr lang="zh-CN" altLang="en-US" sz="1200" kern="1200" smtClean="0">
                    <a:solidFill>
                      <a:schemeClr val="tx1"/>
                    </a:solidFill>
                    <a:effectLst/>
                    <a:latin typeface="+mn-lt"/>
                    <a:ea typeface="+mn-ea"/>
                    <a:cs typeface="+mn-cs"/>
                  </a:rPr>
                  <a:t>。</a:t>
                </a: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smtClean="0">
                    <a:solidFill>
                      <a:schemeClr val="tx1"/>
                    </a:solidFill>
                    <a:effectLst/>
                    <a:latin typeface="+mn-lt"/>
                    <a:ea typeface="+mn-ea"/>
                    <a:cs typeface="+mn-cs"/>
                  </a:rPr>
                  <a:t>在</a:t>
                </a:r>
                <a:r>
                  <a:rPr lang="en-US" altLang="zh-CN" sz="1200" kern="1200">
                    <a:solidFill>
                      <a:schemeClr val="tx1"/>
                    </a:solidFill>
                    <a:effectLst/>
                    <a:latin typeface="+mn-lt"/>
                    <a:ea typeface="+mn-ea"/>
                    <a:cs typeface="+mn-cs"/>
                  </a:rPr>
                  <a:t>5%</a:t>
                </a:r>
                <a:r>
                  <a:rPr lang="zh-CN" altLang="zh-CN" sz="1200" kern="1200">
                    <a:solidFill>
                      <a:schemeClr val="tx1"/>
                    </a:solidFill>
                    <a:effectLst/>
                    <a:latin typeface="+mn-lt"/>
                    <a:ea typeface="+mn-ea"/>
                    <a:cs typeface="+mn-cs"/>
                  </a:rPr>
                  <a:t>的显著性水平下，</a:t>
                </a:r>
                <a:r>
                  <a:rPr lang="en-US" altLang="zh-CN" sz="1200" kern="1200">
                    <a:solidFill>
                      <a:schemeClr val="tx1"/>
                    </a:solidFill>
                    <a:effectLst/>
                    <a:latin typeface="+mn-lt"/>
                    <a:ea typeface="+mn-ea"/>
                    <a:cs typeface="+mn-cs"/>
                  </a:rPr>
                  <a:t>t</a:t>
                </a:r>
                <a:r>
                  <a:rPr lang="zh-CN" altLang="zh-CN" sz="1200" kern="1200">
                    <a:solidFill>
                      <a:schemeClr val="tx1"/>
                    </a:solidFill>
                    <a:effectLst/>
                    <a:latin typeface="+mn-lt"/>
                    <a:ea typeface="+mn-ea"/>
                    <a:cs typeface="+mn-cs"/>
                  </a:rPr>
                  <a:t>检验统计量为</a:t>
                </a:r>
                <a:r>
                  <a:rPr lang="en-US" altLang="zh-CN" sz="1200" kern="1200">
                    <a:solidFill>
                      <a:schemeClr val="tx1"/>
                    </a:solidFill>
                    <a:effectLst/>
                    <a:latin typeface="+mn-lt"/>
                    <a:ea typeface="+mn-ea"/>
                    <a:cs typeface="+mn-cs"/>
                  </a:rPr>
                  <a:t>-3.9245</a:t>
                </a:r>
                <a:r>
                  <a:rPr lang="zh-CN" altLang="zh-CN" sz="1200" kern="1200">
                    <a:solidFill>
                      <a:schemeClr val="tx1"/>
                    </a:solidFill>
                    <a:effectLst/>
                    <a:latin typeface="+mn-lt"/>
                    <a:ea typeface="+mn-ea"/>
                    <a:cs typeface="+mn-cs"/>
                  </a:rPr>
                  <a:t>，小于相应临界值，从而拒绝</a:t>
                </a:r>
                <a:r>
                  <a:rPr lang="en-US" altLang="zh-CN" sz="1200" i="0" kern="1200">
                    <a:solidFill>
                      <a:schemeClr val="tx1"/>
                    </a:solidFill>
                    <a:effectLst/>
                    <a:latin typeface="+mn-lt"/>
                    <a:ea typeface="+mn-ea"/>
                    <a:cs typeface="+mn-cs"/>
                  </a:rPr>
                  <a:t>H</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0</a:t>
                </a:r>
                <a:r>
                  <a:rPr lang="zh-CN" altLang="zh-CN" sz="1200" kern="1200">
                    <a:solidFill>
                      <a:schemeClr val="tx1"/>
                    </a:solidFill>
                    <a:effectLst/>
                    <a:latin typeface="+mn-lt"/>
                    <a:ea typeface="+mn-ea"/>
                    <a:cs typeface="+mn-cs"/>
                  </a:rPr>
                  <a:t>，表明残差序列不存在单位根，是平稳序列，说明</a:t>
                </a:r>
                <a:r>
                  <a:rPr lang="en-US" altLang="zh-CN" sz="1200" kern="1200">
                    <a:solidFill>
                      <a:schemeClr val="tx1"/>
                    </a:solidFill>
                    <a:effectLst/>
                    <a:latin typeface="+mn-lt"/>
                    <a:ea typeface="+mn-ea"/>
                    <a:cs typeface="+mn-cs"/>
                  </a:rPr>
                  <a:t>Y</a:t>
                </a:r>
                <a:r>
                  <a:rPr lang="zh-CN" altLang="zh-CN" sz="1200" kern="1200">
                    <a:solidFill>
                      <a:schemeClr val="tx1"/>
                    </a:solidFill>
                    <a:effectLst/>
                    <a:latin typeface="+mn-lt"/>
                    <a:ea typeface="+mn-ea"/>
                    <a:cs typeface="+mn-cs"/>
                  </a:rPr>
                  <a:t>与</a:t>
                </a:r>
                <a:r>
                  <a:rPr lang="en-US" altLang="zh-CN" sz="1200" kern="1200">
                    <a:solidFill>
                      <a:schemeClr val="tx1"/>
                    </a:solidFill>
                    <a:effectLst/>
                    <a:latin typeface="+mn-lt"/>
                    <a:ea typeface="+mn-ea"/>
                    <a:cs typeface="+mn-cs"/>
                  </a:rPr>
                  <a:t>Q</a:t>
                </a:r>
                <a:r>
                  <a:rPr lang="zh-CN" altLang="zh-CN" sz="1200" kern="1200">
                    <a:solidFill>
                      <a:schemeClr val="tx1"/>
                    </a:solidFill>
                    <a:effectLst/>
                    <a:latin typeface="+mn-lt"/>
                    <a:ea typeface="+mn-ea"/>
                    <a:cs typeface="+mn-cs"/>
                  </a:rPr>
                  <a:t>之间存在协整关系</a:t>
                </a:r>
                <a:r>
                  <a:rPr lang="zh-CN" altLang="zh-CN" sz="1200" kern="1200" smtClean="0">
                    <a:solidFill>
                      <a:schemeClr val="tx1"/>
                    </a:solidFill>
                    <a:effectLst/>
                    <a:latin typeface="+mn-lt"/>
                    <a:ea typeface="+mn-ea"/>
                    <a:cs typeface="+mn-cs"/>
                  </a:rPr>
                  <a:t>。</a:t>
                </a:r>
                <a:endParaRPr lang="zh-CN" altLang="zh-CN" sz="1200" kern="120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6704694C-BDF7-4377-AC5B-A410A2299248}" type="slidenum">
              <a:rPr lang="zh-CN" altLang="en-US" smtClean="0"/>
              <a:t>10</a:t>
            </a:fld>
            <a:endParaRPr lang="zh-CN" altLang="en-US"/>
          </a:p>
        </p:txBody>
      </p:sp>
    </p:spTree>
    <p:extLst>
      <p:ext uri="{BB962C8B-B14F-4D97-AF65-F5344CB8AC3E}">
        <p14:creationId xmlns:p14="http://schemas.microsoft.com/office/powerpoint/2010/main" val="703741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effectLst/>
                <a:latin typeface="+mn-lt"/>
                <a:ea typeface="+mn-ea"/>
                <a:cs typeface="+mn-cs"/>
              </a:rPr>
              <a:t>求解时，以最后两个月作为测试集，其他月份作为训练集</a:t>
            </a: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704694C-BDF7-4377-AC5B-A410A2299248}" type="slidenum">
              <a:rPr lang="zh-CN" altLang="en-US" smtClean="0"/>
              <a:t>11</a:t>
            </a:fld>
            <a:endParaRPr lang="zh-CN" altLang="en-US"/>
          </a:p>
        </p:txBody>
      </p:sp>
    </p:spTree>
    <p:extLst>
      <p:ext uri="{BB962C8B-B14F-4D97-AF65-F5344CB8AC3E}">
        <p14:creationId xmlns:p14="http://schemas.microsoft.com/office/powerpoint/2010/main" val="371514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704694C-BDF7-4377-AC5B-A410A2299248}" type="slidenum">
              <a:rPr lang="zh-CN" altLang="en-US" smtClean="0"/>
              <a:t>12</a:t>
            </a:fld>
            <a:endParaRPr lang="zh-CN" altLang="en-US"/>
          </a:p>
        </p:txBody>
      </p:sp>
    </p:spTree>
    <p:extLst>
      <p:ext uri="{BB962C8B-B14F-4D97-AF65-F5344CB8AC3E}">
        <p14:creationId xmlns:p14="http://schemas.microsoft.com/office/powerpoint/2010/main" val="408186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704694C-BDF7-4377-AC5B-A410A2299248}" type="slidenum">
              <a:rPr lang="zh-CN" altLang="en-US" smtClean="0"/>
              <a:t>13</a:t>
            </a:fld>
            <a:endParaRPr lang="zh-CN" altLang="en-US"/>
          </a:p>
        </p:txBody>
      </p:sp>
    </p:spTree>
    <p:extLst>
      <p:ext uri="{BB962C8B-B14F-4D97-AF65-F5344CB8AC3E}">
        <p14:creationId xmlns:p14="http://schemas.microsoft.com/office/powerpoint/2010/main" val="3736362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老实说，在做项目之前，我一直觉得机器学习需要大数据。那对于仅有的</a:t>
            </a:r>
            <a:r>
              <a:rPr lang="en-US" altLang="zh-CN" dirty="0" smtClean="0"/>
              <a:t>60</a:t>
            </a:r>
            <a:r>
              <a:rPr lang="zh-CN" altLang="en-US" dirty="0" smtClean="0"/>
              <a:t>个月度数据，我们能选哪些机器学习的模型呢？</a:t>
            </a:r>
            <a:r>
              <a:rPr lang="en-US" altLang="zh-CN" dirty="0" smtClean="0"/>
              <a:t>SVM</a:t>
            </a:r>
            <a:r>
              <a:rPr lang="zh-CN" altLang="en-US" dirty="0" smtClean="0"/>
              <a:t>支持向量机和</a:t>
            </a:r>
            <a:r>
              <a:rPr lang="en-US" altLang="zh-CN" dirty="0" smtClean="0"/>
              <a:t>BP</a:t>
            </a:r>
            <a:r>
              <a:rPr lang="zh-CN" altLang="en-US" dirty="0" smtClean="0"/>
              <a:t>神经网络，这两个模型就是对</a:t>
            </a:r>
            <a:r>
              <a:rPr lang="zh-CN" altLang="en-US" baseline="0" dirty="0" smtClean="0"/>
              <a:t> </a:t>
            </a:r>
            <a:r>
              <a:rPr lang="zh-CN" altLang="en-US" dirty="0" smtClean="0"/>
              <a:t>下面我想分享一下我在跑模型的整个心路历程。</a:t>
            </a:r>
            <a:endParaRPr lang="zh-CN" altLang="en-US" dirty="0"/>
          </a:p>
        </p:txBody>
      </p:sp>
      <p:sp>
        <p:nvSpPr>
          <p:cNvPr id="4" name="灯片编号占位符 3"/>
          <p:cNvSpPr>
            <a:spLocks noGrp="1"/>
          </p:cNvSpPr>
          <p:nvPr>
            <p:ph type="sldNum" sz="quarter" idx="10"/>
          </p:nvPr>
        </p:nvSpPr>
        <p:spPr/>
        <p:txBody>
          <a:bodyPr/>
          <a:lstStyle/>
          <a:p>
            <a:fld id="{6704694C-BDF7-4377-AC5B-A410A2299248}" type="slidenum">
              <a:rPr lang="zh-CN" altLang="en-US" smtClean="0"/>
              <a:t>14</a:t>
            </a:fld>
            <a:endParaRPr lang="zh-CN" altLang="en-US"/>
          </a:p>
        </p:txBody>
      </p:sp>
    </p:spTree>
    <p:extLst>
      <p:ext uri="{BB962C8B-B14F-4D97-AF65-F5344CB8AC3E}">
        <p14:creationId xmlns:p14="http://schemas.microsoft.com/office/powerpoint/2010/main" val="3703083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86403FE-2BE6-439D-A5AD-45E17546E377}" type="datetimeFigureOut">
              <a:rPr lang="zh-CN" altLang="en-US" smtClean="0"/>
              <a:t>2017/6/11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373857-B5D5-4EE9-8D18-998E457E1034}" type="slidenum">
              <a:rPr lang="zh-CN" altLang="en-US" smtClean="0"/>
              <a:t>‹#›</a:t>
            </a:fld>
            <a:endParaRPr lang="zh-CN" altLang="en-US"/>
          </a:p>
        </p:txBody>
      </p:sp>
    </p:spTree>
    <p:extLst>
      <p:ext uri="{BB962C8B-B14F-4D97-AF65-F5344CB8AC3E}">
        <p14:creationId xmlns:p14="http://schemas.microsoft.com/office/powerpoint/2010/main" val="238304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6403FE-2BE6-439D-A5AD-45E17546E377}" type="datetimeFigureOut">
              <a:rPr lang="zh-CN" altLang="en-US" smtClean="0"/>
              <a:t>2017/6/11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373857-B5D5-4EE9-8D18-998E457E1034}" type="slidenum">
              <a:rPr lang="zh-CN" altLang="en-US" smtClean="0"/>
              <a:t>‹#›</a:t>
            </a:fld>
            <a:endParaRPr lang="zh-CN" altLang="en-US"/>
          </a:p>
        </p:txBody>
      </p:sp>
    </p:spTree>
    <p:extLst>
      <p:ext uri="{BB962C8B-B14F-4D97-AF65-F5344CB8AC3E}">
        <p14:creationId xmlns:p14="http://schemas.microsoft.com/office/powerpoint/2010/main" val="219244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6403FE-2BE6-439D-A5AD-45E17546E377}" type="datetimeFigureOut">
              <a:rPr lang="zh-CN" altLang="en-US" smtClean="0"/>
              <a:t>2017/6/11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373857-B5D5-4EE9-8D18-998E457E1034}" type="slidenum">
              <a:rPr lang="zh-CN" altLang="en-US" smtClean="0"/>
              <a:t>‹#›</a:t>
            </a:fld>
            <a:endParaRPr lang="zh-CN" altLang="en-US"/>
          </a:p>
        </p:txBody>
      </p:sp>
    </p:spTree>
    <p:extLst>
      <p:ext uri="{BB962C8B-B14F-4D97-AF65-F5344CB8AC3E}">
        <p14:creationId xmlns:p14="http://schemas.microsoft.com/office/powerpoint/2010/main" val="75814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6403FE-2BE6-439D-A5AD-45E17546E377}" type="datetimeFigureOut">
              <a:rPr lang="zh-CN" altLang="en-US" smtClean="0"/>
              <a:t>2017/6/11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373857-B5D5-4EE9-8D18-998E457E1034}" type="slidenum">
              <a:rPr lang="zh-CN" altLang="en-US" smtClean="0"/>
              <a:t>‹#›</a:t>
            </a:fld>
            <a:endParaRPr lang="zh-CN" altLang="en-US"/>
          </a:p>
        </p:txBody>
      </p:sp>
    </p:spTree>
    <p:extLst>
      <p:ext uri="{BB962C8B-B14F-4D97-AF65-F5344CB8AC3E}">
        <p14:creationId xmlns:p14="http://schemas.microsoft.com/office/powerpoint/2010/main" val="426575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86403FE-2BE6-439D-A5AD-45E17546E377}" type="datetimeFigureOut">
              <a:rPr lang="zh-CN" altLang="en-US" smtClean="0"/>
              <a:t>2017/6/11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373857-B5D5-4EE9-8D18-998E457E1034}" type="slidenum">
              <a:rPr lang="zh-CN" altLang="en-US" smtClean="0"/>
              <a:t>‹#›</a:t>
            </a:fld>
            <a:endParaRPr lang="zh-CN" altLang="en-US"/>
          </a:p>
        </p:txBody>
      </p:sp>
    </p:spTree>
    <p:extLst>
      <p:ext uri="{BB962C8B-B14F-4D97-AF65-F5344CB8AC3E}">
        <p14:creationId xmlns:p14="http://schemas.microsoft.com/office/powerpoint/2010/main" val="286563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86403FE-2BE6-439D-A5AD-45E17546E377}" type="datetimeFigureOut">
              <a:rPr lang="zh-CN" altLang="en-US" smtClean="0"/>
              <a:t>2017/6/11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373857-B5D5-4EE9-8D18-998E457E1034}" type="slidenum">
              <a:rPr lang="zh-CN" altLang="en-US" smtClean="0"/>
              <a:t>‹#›</a:t>
            </a:fld>
            <a:endParaRPr lang="zh-CN" altLang="en-US"/>
          </a:p>
        </p:txBody>
      </p:sp>
    </p:spTree>
    <p:extLst>
      <p:ext uri="{BB962C8B-B14F-4D97-AF65-F5344CB8AC3E}">
        <p14:creationId xmlns:p14="http://schemas.microsoft.com/office/powerpoint/2010/main" val="275160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86403FE-2BE6-439D-A5AD-45E17546E377}" type="datetimeFigureOut">
              <a:rPr lang="zh-CN" altLang="en-US" smtClean="0"/>
              <a:t>2017/6/11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373857-B5D5-4EE9-8D18-998E457E1034}" type="slidenum">
              <a:rPr lang="zh-CN" altLang="en-US" smtClean="0"/>
              <a:t>‹#›</a:t>
            </a:fld>
            <a:endParaRPr lang="zh-CN" altLang="en-US"/>
          </a:p>
        </p:txBody>
      </p:sp>
    </p:spTree>
    <p:extLst>
      <p:ext uri="{BB962C8B-B14F-4D97-AF65-F5344CB8AC3E}">
        <p14:creationId xmlns:p14="http://schemas.microsoft.com/office/powerpoint/2010/main" val="316364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86403FE-2BE6-439D-A5AD-45E17546E377}" type="datetimeFigureOut">
              <a:rPr lang="zh-CN" altLang="en-US" smtClean="0"/>
              <a:t>2017/6/11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373857-B5D5-4EE9-8D18-998E457E1034}" type="slidenum">
              <a:rPr lang="zh-CN" altLang="en-US" smtClean="0"/>
              <a:t>‹#›</a:t>
            </a:fld>
            <a:endParaRPr lang="zh-CN" altLang="en-US"/>
          </a:p>
        </p:txBody>
      </p:sp>
    </p:spTree>
    <p:extLst>
      <p:ext uri="{BB962C8B-B14F-4D97-AF65-F5344CB8AC3E}">
        <p14:creationId xmlns:p14="http://schemas.microsoft.com/office/powerpoint/2010/main" val="82632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6403FE-2BE6-439D-A5AD-45E17546E377}" type="datetimeFigureOut">
              <a:rPr lang="zh-CN" altLang="en-US" smtClean="0"/>
              <a:t>2017/6/11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373857-B5D5-4EE9-8D18-998E457E1034}" type="slidenum">
              <a:rPr lang="zh-CN" altLang="en-US" smtClean="0"/>
              <a:t>‹#›</a:t>
            </a:fld>
            <a:endParaRPr lang="zh-CN" altLang="en-US"/>
          </a:p>
        </p:txBody>
      </p:sp>
    </p:spTree>
    <p:extLst>
      <p:ext uri="{BB962C8B-B14F-4D97-AF65-F5344CB8AC3E}">
        <p14:creationId xmlns:p14="http://schemas.microsoft.com/office/powerpoint/2010/main" val="1951602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86403FE-2BE6-439D-A5AD-45E17546E377}" type="datetimeFigureOut">
              <a:rPr lang="zh-CN" altLang="en-US" smtClean="0"/>
              <a:t>2017/6/11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373857-B5D5-4EE9-8D18-998E457E1034}" type="slidenum">
              <a:rPr lang="zh-CN" altLang="en-US" smtClean="0"/>
              <a:t>‹#›</a:t>
            </a:fld>
            <a:endParaRPr lang="zh-CN" altLang="en-US"/>
          </a:p>
        </p:txBody>
      </p:sp>
    </p:spTree>
    <p:extLst>
      <p:ext uri="{BB962C8B-B14F-4D97-AF65-F5344CB8AC3E}">
        <p14:creationId xmlns:p14="http://schemas.microsoft.com/office/powerpoint/2010/main" val="152307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86403FE-2BE6-439D-A5AD-45E17546E377}" type="datetimeFigureOut">
              <a:rPr lang="zh-CN" altLang="en-US" smtClean="0"/>
              <a:t>2017/6/11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373857-B5D5-4EE9-8D18-998E457E1034}" type="slidenum">
              <a:rPr lang="zh-CN" altLang="en-US" smtClean="0"/>
              <a:t>‹#›</a:t>
            </a:fld>
            <a:endParaRPr lang="zh-CN" altLang="en-US"/>
          </a:p>
        </p:txBody>
      </p:sp>
    </p:spTree>
    <p:extLst>
      <p:ext uri="{BB962C8B-B14F-4D97-AF65-F5344CB8AC3E}">
        <p14:creationId xmlns:p14="http://schemas.microsoft.com/office/powerpoint/2010/main" val="39550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403FE-2BE6-439D-A5AD-45E17546E377}" type="datetimeFigureOut">
              <a:rPr lang="zh-CN" altLang="en-US" smtClean="0"/>
              <a:t>2017/6/11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73857-B5D5-4EE9-8D18-998E457E1034}" type="slidenum">
              <a:rPr lang="zh-CN" altLang="en-US" smtClean="0"/>
              <a:t>‹#›</a:t>
            </a:fld>
            <a:endParaRPr lang="zh-CN" altLang="en-US"/>
          </a:p>
        </p:txBody>
      </p:sp>
    </p:spTree>
    <p:extLst>
      <p:ext uri="{BB962C8B-B14F-4D97-AF65-F5344CB8AC3E}">
        <p14:creationId xmlns:p14="http://schemas.microsoft.com/office/powerpoint/2010/main" val="2281041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8.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3" Type="http://schemas.openxmlformats.org/officeDocument/2006/relationships/notesSlide" Target="../notesSlides/notesSlide1.xml"/><Relationship Id="rId7" Type="http://schemas.openxmlformats.org/officeDocument/2006/relationships/image" Target="../media/image5.wmf"/><Relationship Id="rId12"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3.wmf"/><Relationship Id="rId3" Type="http://schemas.openxmlformats.org/officeDocument/2006/relationships/notesSlide" Target="../notesSlides/notesSlide2.xml"/><Relationship Id="rId7" Type="http://schemas.openxmlformats.org/officeDocument/2006/relationships/image" Target="../media/image10.wmf"/><Relationship Id="rId12"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1.wmf"/><Relationship Id="rId1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PicPr>
            <a:picLocks noChangeAspect="1"/>
          </p:cNvPicPr>
          <p:nvPr/>
        </p:nvPicPr>
        <p:blipFill rotWithShape="1">
          <a:blip r:embed="rId2" cstate="print">
            <a:extLst>
              <a:ext uri="{28A0092B-C50C-407E-A947-70E740481C1C}">
                <a14:useLocalDpi xmlns:a14="http://schemas.microsoft.com/office/drawing/2010/main" val="0"/>
              </a:ext>
            </a:extLst>
          </a:blip>
          <a:srcRect l="1" t="28217" r="-29" b="26945"/>
          <a:stretch/>
        </p:blipFill>
        <p:spPr>
          <a:xfrm>
            <a:off x="0" y="1935126"/>
            <a:ext cx="12195544" cy="3075024"/>
          </a:xfrm>
          <a:prstGeom prst="rect">
            <a:avLst/>
          </a:prstGeom>
        </p:spPr>
      </p:pic>
      <p:sp>
        <p:nvSpPr>
          <p:cNvPr id="11" name="圆角矩形 1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668263" y="-1047043"/>
            <a:ext cx="2988254" cy="3962381"/>
          </a:xfrm>
          <a:prstGeom prst="roundRect">
            <a:avLst>
              <a:gd name="adj" fmla="val 12431"/>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600" dirty="0"/>
          </a:p>
          <a:p>
            <a:pPr algn="ctr"/>
            <a:endParaRPr lang="en-US" altLang="zh-CN" sz="3600" dirty="0"/>
          </a:p>
          <a:p>
            <a:pPr algn="ctr"/>
            <a:r>
              <a:rPr lang="en-US" altLang="zh-CN" sz="5400" dirty="0"/>
              <a:t>PART</a:t>
            </a:r>
            <a:r>
              <a:rPr lang="en-US" altLang="zh-CN" sz="3600" dirty="0"/>
              <a:t> </a:t>
            </a:r>
          </a:p>
          <a:p>
            <a:pPr algn="ctr"/>
            <a:r>
              <a:rPr lang="en-US" altLang="zh-CN" sz="11500" dirty="0"/>
              <a:t>02</a:t>
            </a:r>
          </a:p>
        </p:txBody>
      </p:sp>
      <p:sp>
        <p:nvSpPr>
          <p:cNvPr id="12" name="矩形 11"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2865093" y="3478989"/>
            <a:ext cx="6594593"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smtClean="0">
                <a:solidFill>
                  <a:schemeClr val="bg1"/>
                </a:solidFill>
                <a:ea typeface="Microsoft YaHei UI" panose="020B0503020204020204" pitchFamily="34" charset="-122"/>
              </a:rPr>
              <a:t>数据采集与处理</a:t>
            </a:r>
            <a:endParaRPr lang="zh-CN" altLang="en-US" sz="6000" dirty="0">
              <a:solidFill>
                <a:schemeClr val="bg1"/>
              </a:solidFill>
              <a:ea typeface="Microsoft YaHei UI" panose="020B0503020204020204" pitchFamily="34" charset="-122"/>
            </a:endParaRPr>
          </a:p>
        </p:txBody>
      </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Tree>
    <p:extLst>
      <p:ext uri="{BB962C8B-B14F-4D97-AF65-F5344CB8AC3E}">
        <p14:creationId xmlns:p14="http://schemas.microsoft.com/office/powerpoint/2010/main" val="174071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33137" y="360913"/>
            <a:ext cx="703533"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3-1</a:t>
            </a:r>
            <a:endParaRPr lang="zh-CN" altLang="en-US" sz="2400" b="1" dirty="0"/>
          </a:p>
        </p:txBody>
      </p:sp>
      <p:grpSp>
        <p:nvGrpSpPr>
          <p:cNvPr id="17" name="组合 1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18" name="矩形 17"/>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smtClean="0">
                  <a:solidFill>
                    <a:srgbClr val="EE534F"/>
                  </a:solidFill>
                  <a:ea typeface="Microsoft YaHei UI" panose="020B0503020204020204" pitchFamily="34" charset="-122"/>
                </a:rPr>
                <a:t>综合搜索指数</a:t>
              </a:r>
              <a:r>
                <a:rPr lang="zh-CN" altLang="en-US" sz="2400" smtClean="0">
                  <a:solidFill>
                    <a:srgbClr val="404040"/>
                  </a:solidFill>
                  <a:ea typeface="Microsoft YaHei UI" panose="020B0503020204020204" pitchFamily="34" charset="-122"/>
                </a:rPr>
                <a:t>模型</a:t>
              </a:r>
              <a:endParaRPr lang="zh-CN" altLang="en-US" sz="2400" dirty="0">
                <a:solidFill>
                  <a:srgbClr val="404040"/>
                </a:solidFill>
                <a:ea typeface="Microsoft YaHei UI" panose="020B0503020204020204" pitchFamily="34" charset="-122"/>
              </a:endParaRPr>
            </a:p>
          </p:txBody>
        </p:sp>
        <p:sp>
          <p:nvSpPr>
            <p:cNvPr id="19" name="矩形 18"/>
            <p:cNvSpPr/>
            <p:nvPr/>
          </p:nvSpPr>
          <p:spPr>
            <a:xfrm>
              <a:off x="1299831" y="686775"/>
              <a:ext cx="3654940" cy="276999"/>
            </a:xfrm>
            <a:prstGeom prst="rect">
              <a:avLst/>
            </a:prstGeom>
          </p:spPr>
          <p:txBody>
            <a:bodyPr wrap="square">
              <a:spAutoFit/>
            </a:bodyPr>
            <a:lstStyle/>
            <a:p>
              <a:pPr algn="just"/>
              <a:r>
                <a:rPr lang="en-US" altLang="zh-CN" sz="1200">
                  <a:solidFill>
                    <a:srgbClr val="262425"/>
                  </a:solidFill>
                  <a:ea typeface="Roboto" panose="02000000000000000000" pitchFamily="2" charset="0"/>
                  <a:cs typeface="Open Sans" panose="020B0606030504020204" pitchFamily="34" charset="0"/>
                </a:rPr>
                <a:t>Integrated search index model </a:t>
              </a:r>
              <a:endParaRPr lang="en-US" altLang="zh-CN" sz="1200" dirty="0">
                <a:solidFill>
                  <a:srgbClr val="262425"/>
                </a:solidFill>
                <a:ea typeface="Roboto" panose="02000000000000000000" pitchFamily="2" charset="0"/>
                <a:cs typeface="Open Sans" panose="020B0606030504020204" pitchFamily="34" charset="0"/>
              </a:endParaRPr>
            </a:p>
          </p:txBody>
        </p:sp>
      </p:gr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5" name="Rectangle 2"/>
          <p:cNvSpPr>
            <a:spLocks noChangeArrowheads="1"/>
          </p:cNvSpPr>
          <p:nvPr/>
        </p:nvSpPr>
        <p:spPr bwMode="auto">
          <a:xfrm>
            <a:off x="1513367" y="3765884"/>
            <a:ext cx="125673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2" name="矩形 21"/>
          <p:cNvSpPr/>
          <p:nvPr/>
        </p:nvSpPr>
        <p:spPr>
          <a:xfrm>
            <a:off x="784903" y="1443590"/>
            <a:ext cx="4930097" cy="523220"/>
          </a:xfrm>
          <a:prstGeom prst="rect">
            <a:avLst/>
          </a:prstGeom>
          <a:noFill/>
        </p:spPr>
        <p:txBody>
          <a:bodyPr wrap="square" lIns="91440" tIns="45720" rIns="91440" bIns="45720">
            <a:spAutoFit/>
          </a:bodyPr>
          <a:lstStyle/>
          <a:p>
            <a:pPr algn="ctr"/>
            <a:r>
              <a:rPr lang="en-US" altLang="zh-CN" sz="2800" b="1">
                <a:ln w="0"/>
                <a:solidFill>
                  <a:srgbClr val="404040"/>
                </a:solidFill>
                <a:latin typeface="微软雅黑" panose="020B0503020204020204" pitchFamily="34" charset="-122"/>
                <a:ea typeface="微软雅黑" panose="020B0503020204020204" pitchFamily="34" charset="-122"/>
                <a:cs typeface="Arial" panose="020B0604020202020204" pitchFamily="34" charset="0"/>
              </a:rPr>
              <a:t>2</a:t>
            </a:r>
            <a:r>
              <a:rPr lang="en-US" altLang="zh-CN" sz="2800" b="1" smtClean="0">
                <a:ln w="0"/>
                <a:solidFill>
                  <a:srgbClr val="40404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smtClean="0">
                <a:ln w="0"/>
                <a:solidFill>
                  <a:srgbClr val="404040"/>
                </a:solidFill>
                <a:latin typeface="微软雅黑" panose="020B0503020204020204" pitchFamily="34" charset="-122"/>
                <a:ea typeface="微软雅黑" panose="020B0503020204020204" pitchFamily="34" charset="-122"/>
                <a:cs typeface="Arial" panose="020B0604020202020204" pitchFamily="34" charset="0"/>
              </a:rPr>
              <a:t>平稳性检验与协整检验</a:t>
            </a:r>
            <a:endParaRPr lang="zh-CN" altLang="en-US" sz="2800" b="1" cap="none" spc="0" dirty="0">
              <a:ln w="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3094506953"/>
                  </p:ext>
                </p:extLst>
              </p:nvPr>
            </p:nvGraphicFramePr>
            <p:xfrm>
              <a:off x="2433519" y="2857499"/>
              <a:ext cx="7368704" cy="2304050"/>
            </p:xfrm>
            <a:graphic>
              <a:graphicData uri="http://schemas.openxmlformats.org/drawingml/2006/table">
                <a:tbl>
                  <a:tblPr firstRow="1" firstCol="1" bandRow="1"/>
                  <a:tblGrid>
                    <a:gridCol w="1842176"/>
                    <a:gridCol w="1842176"/>
                    <a:gridCol w="1842176"/>
                    <a:gridCol w="1842176"/>
                  </a:tblGrid>
                  <a:tr h="460810">
                    <a:tc>
                      <a:txBody>
                        <a:bodyPr/>
                        <a:lstStyle/>
                        <a:p>
                          <a:pPr indent="306070" algn="just">
                            <a:lnSpc>
                              <a:spcPct val="150000"/>
                            </a:lnSpc>
                            <a:spcAft>
                              <a:spcPts val="0"/>
                            </a:spcAft>
                          </a:pPr>
                          <a:r>
                            <a:rPr lang="en-US" altLang="zh-CN" sz="2000" b="1" kern="10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sz="2000" b="1" kern="100" smtClean="0">
                              <a:effectLst/>
                              <a:latin typeface="Times New Roman" panose="02020603050405020304" pitchFamily="18" charset="0"/>
                              <a:ea typeface="宋体" panose="02010600030101010101" pitchFamily="2" charset="-122"/>
                              <a:cs typeface="Times New Roman" panose="02020603050405020304" pitchFamily="18" charset="0"/>
                            </a:rPr>
                            <a:t>变量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t-Stat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Prob.</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检验结果</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460810">
                    <a:tc>
                      <a:txBody>
                        <a:bodyPr/>
                        <a:lstStyle/>
                        <a:p>
                          <a:pPr indent="457200" algn="just">
                            <a:lnSpc>
                              <a:spcPct val="150000"/>
                            </a:lnSpc>
                            <a:spcAft>
                              <a:spcPts val="0"/>
                            </a:spcAft>
                          </a:pPr>
                          <a:r>
                            <a:rPr lang="en-US" sz="2000" kern="100" smtClean="0">
                              <a:effectLst/>
                              <a:latin typeface="Times New Roman" panose="02020603050405020304" pitchFamily="18" charset="0"/>
                              <a:ea typeface="宋体" panose="02010600030101010101" pitchFamily="2" charset="-122"/>
                              <a:cs typeface="Times New Roman" panose="02020603050405020304" pitchFamily="18" charset="0"/>
                            </a:rPr>
                            <a:t>   Y</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-2.1441</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0.2289</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indent="127000" algn="just">
                            <a:lnSpc>
                              <a:spcPct val="150000"/>
                            </a:lnSpc>
                            <a:spcAft>
                              <a:spcPts val="0"/>
                            </a:spcAft>
                          </a:pPr>
                          <a:r>
                            <a:rPr lang="en-US" alt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非</a:t>
                          </a: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平稳</a:t>
                          </a:r>
                        </a:p>
                      </a:txBody>
                      <a:tcPr marL="113884" marR="113884" marT="0" marB="0">
                        <a:lnL>
                          <a:noFill/>
                        </a:lnL>
                        <a:lnR>
                          <a:noFill/>
                        </a:lnR>
                        <a:lnT w="19050" cap="flat" cmpd="sng" algn="ctr">
                          <a:solidFill>
                            <a:srgbClr val="000000"/>
                          </a:solidFill>
                          <a:prstDash val="solid"/>
                          <a:round/>
                          <a:headEnd type="none" w="med" len="med"/>
                          <a:tailEnd type="none" w="med" len="med"/>
                        </a:lnT>
                        <a:lnB>
                          <a:noFill/>
                        </a:lnB>
                      </a:tcPr>
                    </a:tc>
                  </a:tr>
                  <a:tr h="460810">
                    <a:tc>
                      <a:txBody>
                        <a:bodyPr/>
                        <a:lstStyle/>
                        <a:p>
                          <a:pPr indent="127000" algn="just">
                            <a:lnSpc>
                              <a:spcPct val="150000"/>
                            </a:lnSpc>
                            <a:spcAft>
                              <a:spcPts val="0"/>
                            </a:spcAft>
                          </a:pPr>
                          <a14:m>
                            <m:oMathPara xmlns:m="http://schemas.openxmlformats.org/officeDocument/2006/math">
                              <m:oMathParaPr>
                                <m:jc m:val="center"/>
                              </m:oMathParaPr>
                              <m:oMath xmlns:m="http://schemas.openxmlformats.org/officeDocument/2006/math">
                                <m:r>
                                  <a:rPr lang="en-US" sz="20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sz="2000" kern="100">
                                    <a:effectLst/>
                                    <a:latin typeface="Cambria Math" panose="02040503050406030204" pitchFamily="18" charset="0"/>
                                    <a:ea typeface="宋体" panose="02010600030101010101" pitchFamily="2" charset="-122"/>
                                    <a:cs typeface="Times New Roman" panose="02020603050405020304" pitchFamily="18" charset="0"/>
                                  </a:rPr>
                                  <m:t>Y</m:t>
                                </m:r>
                              </m:oMath>
                            </m:oMathPara>
                          </a14:m>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a:noFill/>
                        </a:lnB>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-4.7243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a:noFill/>
                        </a:lnB>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0.0003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a:noFill/>
                        </a:lnB>
                      </a:tcPr>
                    </a:tc>
                    <a:tc>
                      <a:txBody>
                        <a:bodyPr/>
                        <a:lstStyle/>
                        <a:p>
                          <a:pPr indent="127000" algn="just">
                            <a:lnSpc>
                              <a:spcPct val="150000"/>
                            </a:lnSpc>
                            <a:spcAft>
                              <a:spcPts val="0"/>
                            </a:spcAft>
                          </a:pPr>
                          <a:r>
                            <a:rPr lang="en-US" alt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平稳</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a:noFill/>
                        </a:lnB>
                      </a:tcPr>
                    </a:tc>
                  </a:tr>
                  <a:tr h="460810">
                    <a:tc>
                      <a:txBody>
                        <a:bodyPr/>
                        <a:lstStyle/>
                        <a:p>
                          <a:pPr indent="457200" algn="just">
                            <a:lnSpc>
                              <a:spcPct val="150000"/>
                            </a:lnSpc>
                            <a:spcAft>
                              <a:spcPts val="0"/>
                            </a:spcAft>
                          </a:pPr>
                          <a:r>
                            <a:rPr lang="en-US" sz="2000" kern="100" smtClean="0">
                              <a:effectLst/>
                              <a:latin typeface="Times New Roman" panose="02020603050405020304" pitchFamily="18" charset="0"/>
                              <a:ea typeface="宋体" panose="02010600030101010101" pitchFamily="2" charset="-122"/>
                              <a:cs typeface="Times New Roman" panose="02020603050405020304" pitchFamily="18" charset="0"/>
                            </a:rPr>
                            <a:t>   Q</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a:noFill/>
                        </a:lnB>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-0.4033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a:noFill/>
                        </a:lnB>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0.9003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a:noFill/>
                        </a:lnB>
                      </a:tcPr>
                    </a:tc>
                    <a:tc>
                      <a:txBody>
                        <a:bodyPr/>
                        <a:lstStyle/>
                        <a:p>
                          <a:pPr indent="127000" algn="just">
                            <a:lnSpc>
                              <a:spcPct val="150000"/>
                            </a:lnSpc>
                            <a:spcAft>
                              <a:spcPts val="0"/>
                            </a:spcAft>
                          </a:pPr>
                          <a:r>
                            <a:rPr lang="en-US" alt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非</a:t>
                          </a: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平稳</a:t>
                          </a:r>
                        </a:p>
                      </a:txBody>
                      <a:tcPr marL="113884" marR="113884" marT="0" marB="0">
                        <a:lnL>
                          <a:noFill/>
                        </a:lnL>
                        <a:lnR>
                          <a:noFill/>
                        </a:lnR>
                        <a:lnT>
                          <a:noFill/>
                        </a:lnT>
                        <a:lnB>
                          <a:noFill/>
                        </a:lnB>
                      </a:tcPr>
                    </a:tc>
                  </a:tr>
                  <a:tr h="460810">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r>
                                  <a:rPr lang="en-US" sz="20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sz="2000" kern="100">
                                    <a:effectLst/>
                                    <a:latin typeface="Cambria Math" panose="02040503050406030204" pitchFamily="18" charset="0"/>
                                    <a:ea typeface="宋体" panose="02010600030101010101" pitchFamily="2" charset="-122"/>
                                    <a:cs typeface="Times New Roman" panose="02020603050405020304" pitchFamily="18" charset="0"/>
                                  </a:rPr>
                                  <m:t>Q</m:t>
                                </m:r>
                              </m:oMath>
                            </m:oMathPara>
                          </a14:m>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-4.6947</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0.0004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alt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平稳</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w="28575" cap="flat" cmpd="sng" algn="ctr">
                          <a:solidFill>
                            <a:srgbClr val="000000"/>
                          </a:solidFill>
                          <a:prstDash val="solid"/>
                          <a:round/>
                          <a:headEnd type="none" w="med" len="med"/>
                          <a:tailEnd type="none" w="med" len="med"/>
                        </a:lnB>
                      </a:tcPr>
                    </a:tc>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3094506953"/>
                  </p:ext>
                </p:extLst>
              </p:nvPr>
            </p:nvGraphicFramePr>
            <p:xfrm>
              <a:off x="2433519" y="2857499"/>
              <a:ext cx="7368704" cy="2304050"/>
            </p:xfrm>
            <a:graphic>
              <a:graphicData uri="http://schemas.openxmlformats.org/drawingml/2006/table">
                <a:tbl>
                  <a:tblPr firstRow="1" firstCol="1" bandRow="1"/>
                  <a:tblGrid>
                    <a:gridCol w="1842176"/>
                    <a:gridCol w="1842176"/>
                    <a:gridCol w="1842176"/>
                    <a:gridCol w="1842176"/>
                  </a:tblGrid>
                  <a:tr h="460810">
                    <a:tc>
                      <a:txBody>
                        <a:bodyPr/>
                        <a:lstStyle/>
                        <a:p>
                          <a:pPr indent="306070" algn="just">
                            <a:lnSpc>
                              <a:spcPct val="150000"/>
                            </a:lnSpc>
                            <a:spcAft>
                              <a:spcPts val="0"/>
                            </a:spcAft>
                          </a:pPr>
                          <a:r>
                            <a:rPr lang="en-US" altLang="zh-CN" sz="2000" b="1" kern="10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sz="2000" b="1" kern="100" smtClean="0">
                              <a:effectLst/>
                              <a:latin typeface="Times New Roman" panose="02020603050405020304" pitchFamily="18" charset="0"/>
                              <a:ea typeface="宋体" panose="02010600030101010101" pitchFamily="2" charset="-122"/>
                              <a:cs typeface="Times New Roman" panose="02020603050405020304" pitchFamily="18" charset="0"/>
                            </a:rPr>
                            <a:t>变量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t-Stat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Prob.</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检验结果</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460810">
                    <a:tc>
                      <a:txBody>
                        <a:bodyPr/>
                        <a:lstStyle/>
                        <a:p>
                          <a:pPr indent="457200" algn="just">
                            <a:lnSpc>
                              <a:spcPct val="150000"/>
                            </a:lnSpc>
                            <a:spcAft>
                              <a:spcPts val="0"/>
                            </a:spcAft>
                          </a:pPr>
                          <a:r>
                            <a:rPr lang="en-US" sz="2000" kern="100" smtClean="0">
                              <a:effectLst/>
                              <a:latin typeface="Times New Roman" panose="02020603050405020304" pitchFamily="18" charset="0"/>
                              <a:ea typeface="宋体" panose="02010600030101010101" pitchFamily="2" charset="-122"/>
                              <a:cs typeface="Times New Roman" panose="02020603050405020304" pitchFamily="18" charset="0"/>
                            </a:rPr>
                            <a:t>   Y</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-2.1441</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0.2289</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indent="127000" algn="just">
                            <a:lnSpc>
                              <a:spcPct val="150000"/>
                            </a:lnSpc>
                            <a:spcAft>
                              <a:spcPts val="0"/>
                            </a:spcAft>
                          </a:pPr>
                          <a:r>
                            <a:rPr lang="en-US" alt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非</a:t>
                          </a: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平稳</a:t>
                          </a:r>
                        </a:p>
                      </a:txBody>
                      <a:tcPr marL="113884" marR="113884" marT="0" marB="0">
                        <a:lnL>
                          <a:noFill/>
                        </a:lnL>
                        <a:lnR>
                          <a:noFill/>
                        </a:lnR>
                        <a:lnT w="19050" cap="flat" cmpd="sng" algn="ctr">
                          <a:solidFill>
                            <a:srgbClr val="000000"/>
                          </a:solidFill>
                          <a:prstDash val="solid"/>
                          <a:round/>
                          <a:headEnd type="none" w="med" len="med"/>
                          <a:tailEnd type="none" w="med" len="med"/>
                        </a:lnT>
                        <a:lnB>
                          <a:noFill/>
                        </a:lnB>
                      </a:tcPr>
                    </a:tc>
                  </a:tr>
                  <a:tr h="460810">
                    <a:tc>
                      <a:txBody>
                        <a:bodyPr/>
                        <a:lstStyle/>
                        <a:p>
                          <a:endParaRPr lang="zh-CN"/>
                        </a:p>
                      </a:txBody>
                      <a:tcPr marL="113884" marR="113884" marT="0" marB="0">
                        <a:lnL>
                          <a:noFill/>
                        </a:lnL>
                        <a:lnR>
                          <a:noFill/>
                        </a:lnR>
                        <a:lnT>
                          <a:noFill/>
                        </a:lnT>
                        <a:lnB>
                          <a:noFill/>
                        </a:lnB>
                        <a:blipFill rotWithShape="0">
                          <a:blip r:embed="rId3"/>
                          <a:stretch>
                            <a:fillRect t="-205333" r="-301325" b="-224000"/>
                          </a:stretch>
                        </a:blipFill>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-4.7243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a:noFill/>
                        </a:lnB>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0.0003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a:noFill/>
                        </a:lnB>
                      </a:tcPr>
                    </a:tc>
                    <a:tc>
                      <a:txBody>
                        <a:bodyPr/>
                        <a:lstStyle/>
                        <a:p>
                          <a:pPr indent="127000" algn="just">
                            <a:lnSpc>
                              <a:spcPct val="150000"/>
                            </a:lnSpc>
                            <a:spcAft>
                              <a:spcPts val="0"/>
                            </a:spcAft>
                          </a:pPr>
                          <a:r>
                            <a:rPr lang="en-US" alt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平稳</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a:noFill/>
                        </a:lnB>
                      </a:tcPr>
                    </a:tc>
                  </a:tr>
                  <a:tr h="460810">
                    <a:tc>
                      <a:txBody>
                        <a:bodyPr/>
                        <a:lstStyle/>
                        <a:p>
                          <a:pPr indent="457200" algn="just">
                            <a:lnSpc>
                              <a:spcPct val="150000"/>
                            </a:lnSpc>
                            <a:spcAft>
                              <a:spcPts val="0"/>
                            </a:spcAft>
                          </a:pPr>
                          <a:r>
                            <a:rPr lang="en-US" sz="2000" kern="100" smtClean="0">
                              <a:effectLst/>
                              <a:latin typeface="Times New Roman" panose="02020603050405020304" pitchFamily="18" charset="0"/>
                              <a:ea typeface="宋体" panose="02010600030101010101" pitchFamily="2" charset="-122"/>
                              <a:cs typeface="Times New Roman" panose="02020603050405020304" pitchFamily="18" charset="0"/>
                            </a:rPr>
                            <a:t>   Q</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a:noFill/>
                        </a:lnB>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-0.4033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a:noFill/>
                        </a:lnB>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0.9003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a:noFill/>
                        </a:lnB>
                      </a:tcPr>
                    </a:tc>
                    <a:tc>
                      <a:txBody>
                        <a:bodyPr/>
                        <a:lstStyle/>
                        <a:p>
                          <a:pPr indent="127000" algn="just">
                            <a:lnSpc>
                              <a:spcPct val="150000"/>
                            </a:lnSpc>
                            <a:spcAft>
                              <a:spcPts val="0"/>
                            </a:spcAft>
                          </a:pPr>
                          <a:r>
                            <a:rPr lang="en-US" alt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非</a:t>
                          </a: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平稳</a:t>
                          </a:r>
                        </a:p>
                      </a:txBody>
                      <a:tcPr marL="113884" marR="113884" marT="0" marB="0">
                        <a:lnL>
                          <a:noFill/>
                        </a:lnL>
                        <a:lnR>
                          <a:noFill/>
                        </a:lnR>
                        <a:lnT>
                          <a:noFill/>
                        </a:lnT>
                        <a:lnB>
                          <a:noFill/>
                        </a:lnB>
                      </a:tcPr>
                    </a:tc>
                  </a:tr>
                  <a:tr h="460810">
                    <a:tc>
                      <a:txBody>
                        <a:bodyPr/>
                        <a:lstStyle/>
                        <a:p>
                          <a:endParaRPr lang="zh-CN"/>
                        </a:p>
                      </a:txBody>
                      <a:tcPr marL="113884" marR="113884" marT="0" marB="0">
                        <a:lnL>
                          <a:noFill/>
                        </a:lnL>
                        <a:lnR>
                          <a:noFill/>
                        </a:lnR>
                        <a:lnT>
                          <a:noFill/>
                        </a:lnT>
                        <a:lnB w="28575" cap="flat" cmpd="sng" algn="ctr">
                          <a:solidFill>
                            <a:srgbClr val="000000"/>
                          </a:solidFill>
                          <a:prstDash val="solid"/>
                          <a:round/>
                          <a:headEnd type="none" w="med" len="med"/>
                          <a:tailEnd type="none" w="med" len="med"/>
                        </a:lnB>
                        <a:blipFill rotWithShape="0">
                          <a:blip r:embed="rId3"/>
                          <a:stretch>
                            <a:fillRect t="-401316" r="-301325" b="-21053"/>
                          </a:stretch>
                        </a:blipFill>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-4.6947</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0.0004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alt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sz="2000" kern="100" smtClean="0">
                              <a:effectLst/>
                              <a:latin typeface="Times New Roman" panose="02020603050405020304" pitchFamily="18" charset="0"/>
                              <a:ea typeface="宋体" panose="02010600030101010101" pitchFamily="2" charset="-122"/>
                              <a:cs typeface="Times New Roman" panose="02020603050405020304" pitchFamily="18" charset="0"/>
                            </a:rPr>
                            <a:t>平稳</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884" marR="113884" marT="0" marB="0">
                        <a:lnL>
                          <a:noFill/>
                        </a:lnL>
                        <a:lnR>
                          <a:noFill/>
                        </a:lnR>
                        <a:lnT>
                          <a:noFill/>
                        </a:lnT>
                        <a:lnB w="28575" cap="flat" cmpd="sng" algn="ctr">
                          <a:solidFill>
                            <a:srgbClr val="000000"/>
                          </a:solidFill>
                          <a:prstDash val="solid"/>
                          <a:round/>
                          <a:headEnd type="none" w="med" len="med"/>
                          <a:tailEnd type="none" w="med" len="med"/>
                        </a:lnB>
                      </a:tcPr>
                    </a:tc>
                  </a:tr>
                </a:tbl>
              </a:graphicData>
            </a:graphic>
          </p:graphicFrame>
        </mc:Fallback>
      </mc:AlternateContent>
      <p:pic>
        <p:nvPicPr>
          <p:cNvPr id="15" name="图片 14"/>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681"/>
          <a:stretch/>
        </p:blipFill>
        <p:spPr bwMode="auto">
          <a:xfrm>
            <a:off x="2192964" y="2274789"/>
            <a:ext cx="7998578" cy="34788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65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33137" y="360913"/>
            <a:ext cx="703533"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3-1</a:t>
            </a:r>
            <a:endParaRPr lang="zh-CN" altLang="en-US" sz="2400" b="1" dirty="0"/>
          </a:p>
        </p:txBody>
      </p:sp>
      <p:grpSp>
        <p:nvGrpSpPr>
          <p:cNvPr id="17" name="组合 1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18" name="矩形 17"/>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smtClean="0">
                  <a:solidFill>
                    <a:srgbClr val="EE534F"/>
                  </a:solidFill>
                  <a:ea typeface="Microsoft YaHei UI" panose="020B0503020204020204" pitchFamily="34" charset="-122"/>
                </a:rPr>
                <a:t>综合搜索指数</a:t>
              </a:r>
              <a:r>
                <a:rPr lang="zh-CN" altLang="en-US" sz="2400" smtClean="0">
                  <a:solidFill>
                    <a:srgbClr val="404040"/>
                  </a:solidFill>
                  <a:ea typeface="Microsoft YaHei UI" panose="020B0503020204020204" pitchFamily="34" charset="-122"/>
                </a:rPr>
                <a:t>模型</a:t>
              </a:r>
              <a:endParaRPr lang="zh-CN" altLang="en-US" sz="2400" dirty="0">
                <a:solidFill>
                  <a:srgbClr val="404040"/>
                </a:solidFill>
                <a:ea typeface="Microsoft YaHei UI" panose="020B0503020204020204" pitchFamily="34" charset="-122"/>
              </a:endParaRPr>
            </a:p>
          </p:txBody>
        </p:sp>
        <p:sp>
          <p:nvSpPr>
            <p:cNvPr id="19" name="矩形 18"/>
            <p:cNvSpPr/>
            <p:nvPr/>
          </p:nvSpPr>
          <p:spPr>
            <a:xfrm>
              <a:off x="1299831" y="686775"/>
              <a:ext cx="3654940" cy="276999"/>
            </a:xfrm>
            <a:prstGeom prst="rect">
              <a:avLst/>
            </a:prstGeom>
          </p:spPr>
          <p:txBody>
            <a:bodyPr wrap="square">
              <a:spAutoFit/>
            </a:bodyPr>
            <a:lstStyle/>
            <a:p>
              <a:pPr algn="just"/>
              <a:r>
                <a:rPr lang="en-US" altLang="zh-CN" sz="1200">
                  <a:solidFill>
                    <a:srgbClr val="262425"/>
                  </a:solidFill>
                  <a:ea typeface="Roboto" panose="02000000000000000000" pitchFamily="2" charset="0"/>
                  <a:cs typeface="Open Sans" panose="020B0606030504020204" pitchFamily="34" charset="0"/>
                </a:rPr>
                <a:t>Integrated search index model </a:t>
              </a:r>
              <a:endParaRPr lang="en-US" altLang="zh-CN" sz="1200" dirty="0">
                <a:solidFill>
                  <a:srgbClr val="262425"/>
                </a:solidFill>
                <a:ea typeface="Roboto" panose="02000000000000000000" pitchFamily="2" charset="0"/>
                <a:cs typeface="Open Sans" panose="020B0606030504020204" pitchFamily="34" charset="0"/>
              </a:endParaRPr>
            </a:p>
          </p:txBody>
        </p:sp>
      </p:gr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5" name="Rectangle 2"/>
          <p:cNvSpPr>
            <a:spLocks noChangeArrowheads="1"/>
          </p:cNvSpPr>
          <p:nvPr/>
        </p:nvSpPr>
        <p:spPr bwMode="auto">
          <a:xfrm>
            <a:off x="1513367" y="3765884"/>
            <a:ext cx="125673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2" name="矩形 21"/>
          <p:cNvSpPr/>
          <p:nvPr/>
        </p:nvSpPr>
        <p:spPr>
          <a:xfrm>
            <a:off x="784904" y="1443590"/>
            <a:ext cx="3776464" cy="523220"/>
          </a:xfrm>
          <a:prstGeom prst="rect">
            <a:avLst/>
          </a:prstGeom>
          <a:noFill/>
        </p:spPr>
        <p:txBody>
          <a:bodyPr wrap="square" lIns="91440" tIns="45720" rIns="91440" bIns="45720">
            <a:spAutoFit/>
          </a:bodyPr>
          <a:lstStyle/>
          <a:p>
            <a:pPr algn="ctr"/>
            <a:r>
              <a:rPr lang="en-US" altLang="zh-CN" sz="2800" b="1"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sz="2800" b="1"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 模型建立与求解</a:t>
            </a:r>
            <a:endParaRPr lang="zh-CN" altLang="en-US" sz="2800" b="1" cap="none" spc="0" dirty="0">
              <a:ln w="0"/>
              <a:solidFill>
                <a:srgbClr val="EE534F"/>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439664975"/>
              </p:ext>
            </p:extLst>
          </p:nvPr>
        </p:nvGraphicFramePr>
        <p:xfrm>
          <a:off x="1513367" y="2303639"/>
          <a:ext cx="10089658" cy="1125415"/>
        </p:xfrm>
        <a:graphic>
          <a:graphicData uri="http://schemas.openxmlformats.org/presentationml/2006/ole">
            <mc:AlternateContent xmlns:mc="http://schemas.openxmlformats.org/markup-compatibility/2006">
              <mc:Choice xmlns:v="urn:schemas-microsoft-com:vml" Requires="v">
                <p:oleObj spid="_x0000_s5208" name="Equation" r:id="rId4" imgW="4102100" imgH="457200" progId="Equation.DSMT4">
                  <p:embed/>
                </p:oleObj>
              </mc:Choice>
              <mc:Fallback>
                <p:oleObj name="Equation" r:id="rId4" imgW="4102100" imgH="4572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367" y="2303639"/>
                        <a:ext cx="10089658" cy="1125415"/>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693948735"/>
              </p:ext>
            </p:extLst>
          </p:nvPr>
        </p:nvGraphicFramePr>
        <p:xfrm>
          <a:off x="1513367" y="4260041"/>
          <a:ext cx="9911383" cy="1688123"/>
        </p:xfrm>
        <a:graphic>
          <a:graphicData uri="http://schemas.openxmlformats.org/presentationml/2006/ole">
            <mc:AlternateContent xmlns:mc="http://schemas.openxmlformats.org/markup-compatibility/2006">
              <mc:Choice xmlns:v="urn:schemas-microsoft-com:vml" Requires="v">
                <p:oleObj spid="_x0000_s5209" name="Equation" r:id="rId6" imgW="5054600" imgH="736600" progId="Equation.DSMT4">
                  <p:embed/>
                </p:oleObj>
              </mc:Choice>
              <mc:Fallback>
                <p:oleObj name="Equation" r:id="rId6" imgW="5054600" imgH="736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3367" y="4260041"/>
                        <a:ext cx="9911383" cy="1688123"/>
                      </a:xfrm>
                      <a:prstGeom prst="rect">
                        <a:avLst/>
                      </a:prstGeom>
                      <a:noFill/>
                    </p:spPr>
                  </p:pic>
                </p:oleObj>
              </mc:Fallback>
            </mc:AlternateContent>
          </a:graphicData>
        </a:graphic>
      </p:graphicFrame>
    </p:spTree>
    <p:extLst>
      <p:ext uri="{BB962C8B-B14F-4D97-AF65-F5344CB8AC3E}">
        <p14:creationId xmlns:p14="http://schemas.microsoft.com/office/powerpoint/2010/main" val="258807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33137" y="360913"/>
            <a:ext cx="703533"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3-1</a:t>
            </a:r>
            <a:endParaRPr lang="zh-CN" altLang="en-US" sz="2400" b="1" dirty="0"/>
          </a:p>
        </p:txBody>
      </p:sp>
      <p:grpSp>
        <p:nvGrpSpPr>
          <p:cNvPr id="17" name="组合 1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18" name="矩形 17"/>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smtClean="0">
                  <a:solidFill>
                    <a:srgbClr val="EE534F"/>
                  </a:solidFill>
                  <a:ea typeface="Microsoft YaHei UI" panose="020B0503020204020204" pitchFamily="34" charset="-122"/>
                </a:rPr>
                <a:t>综合搜索指数</a:t>
              </a:r>
              <a:r>
                <a:rPr lang="zh-CN" altLang="en-US" sz="2400" smtClean="0">
                  <a:solidFill>
                    <a:srgbClr val="404040"/>
                  </a:solidFill>
                  <a:ea typeface="Microsoft YaHei UI" panose="020B0503020204020204" pitchFamily="34" charset="-122"/>
                </a:rPr>
                <a:t>模型</a:t>
              </a:r>
              <a:endParaRPr lang="zh-CN" altLang="en-US" sz="2400" dirty="0">
                <a:solidFill>
                  <a:srgbClr val="404040"/>
                </a:solidFill>
                <a:ea typeface="Microsoft YaHei UI" panose="020B0503020204020204" pitchFamily="34" charset="-122"/>
              </a:endParaRPr>
            </a:p>
          </p:txBody>
        </p:sp>
        <p:sp>
          <p:nvSpPr>
            <p:cNvPr id="19" name="矩形 18"/>
            <p:cNvSpPr/>
            <p:nvPr/>
          </p:nvSpPr>
          <p:spPr>
            <a:xfrm>
              <a:off x="1299831" y="686775"/>
              <a:ext cx="3654940" cy="276999"/>
            </a:xfrm>
            <a:prstGeom prst="rect">
              <a:avLst/>
            </a:prstGeom>
          </p:spPr>
          <p:txBody>
            <a:bodyPr wrap="square">
              <a:spAutoFit/>
            </a:bodyPr>
            <a:lstStyle/>
            <a:p>
              <a:pPr algn="just"/>
              <a:r>
                <a:rPr lang="en-US" altLang="zh-CN" sz="1200">
                  <a:solidFill>
                    <a:srgbClr val="262425"/>
                  </a:solidFill>
                  <a:ea typeface="Roboto" panose="02000000000000000000" pitchFamily="2" charset="0"/>
                  <a:cs typeface="Open Sans" panose="020B0606030504020204" pitchFamily="34" charset="0"/>
                </a:rPr>
                <a:t>Integrated search index model </a:t>
              </a:r>
              <a:endParaRPr lang="en-US" altLang="zh-CN" sz="1200" dirty="0">
                <a:solidFill>
                  <a:srgbClr val="262425"/>
                </a:solidFill>
                <a:ea typeface="Roboto" panose="02000000000000000000" pitchFamily="2" charset="0"/>
                <a:cs typeface="Open Sans" panose="020B0606030504020204" pitchFamily="34" charset="0"/>
              </a:endParaRPr>
            </a:p>
          </p:txBody>
        </p:sp>
      </p:gr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5" name="Rectangle 2"/>
          <p:cNvSpPr>
            <a:spLocks noChangeArrowheads="1"/>
          </p:cNvSpPr>
          <p:nvPr/>
        </p:nvSpPr>
        <p:spPr bwMode="auto">
          <a:xfrm>
            <a:off x="1513367" y="3765884"/>
            <a:ext cx="125673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2" name="矩形 21"/>
          <p:cNvSpPr/>
          <p:nvPr/>
        </p:nvSpPr>
        <p:spPr>
          <a:xfrm>
            <a:off x="784904" y="1443590"/>
            <a:ext cx="2999305" cy="523220"/>
          </a:xfrm>
          <a:prstGeom prst="rect">
            <a:avLst/>
          </a:prstGeom>
          <a:noFill/>
        </p:spPr>
        <p:txBody>
          <a:bodyPr wrap="square" lIns="91440" tIns="45720" rIns="91440" bIns="45720">
            <a:spAutoFit/>
          </a:bodyPr>
          <a:lstStyle/>
          <a:p>
            <a:pPr algn="ctr"/>
            <a:r>
              <a:rPr lang="en-US" altLang="zh-CN" sz="2800" b="1">
                <a:ln w="0"/>
                <a:solidFill>
                  <a:srgbClr val="404040"/>
                </a:solidFill>
                <a:latin typeface="微软雅黑" panose="020B0503020204020204" pitchFamily="34" charset="-122"/>
                <a:ea typeface="微软雅黑" panose="020B0503020204020204" pitchFamily="34" charset="-122"/>
                <a:cs typeface="Arial" panose="020B0604020202020204" pitchFamily="34" charset="0"/>
              </a:rPr>
              <a:t>4</a:t>
            </a:r>
            <a:r>
              <a:rPr lang="en-US" altLang="zh-CN" sz="2800" b="1" smtClean="0">
                <a:ln w="0"/>
                <a:solidFill>
                  <a:srgbClr val="40404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smtClean="0">
                <a:ln w="0"/>
                <a:solidFill>
                  <a:srgbClr val="404040"/>
                </a:solidFill>
                <a:latin typeface="微软雅黑" panose="020B0503020204020204" pitchFamily="34" charset="-122"/>
                <a:ea typeface="微软雅黑" panose="020B0503020204020204" pitchFamily="34" charset="-122"/>
                <a:cs typeface="Arial" panose="020B0604020202020204" pitchFamily="34" charset="0"/>
              </a:rPr>
              <a:t> 模型检验</a:t>
            </a:r>
            <a:endParaRPr lang="zh-CN" altLang="en-US" sz="2800" b="1" cap="none" spc="0" dirty="0">
              <a:ln w="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70849812"/>
              </p:ext>
            </p:extLst>
          </p:nvPr>
        </p:nvGraphicFramePr>
        <p:xfrm>
          <a:off x="1977463" y="2672762"/>
          <a:ext cx="8586652" cy="2186244"/>
        </p:xfrm>
        <a:graphic>
          <a:graphicData uri="http://schemas.openxmlformats.org/drawingml/2006/table">
            <a:tbl>
              <a:tblPr firstRow="1" firstCol="1" bandRow="1"/>
              <a:tblGrid>
                <a:gridCol w="3707528"/>
                <a:gridCol w="4879124"/>
              </a:tblGrid>
              <a:tr h="546561">
                <a:tc>
                  <a:txBody>
                    <a:bodyPr/>
                    <a:lstStyle/>
                    <a:p>
                      <a:pPr indent="127000" algn="ctr">
                        <a:lnSpc>
                          <a:spcPct val="150000"/>
                        </a:lnSpc>
                        <a:spcAft>
                          <a:spcPts val="0"/>
                        </a:spcAft>
                      </a:pPr>
                      <a:r>
                        <a:rPr lang="en-US" sz="2300" b="1" i="1" kern="100">
                          <a:effectLst/>
                          <a:latin typeface="Times New Roman" panose="02020603050405020304" pitchFamily="18" charset="0"/>
                          <a:ea typeface="宋体" panose="02010600030101010101" pitchFamily="2" charset="-122"/>
                          <a:cs typeface="Times New Roman" panose="02020603050405020304" pitchFamily="18" charset="0"/>
                        </a:rPr>
                        <a:t>R</a:t>
                      </a:r>
                      <a:r>
                        <a:rPr lang="en-US" sz="2300" b="1" i="1" kern="100" baseline="300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2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8687" marR="148687" marT="0" marB="0">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50000"/>
                        </a:lnSpc>
                        <a:spcAft>
                          <a:spcPts val="0"/>
                        </a:spcAft>
                      </a:pPr>
                      <a:r>
                        <a:rPr lang="en-US" sz="2200" kern="100">
                          <a:effectLst/>
                          <a:latin typeface="Times New Roman" panose="02020603050405020304" pitchFamily="18" charset="0"/>
                          <a:ea typeface="宋体" panose="02010600030101010101" pitchFamily="2" charset="-122"/>
                          <a:cs typeface="Times New Roman" panose="02020603050405020304" pitchFamily="18" charset="0"/>
                        </a:rPr>
                        <a:t>.850</a:t>
                      </a:r>
                      <a:endParaRPr lang="zh-CN" sz="2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8687" marR="148687" marT="0" marB="0">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561">
                <a:tc>
                  <a:txBody>
                    <a:bodyPr/>
                    <a:lstStyle/>
                    <a:p>
                      <a:pPr indent="127000" algn="ctr">
                        <a:lnSpc>
                          <a:spcPct val="150000"/>
                        </a:lnSpc>
                        <a:spcAft>
                          <a:spcPts val="0"/>
                        </a:spcAft>
                      </a:pPr>
                      <a:r>
                        <a:rPr lang="en-US" sz="2300" b="1" i="1" kern="100">
                          <a:effectLst/>
                          <a:latin typeface="Times New Roman" panose="02020603050405020304" pitchFamily="18" charset="0"/>
                          <a:ea typeface="宋体" panose="02010600030101010101" pitchFamily="2" charset="-122"/>
                          <a:cs typeface="Times New Roman" panose="02020603050405020304" pitchFamily="18" charset="0"/>
                        </a:rPr>
                        <a:t>Adjusted R square</a:t>
                      </a:r>
                      <a:endParaRPr lang="zh-CN" sz="2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8687" marR="148687" marT="0" marB="0">
                    <a:lnL>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270" algn="ctr">
                        <a:lnSpc>
                          <a:spcPct val="150000"/>
                        </a:lnSpc>
                        <a:spcAft>
                          <a:spcPts val="0"/>
                        </a:spcAft>
                      </a:pPr>
                      <a:r>
                        <a:rPr lang="en-US" sz="2200" kern="100">
                          <a:effectLst/>
                          <a:latin typeface="Times New Roman" panose="02020603050405020304" pitchFamily="18" charset="0"/>
                          <a:ea typeface="宋体" panose="02010600030101010101" pitchFamily="2" charset="-122"/>
                          <a:cs typeface="Times New Roman" panose="02020603050405020304" pitchFamily="18" charset="0"/>
                        </a:rPr>
                        <a:t>.798</a:t>
                      </a:r>
                      <a:endParaRPr lang="zh-CN" sz="2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8687" marR="148687" marT="0" marB="0">
                    <a:lnL w="28575"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561">
                <a:tc>
                  <a:txBody>
                    <a:bodyPr/>
                    <a:lstStyle/>
                    <a:p>
                      <a:pPr indent="127000" algn="ctr">
                        <a:lnSpc>
                          <a:spcPct val="150000"/>
                        </a:lnSpc>
                        <a:spcAft>
                          <a:spcPts val="0"/>
                        </a:spcAft>
                      </a:pPr>
                      <a:r>
                        <a:rPr lang="zh-CN" sz="2300" b="1" i="1" kern="100">
                          <a:effectLst/>
                          <a:latin typeface="Times New Roman" panose="02020603050405020304" pitchFamily="18" charset="0"/>
                          <a:ea typeface="宋体" panose="02010600030101010101" pitchFamily="2" charset="-122"/>
                          <a:cs typeface="Times New Roman" panose="02020603050405020304" pitchFamily="18" charset="0"/>
                        </a:rPr>
                        <a:t>回归方程</a:t>
                      </a:r>
                      <a:r>
                        <a:rPr lang="en-US" sz="2300" b="1" i="1" kern="100">
                          <a:effectLst/>
                          <a:latin typeface="Times New Roman" panose="02020603050405020304" pitchFamily="18" charset="0"/>
                          <a:ea typeface="宋体" panose="02010600030101010101" pitchFamily="2" charset="-122"/>
                          <a:cs typeface="Times New Roman" panose="02020603050405020304" pitchFamily="18" charset="0"/>
                        </a:rPr>
                        <a:t>F</a:t>
                      </a:r>
                      <a:r>
                        <a:rPr lang="zh-CN" sz="2300" b="1" i="1" kern="100">
                          <a:effectLst/>
                          <a:latin typeface="Times New Roman" panose="02020603050405020304" pitchFamily="18" charset="0"/>
                          <a:ea typeface="宋体" panose="02010600030101010101" pitchFamily="2" charset="-122"/>
                          <a:cs typeface="Times New Roman" panose="02020603050405020304" pitchFamily="18" charset="0"/>
                        </a:rPr>
                        <a:t>检验概率</a:t>
                      </a:r>
                      <a:r>
                        <a:rPr lang="en-US" sz="2300" b="1" i="1" kern="100">
                          <a:effectLst/>
                          <a:latin typeface="Times New Roman" panose="02020603050405020304" pitchFamily="18" charset="0"/>
                          <a:ea typeface="宋体" panose="02010600030101010101" pitchFamily="2" charset="-122"/>
                          <a:cs typeface="Times New Roman" panose="02020603050405020304" pitchFamily="18" charset="0"/>
                        </a:rPr>
                        <a:t>P-</a:t>
                      </a:r>
                      <a:r>
                        <a:rPr lang="zh-CN" sz="2300" b="1" i="1" kern="100">
                          <a:effectLst/>
                          <a:latin typeface="Times New Roman" panose="02020603050405020304" pitchFamily="18" charset="0"/>
                          <a:ea typeface="宋体" panose="02010600030101010101" pitchFamily="2" charset="-122"/>
                          <a:cs typeface="Times New Roman" panose="02020603050405020304" pitchFamily="18" charset="0"/>
                        </a:rPr>
                        <a:t>值</a:t>
                      </a:r>
                      <a:endParaRPr lang="zh-CN" sz="2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8687" marR="148687" marT="0" marB="0">
                    <a:lnL>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5270" algn="ctr">
                        <a:lnSpc>
                          <a:spcPct val="150000"/>
                        </a:lnSpc>
                        <a:spcAft>
                          <a:spcPts val="0"/>
                        </a:spcAft>
                      </a:pPr>
                      <a:r>
                        <a:rPr lang="en-US" sz="2200" kern="10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2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8687" marR="148687" marT="0" marB="0">
                    <a:lnL w="28575"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561">
                <a:tc>
                  <a:txBody>
                    <a:bodyPr/>
                    <a:lstStyle/>
                    <a:p>
                      <a:pPr indent="127000" algn="ctr">
                        <a:lnSpc>
                          <a:spcPct val="150000"/>
                        </a:lnSpc>
                        <a:spcAft>
                          <a:spcPts val="0"/>
                        </a:spcAft>
                      </a:pPr>
                      <a:r>
                        <a:rPr lang="en-US" sz="2300" b="1" i="1" kern="100">
                          <a:effectLst/>
                          <a:latin typeface="Times New Roman" panose="02020603050405020304" pitchFamily="18" charset="0"/>
                          <a:ea typeface="宋体" panose="02010600030101010101" pitchFamily="2" charset="-122"/>
                          <a:cs typeface="Times New Roman" panose="02020603050405020304" pitchFamily="18" charset="0"/>
                        </a:rPr>
                        <a:t>D.W.</a:t>
                      </a:r>
                      <a:endParaRPr lang="zh-CN" sz="2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8687" marR="148687" marT="0" marB="0">
                    <a:lnL>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indent="255270" algn="ctr">
                        <a:lnSpc>
                          <a:spcPct val="150000"/>
                        </a:lnSpc>
                        <a:spcAft>
                          <a:spcPts val="0"/>
                        </a:spcAft>
                      </a:pPr>
                      <a:r>
                        <a:rPr lang="en-US" sz="2200" kern="100">
                          <a:effectLst/>
                          <a:latin typeface="Times New Roman" panose="02020603050405020304" pitchFamily="18" charset="0"/>
                          <a:ea typeface="宋体" panose="02010600030101010101" pitchFamily="2" charset="-122"/>
                          <a:cs typeface="Times New Roman" panose="02020603050405020304" pitchFamily="18" charset="0"/>
                        </a:rPr>
                        <a:t>1.969</a:t>
                      </a:r>
                      <a:endParaRPr lang="zh-CN" sz="2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8687" marR="148687" marT="0" marB="0">
                    <a:lnL w="28575"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78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33137" y="360913"/>
            <a:ext cx="703533"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3-1</a:t>
            </a:r>
            <a:endParaRPr lang="zh-CN" altLang="en-US" sz="2400" b="1" dirty="0"/>
          </a:p>
        </p:txBody>
      </p:sp>
      <p:grpSp>
        <p:nvGrpSpPr>
          <p:cNvPr id="17" name="组合 1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18" name="矩形 17"/>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smtClean="0">
                  <a:solidFill>
                    <a:srgbClr val="EE534F"/>
                  </a:solidFill>
                  <a:ea typeface="Microsoft YaHei UI" panose="020B0503020204020204" pitchFamily="34" charset="-122"/>
                </a:rPr>
                <a:t>综合搜索指数</a:t>
              </a:r>
              <a:r>
                <a:rPr lang="zh-CN" altLang="en-US" sz="2400" smtClean="0">
                  <a:solidFill>
                    <a:srgbClr val="404040"/>
                  </a:solidFill>
                  <a:ea typeface="Microsoft YaHei UI" panose="020B0503020204020204" pitchFamily="34" charset="-122"/>
                </a:rPr>
                <a:t>模型</a:t>
              </a:r>
              <a:endParaRPr lang="zh-CN" altLang="en-US" sz="2400" dirty="0">
                <a:solidFill>
                  <a:srgbClr val="404040"/>
                </a:solidFill>
                <a:ea typeface="Microsoft YaHei UI" panose="020B0503020204020204" pitchFamily="34" charset="-122"/>
              </a:endParaRPr>
            </a:p>
          </p:txBody>
        </p:sp>
        <p:sp>
          <p:nvSpPr>
            <p:cNvPr id="19" name="矩形 18"/>
            <p:cNvSpPr/>
            <p:nvPr/>
          </p:nvSpPr>
          <p:spPr>
            <a:xfrm>
              <a:off x="1299831" y="686775"/>
              <a:ext cx="3654940" cy="276999"/>
            </a:xfrm>
            <a:prstGeom prst="rect">
              <a:avLst/>
            </a:prstGeom>
          </p:spPr>
          <p:txBody>
            <a:bodyPr wrap="square">
              <a:spAutoFit/>
            </a:bodyPr>
            <a:lstStyle/>
            <a:p>
              <a:pPr algn="just"/>
              <a:r>
                <a:rPr lang="en-US" altLang="zh-CN" sz="1200">
                  <a:solidFill>
                    <a:srgbClr val="262425"/>
                  </a:solidFill>
                  <a:ea typeface="Roboto" panose="02000000000000000000" pitchFamily="2" charset="0"/>
                  <a:cs typeface="Open Sans" panose="020B0606030504020204" pitchFamily="34" charset="0"/>
                </a:rPr>
                <a:t>Integrated search index model </a:t>
              </a:r>
              <a:endParaRPr lang="en-US" altLang="zh-CN" sz="1200" dirty="0">
                <a:solidFill>
                  <a:srgbClr val="262425"/>
                </a:solidFill>
                <a:ea typeface="Roboto" panose="02000000000000000000" pitchFamily="2" charset="0"/>
                <a:cs typeface="Open Sans" panose="020B0606030504020204" pitchFamily="34" charset="0"/>
              </a:endParaRPr>
            </a:p>
          </p:txBody>
        </p:sp>
      </p:gr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5" name="Rectangle 2"/>
          <p:cNvSpPr>
            <a:spLocks noChangeArrowheads="1"/>
          </p:cNvSpPr>
          <p:nvPr/>
        </p:nvSpPr>
        <p:spPr bwMode="auto">
          <a:xfrm>
            <a:off x="1513367" y="3765884"/>
            <a:ext cx="125673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2" name="矩形 21"/>
          <p:cNvSpPr/>
          <p:nvPr/>
        </p:nvSpPr>
        <p:spPr>
          <a:xfrm>
            <a:off x="784904" y="1443590"/>
            <a:ext cx="2999305" cy="523220"/>
          </a:xfrm>
          <a:prstGeom prst="rect">
            <a:avLst/>
          </a:prstGeom>
          <a:noFill/>
        </p:spPr>
        <p:txBody>
          <a:bodyPr wrap="square" lIns="91440" tIns="45720" rIns="91440" bIns="45720">
            <a:spAutoFit/>
          </a:bodyPr>
          <a:lstStyle/>
          <a:p>
            <a:pPr algn="ctr"/>
            <a:r>
              <a:rPr lang="en-US" altLang="zh-CN" sz="2800" b="1"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5.</a:t>
            </a:r>
            <a:r>
              <a:rPr lang="zh-CN" altLang="en-US" sz="2800" b="1"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 模型预测</a:t>
            </a:r>
            <a:endParaRPr lang="zh-CN" altLang="en-US" sz="2800" b="1" cap="none" spc="0" dirty="0">
              <a:ln w="0"/>
              <a:solidFill>
                <a:srgbClr val="EE534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444496674"/>
              </p:ext>
            </p:extLst>
          </p:nvPr>
        </p:nvGraphicFramePr>
        <p:xfrm>
          <a:off x="934070" y="2976193"/>
          <a:ext cx="10251355" cy="1579382"/>
        </p:xfrm>
        <a:graphic>
          <a:graphicData uri="http://schemas.openxmlformats.org/drawingml/2006/table">
            <a:tbl>
              <a:tblPr firstRow="1" firstCol="1" bandRow="1"/>
              <a:tblGrid>
                <a:gridCol w="4320467"/>
                <a:gridCol w="1738426"/>
                <a:gridCol w="2401614"/>
                <a:gridCol w="1790848"/>
              </a:tblGrid>
              <a:tr h="526461">
                <a:tc>
                  <a:txBody>
                    <a:bodyPr/>
                    <a:lstStyle/>
                    <a:p>
                      <a:pPr indent="306070" algn="ctr">
                        <a:lnSpc>
                          <a:spcPct val="150000"/>
                        </a:lnSpc>
                        <a:spcAft>
                          <a:spcPts val="0"/>
                        </a:spcAft>
                      </a:pPr>
                      <a:r>
                        <a:rPr lang="zh-CN" sz="22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原假设</a:t>
                      </a:r>
                      <a:endParaRPr lang="zh-CN" sz="2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31615" marR="131615" marT="0" marB="0">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306070" algn="ctr">
                        <a:lnSpc>
                          <a:spcPct val="150000"/>
                        </a:lnSpc>
                        <a:spcAft>
                          <a:spcPts val="0"/>
                        </a:spcAft>
                      </a:pPr>
                      <a:r>
                        <a:rPr lang="zh-CN" sz="22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观察值</a:t>
                      </a:r>
                      <a:endParaRPr lang="zh-CN" sz="2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31615" marR="131615" marT="0" marB="0">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306070" algn="ctr">
                        <a:lnSpc>
                          <a:spcPct val="150000"/>
                        </a:lnSpc>
                        <a:spcAft>
                          <a:spcPts val="0"/>
                        </a:spcAft>
                      </a:pPr>
                      <a:r>
                        <a:rPr lang="en-US" sz="22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 </a:t>
                      </a:r>
                      <a:r>
                        <a:rPr lang="zh-CN" sz="22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统计量</a:t>
                      </a:r>
                      <a:endParaRPr lang="zh-CN" sz="2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31615" marR="131615" marT="0" marB="0">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306070" algn="ctr">
                        <a:lnSpc>
                          <a:spcPct val="150000"/>
                        </a:lnSpc>
                        <a:spcAft>
                          <a:spcPts val="0"/>
                        </a:spcAft>
                      </a:pPr>
                      <a:r>
                        <a:rPr lang="en-US" sz="22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 </a:t>
                      </a:r>
                      <a:r>
                        <a:rPr lang="zh-CN" sz="22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值</a:t>
                      </a:r>
                      <a:endParaRPr lang="zh-CN" sz="2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31615" marR="131615" marT="0" marB="0">
                    <a:lnL>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1052921">
                <a:tc>
                  <a:txBody>
                    <a:bodyPr/>
                    <a:lstStyle/>
                    <a:p>
                      <a:pPr indent="304800" algn="ctr">
                        <a:lnSpc>
                          <a:spcPct val="150000"/>
                        </a:lnSpc>
                        <a:spcAft>
                          <a:spcPts val="0"/>
                        </a:spcAft>
                      </a:pPr>
                      <a:r>
                        <a:rPr lang="en-US" sz="2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Q does not Granger Cause Y</a:t>
                      </a:r>
                      <a:endParaRPr lang="zh-CN" sz="2200" kern="10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ctr">
                        <a:lnSpc>
                          <a:spcPct val="150000"/>
                        </a:lnSpc>
                        <a:spcAft>
                          <a:spcPts val="0"/>
                        </a:spcAft>
                      </a:pPr>
                      <a:r>
                        <a:rPr lang="en-US" sz="2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 does not Granger Cause Q</a:t>
                      </a:r>
                      <a:endParaRPr lang="zh-CN" sz="2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31615" marR="131615" marT="0" marB="0" anchor="ctr">
                    <a:lnL>
                      <a:noFill/>
                    </a:lnL>
                    <a:lnR>
                      <a:noFill/>
                    </a:lnR>
                    <a:lnT w="1905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indent="457200" algn="just">
                        <a:lnSpc>
                          <a:spcPct val="150000"/>
                        </a:lnSpc>
                        <a:spcAft>
                          <a:spcPts val="0"/>
                        </a:spcAft>
                      </a:pPr>
                      <a:r>
                        <a:rPr lang="en-US" sz="2200" kern="10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50</a:t>
                      </a:r>
                      <a:endParaRPr lang="zh-CN" sz="2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31615" marR="131615" marT="0" marB="0" anchor="ctr">
                    <a:lnL>
                      <a:noFill/>
                    </a:lnL>
                    <a:lnR>
                      <a:noFill/>
                    </a:lnR>
                    <a:lnT w="1905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2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7.02312</a:t>
                      </a:r>
                      <a:endParaRPr lang="zh-CN" sz="2200" kern="10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ctr">
                        <a:lnSpc>
                          <a:spcPct val="150000"/>
                        </a:lnSpc>
                        <a:spcAft>
                          <a:spcPts val="0"/>
                        </a:spcAft>
                      </a:pPr>
                      <a:r>
                        <a:rPr lang="en-US" sz="2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4.52735</a:t>
                      </a:r>
                      <a:endParaRPr lang="zh-CN" sz="2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31615" marR="131615" marT="0" marB="0" anchor="ctr">
                    <a:lnL>
                      <a:noFill/>
                    </a:lnL>
                    <a:lnR>
                      <a:noFill/>
                    </a:lnR>
                    <a:lnT w="1905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2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0.0022</a:t>
                      </a:r>
                      <a:endParaRPr lang="zh-CN" sz="2200" kern="10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ctr">
                        <a:lnSpc>
                          <a:spcPct val="150000"/>
                        </a:lnSpc>
                        <a:spcAft>
                          <a:spcPts val="0"/>
                        </a:spcAft>
                      </a:pPr>
                      <a:r>
                        <a:rPr lang="en-US" sz="2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0.0162</a:t>
                      </a:r>
                      <a:endParaRPr lang="zh-CN" sz="2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31615" marR="131615" marT="0" marB="0" anchor="ctr">
                    <a:lnL>
                      <a:noFill/>
                    </a:lnL>
                    <a:lnR>
                      <a:noFill/>
                    </a:lnR>
                    <a:lnT w="1905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4091572801"/>
              </p:ext>
            </p:extLst>
          </p:nvPr>
        </p:nvGraphicFramePr>
        <p:xfrm>
          <a:off x="784904" y="2645416"/>
          <a:ext cx="10758568" cy="2240936"/>
        </p:xfrm>
        <a:graphic>
          <a:graphicData uri="http://schemas.openxmlformats.org/drawingml/2006/table">
            <a:tbl>
              <a:tblPr firstRow="1" firstCol="1" bandRow="1"/>
              <a:tblGrid>
                <a:gridCol w="3585757"/>
                <a:gridCol w="3585757"/>
                <a:gridCol w="3587054"/>
              </a:tblGrid>
              <a:tr h="560234">
                <a:tc>
                  <a:txBody>
                    <a:bodyPr/>
                    <a:lstStyle/>
                    <a:p>
                      <a:pPr indent="127000" algn="ctr">
                        <a:lnSpc>
                          <a:spcPct val="15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0059" marR="140059"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2015</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年</a:t>
                      </a: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11</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月</a:t>
                      </a:r>
                    </a:p>
                  </a:txBody>
                  <a:tcPr marL="140059" marR="140059"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2015</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年</a:t>
                      </a: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12</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月</a:t>
                      </a:r>
                    </a:p>
                  </a:txBody>
                  <a:tcPr marL="140059" marR="140059"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60234">
                <a:tc>
                  <a:txBody>
                    <a:bodyPr/>
                    <a:lstStyle/>
                    <a:p>
                      <a:pPr indent="127000" algn="ctr">
                        <a:lnSpc>
                          <a:spcPct val="150000"/>
                        </a:lnSpc>
                        <a:spcAft>
                          <a:spcPts val="0"/>
                        </a:spcAft>
                      </a:pP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预测值</a:t>
                      </a:r>
                    </a:p>
                  </a:txBody>
                  <a:tcPr marL="140059" marR="140059"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indent="127000" algn="ctr">
                        <a:lnSpc>
                          <a:spcPct val="15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4930.805</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0059" marR="140059"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indent="127000" algn="ctr">
                        <a:lnSpc>
                          <a:spcPct val="15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5364.617</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0059" marR="140059" marT="0" marB="0">
                    <a:lnL>
                      <a:noFill/>
                    </a:lnL>
                    <a:lnR>
                      <a:noFill/>
                    </a:lnR>
                    <a:lnT w="19050" cap="flat" cmpd="sng" algn="ctr">
                      <a:solidFill>
                        <a:srgbClr val="000000"/>
                      </a:solidFill>
                      <a:prstDash val="solid"/>
                      <a:round/>
                      <a:headEnd type="none" w="med" len="med"/>
                      <a:tailEnd type="none" w="med" len="med"/>
                    </a:lnT>
                    <a:lnB>
                      <a:noFill/>
                    </a:lnB>
                  </a:tcPr>
                </a:tc>
              </a:tr>
              <a:tr h="560234">
                <a:tc>
                  <a:txBody>
                    <a:bodyPr/>
                    <a:lstStyle/>
                    <a:p>
                      <a:pPr indent="127000" algn="ctr">
                        <a:lnSpc>
                          <a:spcPct val="150000"/>
                        </a:lnSpc>
                        <a:spcAft>
                          <a:spcPts val="0"/>
                        </a:spcAft>
                      </a:pP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实际值</a:t>
                      </a:r>
                    </a:p>
                  </a:txBody>
                  <a:tcPr marL="140059" marR="140059" marT="0" marB="0">
                    <a:lnL>
                      <a:noFill/>
                    </a:lnL>
                    <a:lnR>
                      <a:noFill/>
                    </a:lnR>
                    <a:lnT>
                      <a:noFill/>
                    </a:lnT>
                    <a:lnB>
                      <a:noFill/>
                    </a:lnB>
                  </a:tcPr>
                </a:tc>
                <a:tc>
                  <a:txBody>
                    <a:bodyPr/>
                    <a:lstStyle/>
                    <a:p>
                      <a:pPr indent="127000" algn="ctr">
                        <a:lnSpc>
                          <a:spcPct val="15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5040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0059" marR="140059" marT="0" marB="0">
                    <a:lnL>
                      <a:noFill/>
                    </a:lnL>
                    <a:lnR>
                      <a:noFill/>
                    </a:lnR>
                    <a:lnT>
                      <a:noFill/>
                    </a:lnT>
                    <a:lnB>
                      <a:noFill/>
                    </a:lnB>
                  </a:tcPr>
                </a:tc>
                <a:tc>
                  <a:txBody>
                    <a:bodyPr/>
                    <a:lstStyle/>
                    <a:p>
                      <a:pPr indent="127000" algn="ctr">
                        <a:lnSpc>
                          <a:spcPct val="15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5707</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0059" marR="140059" marT="0" marB="0">
                    <a:lnL>
                      <a:noFill/>
                    </a:lnL>
                    <a:lnR>
                      <a:noFill/>
                    </a:lnR>
                    <a:lnT>
                      <a:noFill/>
                    </a:lnT>
                    <a:lnB>
                      <a:noFill/>
                    </a:lnB>
                  </a:tcPr>
                </a:tc>
              </a:tr>
              <a:tr h="560234">
                <a:tc>
                  <a:txBody>
                    <a:bodyPr/>
                    <a:lstStyle/>
                    <a:p>
                      <a:pPr indent="127000" algn="ctr">
                        <a:lnSpc>
                          <a:spcPct val="150000"/>
                        </a:lnSpc>
                        <a:spcAft>
                          <a:spcPts val="0"/>
                        </a:spcAft>
                      </a:pP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误差</a:t>
                      </a:r>
                    </a:p>
                  </a:txBody>
                  <a:tcPr marL="140059" marR="140059"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2.167%</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0059" marR="140059"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5.999%</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0059" marR="140059"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4885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33137" y="360913"/>
            <a:ext cx="703533"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3-2</a:t>
            </a:r>
            <a:endParaRPr lang="zh-CN" altLang="en-US" sz="2400" b="1" dirty="0"/>
          </a:p>
        </p:txBody>
      </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5" name="Rectangle 2"/>
          <p:cNvSpPr>
            <a:spLocks noChangeArrowheads="1"/>
          </p:cNvSpPr>
          <p:nvPr/>
        </p:nvSpPr>
        <p:spPr bwMode="auto">
          <a:xfrm>
            <a:off x="1513367" y="3765884"/>
            <a:ext cx="125673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2" name="矩形 21"/>
          <p:cNvSpPr/>
          <p:nvPr/>
        </p:nvSpPr>
        <p:spPr>
          <a:xfrm>
            <a:off x="1083715" y="1443590"/>
            <a:ext cx="3663930" cy="523220"/>
          </a:xfrm>
          <a:prstGeom prst="rect">
            <a:avLst/>
          </a:prstGeom>
          <a:noFill/>
        </p:spPr>
        <p:txBody>
          <a:bodyPr wrap="square" lIns="91440" tIns="45720" rIns="91440" bIns="45720">
            <a:spAutoFit/>
          </a:bodyPr>
          <a:lstStyle/>
          <a:p>
            <a:pPr algn="ctr"/>
            <a:r>
              <a:rPr lang="en-US" altLang="zh-CN" sz="2800" b="1" dirty="0"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1</a:t>
            </a:r>
            <a:r>
              <a:rPr lang="en-US" altLang="zh-CN" sz="2800" b="1" dirty="0"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dirty="0"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数据可视化</a:t>
            </a:r>
            <a:endParaRPr lang="zh-CN" altLang="en-US" sz="2800" b="1" cap="none" spc="0" dirty="0">
              <a:ln w="0"/>
              <a:solidFill>
                <a:srgbClr val="EE534F"/>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3482" y="825274"/>
            <a:ext cx="4605473" cy="5489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矩形 7"/>
          <p:cNvSpPr/>
          <p:nvPr/>
        </p:nvSpPr>
        <p:spPr>
          <a:xfrm>
            <a:off x="1136670" y="2888721"/>
            <a:ext cx="4694569" cy="923330"/>
          </a:xfrm>
          <a:prstGeom prst="rect">
            <a:avLst/>
          </a:prstGeom>
        </p:spPr>
        <p:txBody>
          <a:bodyPr wrap="square">
            <a:spAutoFit/>
          </a:bodyPr>
          <a:lstStyle/>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用</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筛选</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后的</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关键词</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分别与发病数进行成对的相关度分析，通过可视化，直观了解数据间的相关情况。</a:t>
            </a:r>
            <a:endParaRPr lang="zh-CN" altLang="en-US" dirty="0"/>
          </a:p>
        </p:txBody>
      </p:sp>
      <p:grpSp>
        <p:nvGrpSpPr>
          <p:cNvPr id="11" name="组合 1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12" name="矩形 11"/>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EE534F"/>
                  </a:solidFill>
                  <a:ea typeface="Microsoft YaHei UI" panose="020B0503020204020204" pitchFamily="34" charset="-122"/>
                </a:rPr>
                <a:t>BP</a:t>
              </a:r>
              <a:r>
                <a:rPr lang="zh-CN" altLang="en-US" sz="2400" dirty="0" smtClean="0">
                  <a:solidFill>
                    <a:srgbClr val="EE534F"/>
                  </a:solidFill>
                  <a:ea typeface="Microsoft YaHei UI" panose="020B0503020204020204" pitchFamily="34" charset="-122"/>
                </a:rPr>
                <a:t>神经网络</a:t>
              </a:r>
              <a:r>
                <a:rPr lang="zh-CN" altLang="en-US" sz="2400" dirty="0" smtClean="0">
                  <a:solidFill>
                    <a:srgbClr val="404040"/>
                  </a:solidFill>
                  <a:ea typeface="Microsoft YaHei UI" panose="020B0503020204020204" pitchFamily="34" charset="-122"/>
                </a:rPr>
                <a:t>模型</a:t>
              </a:r>
              <a:endParaRPr lang="zh-CN" altLang="en-US" sz="2400" dirty="0">
                <a:solidFill>
                  <a:srgbClr val="404040"/>
                </a:solidFill>
                <a:ea typeface="Microsoft YaHei UI" panose="020B0503020204020204" pitchFamily="34" charset="-122"/>
              </a:endParaRPr>
            </a:p>
          </p:txBody>
        </p:sp>
        <p:sp>
          <p:nvSpPr>
            <p:cNvPr id="13" name="矩形 12"/>
            <p:cNvSpPr/>
            <p:nvPr/>
          </p:nvSpPr>
          <p:spPr>
            <a:xfrm>
              <a:off x="1299831" y="686775"/>
              <a:ext cx="3654940" cy="276999"/>
            </a:xfrm>
            <a:prstGeom prst="rect">
              <a:avLst/>
            </a:prstGeom>
          </p:spPr>
          <p:txBody>
            <a:bodyPr wrap="square">
              <a:spAutoFit/>
            </a:bodyPr>
            <a:lstStyle/>
            <a:p>
              <a:pPr algn="just"/>
              <a:r>
                <a:rPr lang="en-US" altLang="zh-CN" sz="1200" dirty="0" smtClean="0">
                  <a:solidFill>
                    <a:srgbClr val="262425"/>
                  </a:solidFill>
                  <a:ea typeface="Roboto" panose="02000000000000000000" pitchFamily="2" charset="0"/>
                  <a:cs typeface="Open Sans" panose="020B0606030504020204" pitchFamily="34" charset="0"/>
                </a:rPr>
                <a:t>Back-propagation Neural Network</a:t>
              </a:r>
              <a:endParaRPr lang="en-US" altLang="zh-CN" sz="1200" dirty="0">
                <a:solidFill>
                  <a:srgbClr val="262425"/>
                </a:solidFill>
                <a:ea typeface="Roboto" panose="02000000000000000000" pitchFamily="2" charset="0"/>
                <a:cs typeface="Open Sans" panose="020B0606030504020204" pitchFamily="34" charset="0"/>
              </a:endParaRPr>
            </a:p>
          </p:txBody>
        </p:sp>
      </p:grpSp>
    </p:spTree>
    <p:extLst>
      <p:ext uri="{BB962C8B-B14F-4D97-AF65-F5344CB8AC3E}">
        <p14:creationId xmlns:p14="http://schemas.microsoft.com/office/powerpoint/2010/main" val="28211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33137" y="360913"/>
            <a:ext cx="703533"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3-2</a:t>
            </a:r>
            <a:endParaRPr lang="zh-CN" altLang="en-US" sz="2400" b="1" dirty="0"/>
          </a:p>
        </p:txBody>
      </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5" name="Rectangle 2"/>
          <p:cNvSpPr>
            <a:spLocks noChangeArrowheads="1"/>
          </p:cNvSpPr>
          <p:nvPr/>
        </p:nvSpPr>
        <p:spPr bwMode="auto">
          <a:xfrm>
            <a:off x="1513367" y="3765884"/>
            <a:ext cx="125673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2" name="矩形 21"/>
          <p:cNvSpPr/>
          <p:nvPr/>
        </p:nvSpPr>
        <p:spPr>
          <a:xfrm>
            <a:off x="1083715" y="1443590"/>
            <a:ext cx="3663930" cy="523220"/>
          </a:xfrm>
          <a:prstGeom prst="rect">
            <a:avLst/>
          </a:prstGeom>
          <a:noFill/>
        </p:spPr>
        <p:txBody>
          <a:bodyPr wrap="square" lIns="91440" tIns="45720" rIns="91440" bIns="45720">
            <a:spAutoFit/>
          </a:bodyPr>
          <a:lstStyle/>
          <a:p>
            <a:pPr algn="ctr"/>
            <a:r>
              <a:rPr lang="en-US" altLang="zh-CN" sz="2800" b="1" dirty="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2</a:t>
            </a:r>
            <a:r>
              <a:rPr lang="en-US" altLang="zh-CN" sz="2800" b="1" dirty="0"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dirty="0"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数据处理</a:t>
            </a:r>
            <a:endParaRPr lang="zh-CN" altLang="en-US" sz="2800" b="1" cap="none" spc="0" dirty="0">
              <a:ln w="0"/>
              <a:solidFill>
                <a:srgbClr val="EE534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1949470" y="2842554"/>
            <a:ext cx="8070830" cy="646331"/>
          </a:xfrm>
          <a:prstGeom prst="rect">
            <a:avLst/>
          </a:prstGeom>
        </p:spPr>
        <p:txBody>
          <a:bodyPr wrap="square">
            <a:spAutoFit/>
          </a:bodyPr>
          <a:lstStyle/>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进行数据标准化操作</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，并</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按</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0.05</a:t>
            </a:r>
          </a:p>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的比例将数据分为训练集和验证集。</a:t>
            </a:r>
            <a:endParaRPr lang="zh-CN" altLang="en-US" dirty="0"/>
          </a:p>
        </p:txBody>
      </p:sp>
      <p:sp>
        <p:nvSpPr>
          <p:cNvPr id="9" name="Rectangle 5"/>
          <p:cNvSpPr>
            <a:spLocks noChangeArrowheads="1"/>
          </p:cNvSpPr>
          <p:nvPr/>
        </p:nvSpPr>
        <p:spPr bwMode="auto">
          <a:xfrm>
            <a:off x="2311400" y="3796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
          <p:cNvSpPr>
            <a:spLocks noChangeArrowheads="1"/>
          </p:cNvSpPr>
          <p:nvPr/>
        </p:nvSpPr>
        <p:spPr bwMode="auto">
          <a:xfrm>
            <a:off x="2489200" y="49858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 name="组合 1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21" name="矩形 20"/>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EE534F"/>
                  </a:solidFill>
                  <a:ea typeface="Microsoft YaHei UI" panose="020B0503020204020204" pitchFamily="34" charset="-122"/>
                </a:rPr>
                <a:t>BP</a:t>
              </a:r>
              <a:r>
                <a:rPr lang="zh-CN" altLang="en-US" sz="2400" dirty="0" smtClean="0">
                  <a:solidFill>
                    <a:srgbClr val="EE534F"/>
                  </a:solidFill>
                  <a:ea typeface="Microsoft YaHei UI" panose="020B0503020204020204" pitchFamily="34" charset="-122"/>
                </a:rPr>
                <a:t>神经网络</a:t>
              </a:r>
              <a:r>
                <a:rPr lang="zh-CN" altLang="en-US" sz="2400" dirty="0" smtClean="0">
                  <a:solidFill>
                    <a:srgbClr val="404040"/>
                  </a:solidFill>
                  <a:ea typeface="Microsoft YaHei UI" panose="020B0503020204020204" pitchFamily="34" charset="-122"/>
                </a:rPr>
                <a:t>模型</a:t>
              </a:r>
              <a:endParaRPr lang="zh-CN" altLang="en-US" sz="2400" dirty="0">
                <a:solidFill>
                  <a:srgbClr val="404040"/>
                </a:solidFill>
                <a:ea typeface="Microsoft YaHei UI" panose="020B0503020204020204" pitchFamily="34" charset="-122"/>
              </a:endParaRPr>
            </a:p>
          </p:txBody>
        </p:sp>
        <p:sp>
          <p:nvSpPr>
            <p:cNvPr id="23" name="矩形 22"/>
            <p:cNvSpPr/>
            <p:nvPr/>
          </p:nvSpPr>
          <p:spPr>
            <a:xfrm>
              <a:off x="1299831" y="686775"/>
              <a:ext cx="3654940" cy="276999"/>
            </a:xfrm>
            <a:prstGeom prst="rect">
              <a:avLst/>
            </a:prstGeom>
          </p:spPr>
          <p:txBody>
            <a:bodyPr wrap="square">
              <a:spAutoFit/>
            </a:bodyPr>
            <a:lstStyle/>
            <a:p>
              <a:pPr algn="just"/>
              <a:r>
                <a:rPr lang="en-US" altLang="zh-CN" sz="1200" dirty="0" smtClean="0">
                  <a:solidFill>
                    <a:srgbClr val="262425"/>
                  </a:solidFill>
                  <a:ea typeface="Roboto" panose="02000000000000000000" pitchFamily="2" charset="0"/>
                  <a:cs typeface="Open Sans" panose="020B0606030504020204" pitchFamily="34" charset="0"/>
                </a:rPr>
                <a:t>Back-propagation Neural Network</a:t>
              </a:r>
              <a:endParaRPr lang="en-US" altLang="zh-CN" sz="1200" dirty="0">
                <a:solidFill>
                  <a:srgbClr val="262425"/>
                </a:solidFill>
                <a:ea typeface="Roboto" panose="02000000000000000000" pitchFamily="2" charset="0"/>
                <a:cs typeface="Open Sans" panose="020B0606030504020204" pitchFamily="34" charset="0"/>
              </a:endParaRPr>
            </a:p>
          </p:txBody>
        </p:sp>
      </p:gr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7" y="1688871"/>
            <a:ext cx="5852171" cy="39941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矩形 3"/>
          <p:cNvSpPr/>
          <p:nvPr/>
        </p:nvSpPr>
        <p:spPr>
          <a:xfrm>
            <a:off x="1699645" y="5851941"/>
            <a:ext cx="6096000" cy="646331"/>
          </a:xfrm>
          <a:prstGeom prst="rect">
            <a:avLst/>
          </a:prstGeom>
        </p:spPr>
        <p:txBody>
          <a:bodyPr>
            <a:spAutoFit/>
          </a:bodyPr>
          <a:lstStyle/>
          <a:p>
            <a:pPr lvl="0">
              <a:defRPr/>
            </a:pPr>
            <a:r>
              <a:rPr lang="en-US" altLang="zh-CN"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Preis</a:t>
            </a:r>
            <a:r>
              <a:rPr lang="en-US" altLang="zh-CN"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T., Moat, H. S., &amp; Stanley, H. E. (2013). Quantifying trading behavior in financial markets using Google Trends.</a:t>
            </a:r>
            <a:endParaRPr lang="zh-CN" altLang="en-US"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7969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33137" y="360913"/>
            <a:ext cx="703533"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3-2</a:t>
            </a:r>
            <a:endParaRPr lang="zh-CN" altLang="en-US" sz="2400" b="1" dirty="0"/>
          </a:p>
        </p:txBody>
      </p:sp>
      <p:grpSp>
        <p:nvGrpSpPr>
          <p:cNvPr id="17" name="组合 1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18" name="矩形 17"/>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EE534F"/>
                  </a:solidFill>
                  <a:ea typeface="Microsoft YaHei UI" panose="020B0503020204020204" pitchFamily="34" charset="-122"/>
                </a:rPr>
                <a:t>BP</a:t>
              </a:r>
              <a:r>
                <a:rPr lang="zh-CN" altLang="en-US" sz="2400" dirty="0" smtClean="0">
                  <a:solidFill>
                    <a:srgbClr val="EE534F"/>
                  </a:solidFill>
                  <a:ea typeface="Microsoft YaHei UI" panose="020B0503020204020204" pitchFamily="34" charset="-122"/>
                </a:rPr>
                <a:t>神经网络</a:t>
              </a:r>
              <a:r>
                <a:rPr lang="zh-CN" altLang="en-US" sz="2400" dirty="0" smtClean="0">
                  <a:solidFill>
                    <a:srgbClr val="404040"/>
                  </a:solidFill>
                  <a:ea typeface="Microsoft YaHei UI" panose="020B0503020204020204" pitchFamily="34" charset="-122"/>
                </a:rPr>
                <a:t>模型</a:t>
              </a:r>
              <a:endParaRPr lang="zh-CN" altLang="en-US" sz="2400" dirty="0">
                <a:solidFill>
                  <a:srgbClr val="404040"/>
                </a:solidFill>
                <a:ea typeface="Microsoft YaHei UI" panose="020B0503020204020204" pitchFamily="34" charset="-122"/>
              </a:endParaRPr>
            </a:p>
          </p:txBody>
        </p:sp>
        <p:sp>
          <p:nvSpPr>
            <p:cNvPr id="19" name="矩形 18"/>
            <p:cNvSpPr/>
            <p:nvPr/>
          </p:nvSpPr>
          <p:spPr>
            <a:xfrm>
              <a:off x="1299831" y="686775"/>
              <a:ext cx="3654940" cy="276999"/>
            </a:xfrm>
            <a:prstGeom prst="rect">
              <a:avLst/>
            </a:prstGeom>
          </p:spPr>
          <p:txBody>
            <a:bodyPr wrap="square">
              <a:spAutoFit/>
            </a:bodyPr>
            <a:lstStyle/>
            <a:p>
              <a:pPr algn="just"/>
              <a:r>
                <a:rPr lang="en-US" altLang="zh-CN" sz="1200" dirty="0" smtClean="0">
                  <a:solidFill>
                    <a:srgbClr val="262425"/>
                  </a:solidFill>
                  <a:ea typeface="Roboto" panose="02000000000000000000" pitchFamily="2" charset="0"/>
                  <a:cs typeface="Open Sans" panose="020B0606030504020204" pitchFamily="34" charset="0"/>
                </a:rPr>
                <a:t>Back-propagation Neural Network</a:t>
              </a:r>
              <a:endParaRPr lang="en-US" altLang="zh-CN" sz="1200" dirty="0">
                <a:solidFill>
                  <a:srgbClr val="262425"/>
                </a:solidFill>
                <a:ea typeface="Roboto" panose="02000000000000000000" pitchFamily="2" charset="0"/>
                <a:cs typeface="Open Sans" panose="020B0606030504020204" pitchFamily="34" charset="0"/>
              </a:endParaRPr>
            </a:p>
          </p:txBody>
        </p:sp>
      </p:gr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22" name="矩形 21"/>
          <p:cNvSpPr/>
          <p:nvPr/>
        </p:nvSpPr>
        <p:spPr>
          <a:xfrm>
            <a:off x="1083715" y="1443590"/>
            <a:ext cx="3663930" cy="523220"/>
          </a:xfrm>
          <a:prstGeom prst="rect">
            <a:avLst/>
          </a:prstGeom>
          <a:noFill/>
        </p:spPr>
        <p:txBody>
          <a:bodyPr wrap="square" lIns="91440" tIns="45720" rIns="91440" bIns="45720">
            <a:spAutoFit/>
          </a:bodyPr>
          <a:lstStyle/>
          <a:p>
            <a:pPr algn="ctr"/>
            <a:r>
              <a:rPr lang="en-US" altLang="zh-CN" sz="2800" b="1" dirty="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3</a:t>
            </a:r>
            <a:r>
              <a:rPr lang="en-US" altLang="zh-CN" sz="2800" b="1" dirty="0"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dirty="0"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模型原理</a:t>
            </a:r>
            <a:endParaRPr lang="zh-CN" altLang="en-US" sz="2800" b="1" cap="none" spc="0" dirty="0">
              <a:ln w="0"/>
              <a:solidFill>
                <a:srgbClr val="EE534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1155635" y="3239277"/>
            <a:ext cx="4816594" cy="923330"/>
          </a:xfrm>
          <a:prstGeom prst="rect">
            <a:avLst/>
          </a:prstGeom>
        </p:spPr>
        <p:txBody>
          <a:bodyPr wrap="square">
            <a:spAutoFit/>
          </a:bodyPr>
          <a:lstStyle/>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激活函数</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(Activation): Sigmoid,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Tanh</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 Linear...</a:t>
            </a:r>
          </a:p>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优化函数</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(Optimizer)</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SGD, Adam…</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椭圆 5"/>
          <p:cNvSpPr/>
          <p:nvPr/>
        </p:nvSpPr>
        <p:spPr>
          <a:xfrm>
            <a:off x="6758323" y="2185853"/>
            <a:ext cx="423242" cy="4432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755697" y="2833328"/>
            <a:ext cx="423242" cy="4432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761813" y="3479296"/>
            <a:ext cx="423242" cy="4432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755697" y="4125264"/>
            <a:ext cx="423242" cy="4432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755697" y="4771232"/>
            <a:ext cx="423242" cy="4432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endCxn id="6" idx="2"/>
          </p:cNvCxnSpPr>
          <p:nvPr/>
        </p:nvCxnSpPr>
        <p:spPr>
          <a:xfrm>
            <a:off x="6016679" y="2407499"/>
            <a:ext cx="7416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6014053" y="3053185"/>
            <a:ext cx="7416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6014053" y="3700942"/>
            <a:ext cx="7416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6043891" y="4346910"/>
            <a:ext cx="7416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6043891" y="4992878"/>
            <a:ext cx="7416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椭圆 27"/>
          <p:cNvSpPr/>
          <p:nvPr/>
        </p:nvSpPr>
        <p:spPr>
          <a:xfrm>
            <a:off x="8829099" y="2623703"/>
            <a:ext cx="423242" cy="4432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815007" y="3482335"/>
            <a:ext cx="423242" cy="4432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8829099" y="4341081"/>
            <a:ext cx="423242" cy="4432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stCxn id="6" idx="6"/>
            <a:endCxn id="28" idx="2"/>
          </p:cNvCxnSpPr>
          <p:nvPr/>
        </p:nvCxnSpPr>
        <p:spPr>
          <a:xfrm>
            <a:off x="7181565" y="2407499"/>
            <a:ext cx="1647534" cy="437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4" idx="6"/>
            <a:endCxn id="28" idx="2"/>
          </p:cNvCxnSpPr>
          <p:nvPr/>
        </p:nvCxnSpPr>
        <p:spPr>
          <a:xfrm flipV="1">
            <a:off x="7178939" y="2845349"/>
            <a:ext cx="1650160" cy="209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20" idx="6"/>
            <a:endCxn id="28" idx="2"/>
          </p:cNvCxnSpPr>
          <p:nvPr/>
        </p:nvCxnSpPr>
        <p:spPr>
          <a:xfrm flipV="1">
            <a:off x="7185055" y="2845349"/>
            <a:ext cx="1644044" cy="855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21" idx="6"/>
            <a:endCxn id="28" idx="2"/>
          </p:cNvCxnSpPr>
          <p:nvPr/>
        </p:nvCxnSpPr>
        <p:spPr>
          <a:xfrm flipV="1">
            <a:off x="7178939" y="2845349"/>
            <a:ext cx="1650160" cy="1501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23" idx="6"/>
            <a:endCxn id="28" idx="2"/>
          </p:cNvCxnSpPr>
          <p:nvPr/>
        </p:nvCxnSpPr>
        <p:spPr>
          <a:xfrm flipV="1">
            <a:off x="7178939" y="2845349"/>
            <a:ext cx="1650160" cy="2147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6" idx="6"/>
            <a:endCxn id="29" idx="2"/>
          </p:cNvCxnSpPr>
          <p:nvPr/>
        </p:nvCxnSpPr>
        <p:spPr>
          <a:xfrm>
            <a:off x="7181565" y="2407499"/>
            <a:ext cx="1633442" cy="12964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stCxn id="14" idx="6"/>
            <a:endCxn id="29" idx="2"/>
          </p:cNvCxnSpPr>
          <p:nvPr/>
        </p:nvCxnSpPr>
        <p:spPr>
          <a:xfrm>
            <a:off x="7178939" y="3054974"/>
            <a:ext cx="1636068" cy="6490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20" idx="6"/>
            <a:endCxn id="29" idx="2"/>
          </p:cNvCxnSpPr>
          <p:nvPr/>
        </p:nvCxnSpPr>
        <p:spPr>
          <a:xfrm>
            <a:off x="7185055" y="3700942"/>
            <a:ext cx="1629952" cy="30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21" idx="6"/>
            <a:endCxn id="29" idx="2"/>
          </p:cNvCxnSpPr>
          <p:nvPr/>
        </p:nvCxnSpPr>
        <p:spPr>
          <a:xfrm flipV="1">
            <a:off x="7178939" y="3703981"/>
            <a:ext cx="1636068" cy="642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23" idx="6"/>
            <a:endCxn id="29" idx="2"/>
          </p:cNvCxnSpPr>
          <p:nvPr/>
        </p:nvCxnSpPr>
        <p:spPr>
          <a:xfrm flipV="1">
            <a:off x="7178939" y="3703981"/>
            <a:ext cx="1636068" cy="1288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a:stCxn id="20" idx="6"/>
          </p:cNvCxnSpPr>
          <p:nvPr/>
        </p:nvCxnSpPr>
        <p:spPr>
          <a:xfrm>
            <a:off x="7185055" y="3700942"/>
            <a:ext cx="1629952" cy="861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21" idx="6"/>
            <a:endCxn id="30" idx="2"/>
          </p:cNvCxnSpPr>
          <p:nvPr/>
        </p:nvCxnSpPr>
        <p:spPr>
          <a:xfrm>
            <a:off x="7178939" y="4346910"/>
            <a:ext cx="1650160" cy="215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p:cNvCxnSpPr>
            <a:stCxn id="23" idx="6"/>
            <a:endCxn id="30" idx="2"/>
          </p:cNvCxnSpPr>
          <p:nvPr/>
        </p:nvCxnSpPr>
        <p:spPr>
          <a:xfrm flipV="1">
            <a:off x="7178939" y="4562727"/>
            <a:ext cx="1650160" cy="430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6" idx="6"/>
            <a:endCxn id="30" idx="2"/>
          </p:cNvCxnSpPr>
          <p:nvPr/>
        </p:nvCxnSpPr>
        <p:spPr>
          <a:xfrm>
            <a:off x="7181565" y="2407499"/>
            <a:ext cx="1647534" cy="2155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a:stCxn id="14" idx="6"/>
            <a:endCxn id="30" idx="2"/>
          </p:cNvCxnSpPr>
          <p:nvPr/>
        </p:nvCxnSpPr>
        <p:spPr>
          <a:xfrm>
            <a:off x="7178939" y="3054974"/>
            <a:ext cx="1650160" cy="1507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椭圆 60"/>
          <p:cNvSpPr/>
          <p:nvPr/>
        </p:nvSpPr>
        <p:spPr>
          <a:xfrm>
            <a:off x="10444959" y="3482335"/>
            <a:ext cx="423242" cy="4432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箭头连接符 72"/>
          <p:cNvCxnSpPr>
            <a:stCxn id="29" idx="6"/>
            <a:endCxn id="61" idx="2"/>
          </p:cNvCxnSpPr>
          <p:nvPr/>
        </p:nvCxnSpPr>
        <p:spPr>
          <a:xfrm>
            <a:off x="9238249" y="3703981"/>
            <a:ext cx="12067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接箭头连接符 74"/>
          <p:cNvCxnSpPr>
            <a:stCxn id="28" idx="5"/>
            <a:endCxn id="61" idx="2"/>
          </p:cNvCxnSpPr>
          <p:nvPr/>
        </p:nvCxnSpPr>
        <p:spPr>
          <a:xfrm>
            <a:off x="9190359" y="3002076"/>
            <a:ext cx="1254600" cy="701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30" idx="7"/>
            <a:endCxn id="61" idx="2"/>
          </p:cNvCxnSpPr>
          <p:nvPr/>
        </p:nvCxnSpPr>
        <p:spPr>
          <a:xfrm flipV="1">
            <a:off x="9190359" y="3703981"/>
            <a:ext cx="1254600" cy="7020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0" name="文本框 79"/>
          <p:cNvSpPr txBox="1"/>
          <p:nvPr/>
        </p:nvSpPr>
        <p:spPr>
          <a:xfrm>
            <a:off x="6524823" y="1343494"/>
            <a:ext cx="884989" cy="646331"/>
          </a:xfrm>
          <a:prstGeom prst="rect">
            <a:avLst/>
          </a:prstGeom>
          <a:noFill/>
        </p:spPr>
        <p:txBody>
          <a:bodyPr wrap="square" rtlCol="0">
            <a:spAutoFit/>
          </a:bodyPr>
          <a:lstStyle/>
          <a:p>
            <a:pPr algn="ctr"/>
            <a:r>
              <a:rPr lang="en-US" altLang="zh-CN" dirty="0" smtClean="0">
                <a:latin typeface="Times New Roman" panose="02020603050405020304" pitchFamily="18" charset="0"/>
                <a:cs typeface="Times New Roman" panose="02020603050405020304" pitchFamily="18" charset="0"/>
              </a:rPr>
              <a:t>Input</a:t>
            </a:r>
          </a:p>
          <a:p>
            <a:pPr algn="ctr"/>
            <a:r>
              <a:rPr lang="en-US" altLang="zh-CN" dirty="0" smtClean="0">
                <a:latin typeface="Times New Roman" panose="02020603050405020304" pitchFamily="18" charset="0"/>
                <a:cs typeface="Times New Roman" panose="02020603050405020304" pitchFamily="18" charset="0"/>
              </a:rPr>
              <a:t>Layer</a:t>
            </a:r>
            <a:endParaRPr lang="zh-CN" altLang="en-US" dirty="0">
              <a:latin typeface="Times New Roman" panose="02020603050405020304" pitchFamily="18" charset="0"/>
              <a:cs typeface="Times New Roman" panose="02020603050405020304" pitchFamily="18" charset="0"/>
            </a:endParaRPr>
          </a:p>
        </p:txBody>
      </p:sp>
      <p:sp>
        <p:nvSpPr>
          <p:cNvPr id="81" name="文本框 80"/>
          <p:cNvSpPr txBox="1"/>
          <p:nvPr/>
        </p:nvSpPr>
        <p:spPr>
          <a:xfrm>
            <a:off x="8598225" y="1359100"/>
            <a:ext cx="884989" cy="646331"/>
          </a:xfrm>
          <a:prstGeom prst="rect">
            <a:avLst/>
          </a:prstGeom>
          <a:noFill/>
        </p:spPr>
        <p:txBody>
          <a:bodyPr wrap="square" rtlCol="0">
            <a:spAutoFit/>
          </a:bodyPr>
          <a:lstStyle/>
          <a:p>
            <a:pPr algn="ctr"/>
            <a:r>
              <a:rPr lang="en-US" altLang="zh-CN" dirty="0" smtClean="0">
                <a:latin typeface="Times New Roman" panose="02020603050405020304" pitchFamily="18" charset="0"/>
                <a:cs typeface="Times New Roman" panose="02020603050405020304" pitchFamily="18" charset="0"/>
              </a:rPr>
              <a:t>Hidden</a:t>
            </a:r>
          </a:p>
          <a:p>
            <a:pPr algn="ctr"/>
            <a:r>
              <a:rPr lang="en-US" altLang="zh-CN" dirty="0" smtClean="0">
                <a:latin typeface="Times New Roman" panose="02020603050405020304" pitchFamily="18" charset="0"/>
                <a:cs typeface="Times New Roman" panose="02020603050405020304" pitchFamily="18" charset="0"/>
              </a:rPr>
              <a:t>Layer</a:t>
            </a:r>
            <a:endParaRPr lang="zh-CN" altLang="en-US" dirty="0">
              <a:latin typeface="Times New Roman" panose="02020603050405020304" pitchFamily="18" charset="0"/>
              <a:cs typeface="Times New Roman" panose="02020603050405020304" pitchFamily="18" charset="0"/>
            </a:endParaRPr>
          </a:p>
        </p:txBody>
      </p:sp>
      <p:sp>
        <p:nvSpPr>
          <p:cNvPr id="82" name="文本框 81"/>
          <p:cNvSpPr txBox="1"/>
          <p:nvPr/>
        </p:nvSpPr>
        <p:spPr>
          <a:xfrm>
            <a:off x="10214085" y="1382034"/>
            <a:ext cx="884989" cy="646331"/>
          </a:xfrm>
          <a:prstGeom prst="rect">
            <a:avLst/>
          </a:prstGeom>
          <a:noFill/>
        </p:spPr>
        <p:txBody>
          <a:bodyPr wrap="square" rtlCol="0">
            <a:spAutoFit/>
          </a:bodyPr>
          <a:lstStyle/>
          <a:p>
            <a:pPr algn="ctr"/>
            <a:r>
              <a:rPr lang="en-US" altLang="zh-CN" dirty="0" smtClean="0">
                <a:latin typeface="Times New Roman" panose="02020603050405020304" pitchFamily="18" charset="0"/>
                <a:cs typeface="Times New Roman" panose="02020603050405020304" pitchFamily="18" charset="0"/>
              </a:rPr>
              <a:t>Output</a:t>
            </a:r>
          </a:p>
          <a:p>
            <a:pPr algn="ctr"/>
            <a:r>
              <a:rPr lang="en-US" altLang="zh-CN" dirty="0" smtClean="0">
                <a:latin typeface="Times New Roman" panose="02020603050405020304" pitchFamily="18" charset="0"/>
                <a:cs typeface="Times New Roman" panose="02020603050405020304" pitchFamily="18" charset="0"/>
              </a:rPr>
              <a:t>Layer</a:t>
            </a:r>
            <a:endParaRPr lang="zh-CN" altLang="en-US" dirty="0">
              <a:latin typeface="Times New Roman" panose="02020603050405020304" pitchFamily="18" charset="0"/>
              <a:cs typeface="Times New Roman" panose="02020603050405020304" pitchFamily="18" charset="0"/>
            </a:endParaRPr>
          </a:p>
        </p:txBody>
      </p:sp>
      <p:pic>
        <p:nvPicPr>
          <p:cNvPr id="83" name="图片 8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558" y="2734362"/>
            <a:ext cx="4695825" cy="1671638"/>
          </a:xfrm>
          <a:prstGeom prst="rect">
            <a:avLst/>
          </a:prstGeom>
        </p:spPr>
      </p:pic>
      <mc:AlternateContent xmlns:mc="http://schemas.openxmlformats.org/markup-compatibility/2006" xmlns:a14="http://schemas.microsoft.com/office/drawing/2010/main">
        <mc:Choice Requires="a14">
          <p:sp>
            <p:nvSpPr>
              <p:cNvPr id="84" name="文本框 83"/>
              <p:cNvSpPr txBox="1"/>
              <p:nvPr/>
            </p:nvSpPr>
            <p:spPr>
              <a:xfrm>
                <a:off x="7562837" y="2175050"/>
                <a:ext cx="88498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𝑊</m:t>
                          </m:r>
                        </m:e>
                        <m:sub>
                          <m:r>
                            <a:rPr lang="en-US" altLang="zh-CN" b="0" i="1" dirty="0" smtClean="0">
                              <a:latin typeface="Cambria Math" panose="02040503050406030204" pitchFamily="18" charset="0"/>
                              <a:cs typeface="Times New Roman" panose="02020603050405020304" pitchFamily="18" charset="0"/>
                            </a:rPr>
                            <m:t>𝑖</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84" name="文本框 83"/>
              <p:cNvSpPr txBox="1">
                <a:spLocks noRot="1" noChangeAspect="1" noMove="1" noResize="1" noEditPoints="1" noAdjustHandles="1" noChangeArrowheads="1" noChangeShapeType="1" noTextEdit="1"/>
              </p:cNvSpPr>
              <p:nvPr/>
            </p:nvSpPr>
            <p:spPr>
              <a:xfrm>
                <a:off x="7562837" y="2175050"/>
                <a:ext cx="884989" cy="369332"/>
              </a:xfrm>
              <a:prstGeom prst="rect">
                <a:avLst/>
              </a:prstGeom>
              <a:blipFill rotWithShape="0">
                <a:blip r:embed="rId4"/>
                <a:stretch>
                  <a:fillRect b="-3333"/>
                </a:stretch>
              </a:blipFill>
            </p:spPr>
            <p:txBody>
              <a:bodyPr/>
              <a:lstStyle/>
              <a:p>
                <a:r>
                  <a:rPr lang="zh-CN" altLang="en-US">
                    <a:noFill/>
                  </a:rPr>
                  <a:t> </a:t>
                </a:r>
              </a:p>
            </p:txBody>
          </p:sp>
        </mc:Fallback>
      </mc:AlternateContent>
      <p:grpSp>
        <p:nvGrpSpPr>
          <p:cNvPr id="88" name="组合 87"/>
          <p:cNvGrpSpPr/>
          <p:nvPr/>
        </p:nvGrpSpPr>
        <p:grpSpPr>
          <a:xfrm>
            <a:off x="8269358" y="2034565"/>
            <a:ext cx="3060427" cy="1447770"/>
            <a:chOff x="8269358" y="2034565"/>
            <a:chExt cx="3060427" cy="1447770"/>
          </a:xfrm>
        </p:grpSpPr>
        <p:cxnSp>
          <p:nvCxnSpPr>
            <p:cNvPr id="86" name="肘形连接符 85"/>
            <p:cNvCxnSpPr>
              <a:stCxn id="61" idx="0"/>
            </p:cNvCxnSpPr>
            <p:nvPr/>
          </p:nvCxnSpPr>
          <p:spPr>
            <a:xfrm rot="16200000" flipV="1">
              <a:off x="8901660" y="1727414"/>
              <a:ext cx="1122619" cy="238722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87" name="文本框 86"/>
            <p:cNvSpPr txBox="1"/>
            <p:nvPr/>
          </p:nvSpPr>
          <p:spPr>
            <a:xfrm>
              <a:off x="9098384" y="2034565"/>
              <a:ext cx="2231401" cy="64633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Error back propagation</a:t>
              </a:r>
              <a:endParaRPr lang="zh-CN" altLang="en-US" dirty="0">
                <a:latin typeface="Times New Roman" panose="02020603050405020304" pitchFamily="18" charset="0"/>
                <a:cs typeface="Times New Roman" panose="02020603050405020304" pitchFamily="18" charset="0"/>
              </a:endParaRPr>
            </a:p>
          </p:txBody>
        </p:sp>
      </p:grpSp>
      <p:sp>
        <p:nvSpPr>
          <p:cNvPr id="89" name="矩形 88"/>
          <p:cNvSpPr/>
          <p:nvPr/>
        </p:nvSpPr>
        <p:spPr>
          <a:xfrm>
            <a:off x="1269993" y="5561282"/>
            <a:ext cx="5436812" cy="461665"/>
          </a:xfrm>
          <a:prstGeom prst="rect">
            <a:avLst/>
          </a:prstGeom>
        </p:spPr>
        <p:txBody>
          <a:bodyPr wrap="square">
            <a:spAutoFit/>
          </a:bodyPr>
          <a:lstStyle/>
          <a:p>
            <a:r>
              <a:rPr lang="en-US" altLang="zh-CN" sz="1200" dirty="0">
                <a:solidFill>
                  <a:srgbClr val="808080"/>
                </a:solidFill>
                <a:latin typeface="Times New Roman" panose="02020603050405020304" pitchFamily="18" charset="0"/>
                <a:ea typeface="微软雅黑" panose="020B0503020204020204" pitchFamily="34" charset="-122"/>
                <a:cs typeface="Times New Roman" panose="02020603050405020304" pitchFamily="18" charset="0"/>
              </a:rPr>
              <a:t>Abbott, L. F., &amp; Dayan, P. (1999). The effect of correlated variability on the accuracy of a population code. Neural computation, 11(1), 91-101.</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139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fade">
                                      <p:cBhvr>
                                        <p:cTn id="37" dur="500"/>
                                        <p:tgtEl>
                                          <p:spTgt spid="8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fade">
                                      <p:cBhvr>
                                        <p:cTn id="42" dur="500"/>
                                        <p:tgtEl>
                                          <p:spTgt spid="8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83"/>
                                        </p:tgtEl>
                                      </p:cBhvr>
                                    </p:animEffect>
                                    <p:set>
                                      <p:cBhvr>
                                        <p:cTn id="47" dur="1" fill="hold">
                                          <p:stCondLst>
                                            <p:cond delay="499"/>
                                          </p:stCondLst>
                                        </p:cTn>
                                        <p:tgtEl>
                                          <p:spTgt spid="83"/>
                                        </p:tgtEl>
                                        <p:attrNameLst>
                                          <p:attrName>style.visibility</p:attrName>
                                        </p:attrNameLst>
                                      </p:cBhvr>
                                      <p:to>
                                        <p:strVal val="hidden"/>
                                      </p:to>
                                    </p:se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8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7"/>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9"/>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44"/>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46"/>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4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5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5"/>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58"/>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60"/>
                                        </p:tgtEl>
                                        <p:attrNameLst>
                                          <p:attrName>style.visibility</p:attrName>
                                        </p:attrNameLst>
                                      </p:cBhvr>
                                      <p:to>
                                        <p:strVal val="visible"/>
                                      </p:to>
                                    </p:set>
                                  </p:childTnLst>
                                </p:cTn>
                              </p:par>
                              <p:par>
                                <p:cTn id="88" presetID="10" presetClass="entr" presetSubtype="0" fill="hold" grpId="0" nodeType="withEffect">
                                  <p:stCondLst>
                                    <p:cond delay="0"/>
                                  </p:stCondLst>
                                  <p:childTnLst>
                                    <p:set>
                                      <p:cBhvr>
                                        <p:cTn id="89" dur="1" fill="hold">
                                          <p:stCondLst>
                                            <p:cond delay="0"/>
                                          </p:stCondLst>
                                        </p:cTn>
                                        <p:tgtEl>
                                          <p:spTgt spid="81"/>
                                        </p:tgtEl>
                                        <p:attrNameLst>
                                          <p:attrName>style.visibility</p:attrName>
                                        </p:attrNameLst>
                                      </p:cBhvr>
                                      <p:to>
                                        <p:strVal val="visible"/>
                                      </p:to>
                                    </p:set>
                                    <p:animEffect transition="in" filter="fade">
                                      <p:cBhvr>
                                        <p:cTn id="90" dur="500"/>
                                        <p:tgtEl>
                                          <p:spTgt spid="8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fade">
                                      <p:cBhvr>
                                        <p:cTn id="95" dur="500"/>
                                        <p:tgtEl>
                                          <p:spTgt spid="61"/>
                                        </p:tgtEl>
                                      </p:cBhvr>
                                    </p:animEffect>
                                  </p:childTnLst>
                                </p:cTn>
                              </p:par>
                              <p:par>
                                <p:cTn id="96" presetID="10" presetClass="entr" presetSubtype="0" fill="hold" nodeType="withEffect">
                                  <p:stCondLst>
                                    <p:cond delay="0"/>
                                  </p:stCondLst>
                                  <p:childTnLst>
                                    <p:set>
                                      <p:cBhvr>
                                        <p:cTn id="97" dur="1" fill="hold">
                                          <p:stCondLst>
                                            <p:cond delay="0"/>
                                          </p:stCondLst>
                                        </p:cTn>
                                        <p:tgtEl>
                                          <p:spTgt spid="73"/>
                                        </p:tgtEl>
                                        <p:attrNameLst>
                                          <p:attrName>style.visibility</p:attrName>
                                        </p:attrNameLst>
                                      </p:cBhvr>
                                      <p:to>
                                        <p:strVal val="visible"/>
                                      </p:to>
                                    </p:set>
                                    <p:animEffect transition="in" filter="fade">
                                      <p:cBhvr>
                                        <p:cTn id="98" dur="500"/>
                                        <p:tgtEl>
                                          <p:spTgt spid="73"/>
                                        </p:tgtEl>
                                      </p:cBhvr>
                                    </p:animEffect>
                                  </p:childTnLst>
                                </p:cTn>
                              </p:par>
                              <p:par>
                                <p:cTn id="99" presetID="10" presetClass="entr" presetSubtype="0" fill="hold" nodeType="withEffect">
                                  <p:stCondLst>
                                    <p:cond delay="0"/>
                                  </p:stCondLst>
                                  <p:childTnLst>
                                    <p:set>
                                      <p:cBhvr>
                                        <p:cTn id="100" dur="1" fill="hold">
                                          <p:stCondLst>
                                            <p:cond delay="0"/>
                                          </p:stCondLst>
                                        </p:cTn>
                                        <p:tgtEl>
                                          <p:spTgt spid="75"/>
                                        </p:tgtEl>
                                        <p:attrNameLst>
                                          <p:attrName>style.visibility</p:attrName>
                                        </p:attrNameLst>
                                      </p:cBhvr>
                                      <p:to>
                                        <p:strVal val="visible"/>
                                      </p:to>
                                    </p:set>
                                    <p:animEffect transition="in" filter="fade">
                                      <p:cBhvr>
                                        <p:cTn id="101" dur="500"/>
                                        <p:tgtEl>
                                          <p:spTgt spid="75"/>
                                        </p:tgtEl>
                                      </p:cBhvr>
                                    </p:animEffect>
                                  </p:childTnLst>
                                </p:cTn>
                              </p:par>
                              <p:par>
                                <p:cTn id="102" presetID="10" presetClass="entr" presetSubtype="0" fill="hold" nodeType="with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fade">
                                      <p:cBhvr>
                                        <p:cTn id="104" dur="500"/>
                                        <p:tgtEl>
                                          <p:spTgt spid="7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2"/>
                                        </p:tgtEl>
                                        <p:attrNameLst>
                                          <p:attrName>style.visibility</p:attrName>
                                        </p:attrNameLst>
                                      </p:cBhvr>
                                      <p:to>
                                        <p:strVal val="visible"/>
                                      </p:to>
                                    </p:set>
                                    <p:animEffect transition="in" filter="fade">
                                      <p:cBhvr>
                                        <p:cTn id="107" dur="500"/>
                                        <p:tgtEl>
                                          <p:spTgt spid="8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88"/>
                                        </p:tgtEl>
                                        <p:attrNameLst>
                                          <p:attrName>style.visibility</p:attrName>
                                        </p:attrNameLst>
                                      </p:cBhvr>
                                      <p:to>
                                        <p:strVal val="visible"/>
                                      </p:to>
                                    </p:set>
                                    <p:animEffect transition="in" filter="fade">
                                      <p:cBhvr>
                                        <p:cTn id="11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20" grpId="0" animBg="1"/>
      <p:bldP spid="21" grpId="0" animBg="1"/>
      <p:bldP spid="23" grpId="0" animBg="1"/>
      <p:bldP spid="28" grpId="0" animBg="1"/>
      <p:bldP spid="29" grpId="0" animBg="1"/>
      <p:bldP spid="30" grpId="0" animBg="1"/>
      <p:bldP spid="61" grpId="0" animBg="1"/>
      <p:bldP spid="80" grpId="0"/>
      <p:bldP spid="81" grpId="0"/>
      <p:bldP spid="82" grpId="0"/>
      <p:bldP spid="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33137" y="360913"/>
            <a:ext cx="703533"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3-2</a:t>
            </a:r>
            <a:endParaRPr lang="zh-CN" altLang="en-US" sz="2400" b="1" dirty="0"/>
          </a:p>
        </p:txBody>
      </p:sp>
      <p:grpSp>
        <p:nvGrpSpPr>
          <p:cNvPr id="17" name="组合 1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18" name="矩形 17"/>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EE534F"/>
                  </a:solidFill>
                  <a:ea typeface="Microsoft YaHei UI" panose="020B0503020204020204" pitchFamily="34" charset="-122"/>
                </a:rPr>
                <a:t>BP</a:t>
              </a:r>
              <a:r>
                <a:rPr lang="zh-CN" altLang="en-US" sz="2400" dirty="0" smtClean="0">
                  <a:solidFill>
                    <a:srgbClr val="EE534F"/>
                  </a:solidFill>
                  <a:ea typeface="Microsoft YaHei UI" panose="020B0503020204020204" pitchFamily="34" charset="-122"/>
                </a:rPr>
                <a:t>神经网络</a:t>
              </a:r>
              <a:r>
                <a:rPr lang="zh-CN" altLang="en-US" sz="2400" dirty="0" smtClean="0">
                  <a:solidFill>
                    <a:srgbClr val="404040"/>
                  </a:solidFill>
                  <a:ea typeface="Microsoft YaHei UI" panose="020B0503020204020204" pitchFamily="34" charset="-122"/>
                </a:rPr>
                <a:t>模型</a:t>
              </a:r>
              <a:endParaRPr lang="zh-CN" altLang="en-US" sz="2400" dirty="0">
                <a:solidFill>
                  <a:srgbClr val="404040"/>
                </a:solidFill>
                <a:ea typeface="Microsoft YaHei UI" panose="020B0503020204020204" pitchFamily="34" charset="-122"/>
              </a:endParaRPr>
            </a:p>
          </p:txBody>
        </p:sp>
        <p:sp>
          <p:nvSpPr>
            <p:cNvPr id="19" name="矩形 18"/>
            <p:cNvSpPr/>
            <p:nvPr/>
          </p:nvSpPr>
          <p:spPr>
            <a:xfrm>
              <a:off x="1299831" y="686775"/>
              <a:ext cx="3654940" cy="276999"/>
            </a:xfrm>
            <a:prstGeom prst="rect">
              <a:avLst/>
            </a:prstGeom>
          </p:spPr>
          <p:txBody>
            <a:bodyPr wrap="square">
              <a:spAutoFit/>
            </a:bodyPr>
            <a:lstStyle/>
            <a:p>
              <a:pPr algn="just"/>
              <a:r>
                <a:rPr lang="en-US" altLang="zh-CN" sz="1200" dirty="0" smtClean="0">
                  <a:solidFill>
                    <a:srgbClr val="262425"/>
                  </a:solidFill>
                  <a:ea typeface="Roboto" panose="02000000000000000000" pitchFamily="2" charset="0"/>
                  <a:cs typeface="Open Sans" panose="020B0606030504020204" pitchFamily="34" charset="0"/>
                </a:rPr>
                <a:t>Back-propagation Neural Network</a:t>
              </a:r>
              <a:endParaRPr lang="en-US" altLang="zh-CN" sz="1200" dirty="0">
                <a:solidFill>
                  <a:srgbClr val="262425"/>
                </a:solidFill>
                <a:ea typeface="Roboto" panose="02000000000000000000" pitchFamily="2" charset="0"/>
                <a:cs typeface="Open Sans" panose="020B0606030504020204" pitchFamily="34" charset="0"/>
              </a:endParaRPr>
            </a:p>
          </p:txBody>
        </p:sp>
      </p:gr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5" name="Rectangle 2"/>
          <p:cNvSpPr>
            <a:spLocks noChangeArrowheads="1"/>
          </p:cNvSpPr>
          <p:nvPr/>
        </p:nvSpPr>
        <p:spPr bwMode="auto">
          <a:xfrm>
            <a:off x="1513367" y="3765884"/>
            <a:ext cx="125673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2" name="矩形 21"/>
          <p:cNvSpPr/>
          <p:nvPr/>
        </p:nvSpPr>
        <p:spPr>
          <a:xfrm>
            <a:off x="1083715" y="1443590"/>
            <a:ext cx="3663930" cy="523220"/>
          </a:xfrm>
          <a:prstGeom prst="rect">
            <a:avLst/>
          </a:prstGeom>
          <a:noFill/>
        </p:spPr>
        <p:txBody>
          <a:bodyPr wrap="square" lIns="91440" tIns="45720" rIns="91440" bIns="45720">
            <a:spAutoFit/>
          </a:bodyPr>
          <a:lstStyle/>
          <a:p>
            <a:pPr algn="ctr"/>
            <a:r>
              <a:rPr lang="en-US" altLang="zh-CN" sz="2800" b="1" dirty="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4</a:t>
            </a:r>
            <a:r>
              <a:rPr lang="en-US" altLang="zh-CN" sz="2800" b="1" dirty="0"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dirty="0"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模型应用</a:t>
            </a:r>
            <a:endParaRPr lang="zh-CN" altLang="en-US" sz="2800" b="1" cap="none" spc="0" dirty="0">
              <a:ln w="0"/>
              <a:solidFill>
                <a:srgbClr val="EE534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1949470" y="2842554"/>
            <a:ext cx="3943330" cy="923330"/>
          </a:xfrm>
          <a:prstGeom prst="rect">
            <a:avLst/>
          </a:prstGeom>
        </p:spPr>
        <p:txBody>
          <a:bodyPr wrap="square">
            <a:spAutoFit/>
          </a:bodyPr>
          <a:lstStyle/>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导入基于</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Theano</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Tensorflow</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的高层神经网络</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API -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Keras</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，能进行简易和快速的原型设计。</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3"/>
          <p:cNvSpPr/>
          <p:nvPr/>
        </p:nvSpPr>
        <p:spPr>
          <a:xfrm>
            <a:off x="1949470" y="4964795"/>
            <a:ext cx="6673830" cy="338554"/>
          </a:xfrm>
          <a:prstGeom prst="rect">
            <a:avLst/>
          </a:prstGeom>
        </p:spPr>
        <p:txBody>
          <a:bodyPr wrap="square">
            <a:spAutoFit/>
          </a:bodyPr>
          <a:lstStyle/>
          <a:p>
            <a:r>
              <a:rPr lang="en-US" altLang="zh-CN" sz="16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RMSE of BP: </a:t>
            </a:r>
            <a:r>
              <a:rPr lang="en-US" altLang="zh-CN" sz="16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0.2148</a:t>
            </a:r>
            <a:endParaRPr lang="en-US" altLang="zh-CN" sz="16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5857947" y="1400760"/>
            <a:ext cx="5907731" cy="45333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947" y="1688871"/>
            <a:ext cx="5852171" cy="39941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2928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33137" y="360913"/>
            <a:ext cx="703533"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3-2</a:t>
            </a:r>
            <a:endParaRPr lang="zh-CN" altLang="en-US" sz="2400" b="1" dirty="0"/>
          </a:p>
        </p:txBody>
      </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5" name="Rectangle 2"/>
          <p:cNvSpPr>
            <a:spLocks noChangeArrowheads="1"/>
          </p:cNvSpPr>
          <p:nvPr/>
        </p:nvSpPr>
        <p:spPr bwMode="auto">
          <a:xfrm>
            <a:off x="1513367" y="3765884"/>
            <a:ext cx="125673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2" name="矩形 21"/>
          <p:cNvSpPr/>
          <p:nvPr/>
        </p:nvSpPr>
        <p:spPr>
          <a:xfrm>
            <a:off x="1083715" y="1443590"/>
            <a:ext cx="3663930" cy="523220"/>
          </a:xfrm>
          <a:prstGeom prst="rect">
            <a:avLst/>
          </a:prstGeom>
          <a:noFill/>
        </p:spPr>
        <p:txBody>
          <a:bodyPr wrap="square" lIns="91440" tIns="45720" rIns="91440" bIns="45720">
            <a:spAutoFit/>
          </a:bodyPr>
          <a:lstStyle/>
          <a:p>
            <a:pPr algn="ctr"/>
            <a:r>
              <a:rPr lang="en-US" altLang="zh-CN" sz="2800" b="1" dirty="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5</a:t>
            </a:r>
            <a:r>
              <a:rPr lang="en-US" altLang="zh-CN" sz="2800" b="1" dirty="0"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dirty="0"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模型调参</a:t>
            </a:r>
            <a:endParaRPr lang="zh-CN" altLang="en-US" sz="2800" b="1" cap="none" spc="0" dirty="0">
              <a:ln w="0"/>
              <a:solidFill>
                <a:srgbClr val="EE534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1136670" y="2651252"/>
            <a:ext cx="4694569" cy="2585323"/>
          </a:xfrm>
          <a:prstGeom prst="rect">
            <a:avLst/>
          </a:prstGeom>
        </p:spPr>
        <p:txBody>
          <a:bodyPr wrap="square">
            <a:spAutoFit/>
          </a:bodyPr>
          <a:lstStyle/>
          <a:p>
            <a:pPr marL="342900" indent="-342900">
              <a:buAutoNum type="alphaLcPeriod"/>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调整</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批尺寸</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batchsize</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与单次时期</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(epoch)</a:t>
            </a:r>
          </a:p>
          <a:p>
            <a:pPr marL="342900" indent="-342900">
              <a:buAutoNum type="alphaLcPeriod"/>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调整优化函数</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(optimizer)</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a:buAutoNum type="alphaLcPeriod"/>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调整学习率</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(learning-rate)</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和动量</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(momentum)</a:t>
            </a:r>
          </a:p>
          <a:p>
            <a:pPr marL="342900" indent="-342900">
              <a:buAutoNum type="alphaLcPeriod"/>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权值</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init_mode</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a:p>
            <a:pPr marL="342900" indent="-342900">
              <a:buAutoNum type="alphaLcPeriod"/>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激活函数</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(activation</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a:p>
            <a:pPr marL="342900" indent="-342900">
              <a:buAutoNum type="alphaLcPeriod"/>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丢弃</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(dropout)</a:t>
            </a:r>
          </a:p>
          <a:p>
            <a:pPr marL="342900" indent="-342900">
              <a:buAutoNum type="alphaLcPeriod"/>
            </a:pP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矩形 2"/>
          <p:cNvSpPr/>
          <p:nvPr/>
        </p:nvSpPr>
        <p:spPr>
          <a:xfrm>
            <a:off x="1083715" y="5453384"/>
            <a:ext cx="6096000" cy="1015663"/>
          </a:xfrm>
          <a:prstGeom prst="rect">
            <a:avLst/>
          </a:prstGeom>
        </p:spPr>
        <p:txBody>
          <a:bodyPr>
            <a:spAutoFit/>
          </a:bodyPr>
          <a:lstStyle/>
          <a:p>
            <a:pPr fontAlgn="base"/>
            <a:r>
              <a:rPr lang="en-US" altLang="zh-CN" sz="1200" dirty="0">
                <a:latin typeface="Times New Roman" panose="02020603050405020304" pitchFamily="18" charset="0"/>
                <a:cs typeface="Times New Roman" panose="02020603050405020304" pitchFamily="18" charset="0"/>
              </a:rPr>
              <a:t>Qian, N. (1999). On the momentum term in gradient descent learning algorithms. </a:t>
            </a:r>
            <a:r>
              <a:rPr lang="en-US" altLang="zh-CN" sz="1200" i="1" dirty="0">
                <a:latin typeface="Times New Roman" panose="02020603050405020304" pitchFamily="18" charset="0"/>
                <a:cs typeface="Times New Roman" panose="02020603050405020304" pitchFamily="18" charset="0"/>
              </a:rPr>
              <a:t>Neural networks</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12</a:t>
            </a:r>
            <a:r>
              <a:rPr lang="en-US" altLang="zh-CN" sz="1200" dirty="0">
                <a:latin typeface="Times New Roman" panose="02020603050405020304" pitchFamily="18" charset="0"/>
                <a:cs typeface="Times New Roman" panose="02020603050405020304" pitchFamily="18" charset="0"/>
              </a:rPr>
              <a:t>(1), 145-151</a:t>
            </a:r>
            <a:r>
              <a:rPr lang="en-US" altLang="zh-CN" sz="1200" dirty="0" smtClean="0">
                <a:latin typeface="Times New Roman" panose="02020603050405020304" pitchFamily="18" charset="0"/>
                <a:cs typeface="Times New Roman" panose="02020603050405020304" pitchFamily="18" charset="0"/>
              </a:rPr>
              <a:t>.</a:t>
            </a:r>
          </a:p>
          <a:p>
            <a:pPr fontAlgn="base"/>
            <a:r>
              <a:rPr lang="en-US" altLang="zh-CN" sz="1200" dirty="0" err="1">
                <a:latin typeface="Times New Roman" panose="02020603050405020304" pitchFamily="18" charset="0"/>
                <a:cs typeface="Times New Roman" panose="02020603050405020304" pitchFamily="18" charset="0"/>
              </a:rPr>
              <a:t>Bhaya</a:t>
            </a:r>
            <a:r>
              <a:rPr lang="en-US" altLang="zh-CN" sz="1200" dirty="0">
                <a:latin typeface="Times New Roman" panose="02020603050405020304" pitchFamily="18" charset="0"/>
                <a:cs typeface="Times New Roman" panose="02020603050405020304" pitchFamily="18" charset="0"/>
              </a:rPr>
              <a:t>, A., &amp; </a:t>
            </a:r>
            <a:r>
              <a:rPr lang="en-US" altLang="zh-CN" sz="1200" dirty="0" err="1">
                <a:latin typeface="Times New Roman" panose="02020603050405020304" pitchFamily="18" charset="0"/>
                <a:cs typeface="Times New Roman" panose="02020603050405020304" pitchFamily="18" charset="0"/>
              </a:rPr>
              <a:t>Kaszkurewicz</a:t>
            </a:r>
            <a:r>
              <a:rPr lang="en-US" altLang="zh-CN" sz="1200" dirty="0">
                <a:latin typeface="Times New Roman" panose="02020603050405020304" pitchFamily="18" charset="0"/>
                <a:cs typeface="Times New Roman" panose="02020603050405020304" pitchFamily="18" charset="0"/>
              </a:rPr>
              <a:t>, E. (2004). Steepest descent with momentum for quadratic functions is a version of the conjugate gradient </a:t>
            </a:r>
            <a:r>
              <a:rPr lang="en-US" altLang="zh-CN" sz="1200" dirty="0" smtClean="0">
                <a:latin typeface="Times New Roman" panose="02020603050405020304" pitchFamily="18" charset="0"/>
                <a:cs typeface="Times New Roman" panose="02020603050405020304" pitchFamily="18" charset="0"/>
              </a:rPr>
              <a:t>method</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Neural Networks</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17</a:t>
            </a:r>
            <a:r>
              <a:rPr lang="en-US" altLang="zh-CN" sz="1200" dirty="0">
                <a:latin typeface="Times New Roman" panose="02020603050405020304" pitchFamily="18" charset="0"/>
                <a:cs typeface="Times New Roman" panose="02020603050405020304" pitchFamily="18" charset="0"/>
              </a:rPr>
              <a:t>(1), 65-71.</a:t>
            </a:r>
            <a:endParaRPr lang="en-US" altLang="zh-CN" sz="1200" dirty="0" smtClean="0">
              <a:latin typeface="Times New Roman" panose="02020603050405020304" pitchFamily="18" charset="0"/>
              <a:cs typeface="Times New Roman" panose="02020603050405020304" pitchFamily="18" charset="0"/>
            </a:endParaRPr>
          </a:p>
          <a:p>
            <a:pPr fontAlgn="base"/>
            <a:endParaRPr lang="en-US" altLang="zh-CN" sz="1200" b="0" i="0" dirty="0">
              <a:solidFill>
                <a:srgbClr val="2E2E2E"/>
              </a:solidFill>
              <a:effectLst/>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rotWithShape="1">
          <a:blip r:embed="rId3"/>
          <a:srcRect l="1314"/>
          <a:stretch/>
        </p:blipFill>
        <p:spPr>
          <a:xfrm>
            <a:off x="5658928" y="1893718"/>
            <a:ext cx="6240662" cy="3342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8748" y="1565146"/>
            <a:ext cx="5333333" cy="400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3" name="组合 12"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14" name="矩形 13"/>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EE534F"/>
                  </a:solidFill>
                  <a:ea typeface="Microsoft YaHei UI" panose="020B0503020204020204" pitchFamily="34" charset="-122"/>
                </a:rPr>
                <a:t>BP</a:t>
              </a:r>
              <a:r>
                <a:rPr lang="zh-CN" altLang="en-US" sz="2400" dirty="0" smtClean="0">
                  <a:solidFill>
                    <a:srgbClr val="EE534F"/>
                  </a:solidFill>
                  <a:ea typeface="Microsoft YaHei UI" panose="020B0503020204020204" pitchFamily="34" charset="-122"/>
                </a:rPr>
                <a:t>神经网络</a:t>
              </a:r>
              <a:r>
                <a:rPr lang="zh-CN" altLang="en-US" sz="2400" dirty="0" smtClean="0">
                  <a:solidFill>
                    <a:srgbClr val="404040"/>
                  </a:solidFill>
                  <a:ea typeface="Microsoft YaHei UI" panose="020B0503020204020204" pitchFamily="34" charset="-122"/>
                </a:rPr>
                <a:t>模型</a:t>
              </a:r>
              <a:endParaRPr lang="zh-CN" altLang="en-US" sz="2400" dirty="0">
                <a:solidFill>
                  <a:srgbClr val="404040"/>
                </a:solidFill>
                <a:ea typeface="Microsoft YaHei UI" panose="020B0503020204020204" pitchFamily="34" charset="-122"/>
              </a:endParaRPr>
            </a:p>
          </p:txBody>
        </p:sp>
        <p:sp>
          <p:nvSpPr>
            <p:cNvPr id="15" name="矩形 14"/>
            <p:cNvSpPr/>
            <p:nvPr/>
          </p:nvSpPr>
          <p:spPr>
            <a:xfrm>
              <a:off x="1299831" y="686775"/>
              <a:ext cx="3654940" cy="276999"/>
            </a:xfrm>
            <a:prstGeom prst="rect">
              <a:avLst/>
            </a:prstGeom>
          </p:spPr>
          <p:txBody>
            <a:bodyPr wrap="square">
              <a:spAutoFit/>
            </a:bodyPr>
            <a:lstStyle/>
            <a:p>
              <a:pPr algn="just"/>
              <a:r>
                <a:rPr lang="en-US" altLang="zh-CN" sz="1200" dirty="0" smtClean="0">
                  <a:solidFill>
                    <a:srgbClr val="262425"/>
                  </a:solidFill>
                  <a:ea typeface="Roboto" panose="02000000000000000000" pitchFamily="2" charset="0"/>
                  <a:cs typeface="Open Sans" panose="020B0606030504020204" pitchFamily="34" charset="0"/>
                </a:rPr>
                <a:t>Back-propagation Neural Network</a:t>
              </a:r>
              <a:endParaRPr lang="en-US" altLang="zh-CN" sz="1200" dirty="0">
                <a:solidFill>
                  <a:srgbClr val="262425"/>
                </a:solidFill>
                <a:ea typeface="Roboto" panose="02000000000000000000" pitchFamily="2" charset="0"/>
                <a:cs typeface="Open Sans" panose="020B0606030504020204" pitchFamily="34" charset="0"/>
              </a:endParaRPr>
            </a:p>
          </p:txBody>
        </p:sp>
      </p:gr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3173" y="1571039"/>
            <a:ext cx="5852171" cy="39941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1209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33137" y="360913"/>
            <a:ext cx="703533"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3-2</a:t>
            </a:r>
            <a:endParaRPr lang="zh-CN" altLang="en-US" sz="2400" b="1" dirty="0"/>
          </a:p>
        </p:txBody>
      </p:sp>
      <p:grpSp>
        <p:nvGrpSpPr>
          <p:cNvPr id="17" name="组合 1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18" name="矩形 17"/>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rgbClr val="EE534F"/>
                  </a:solidFill>
                  <a:ea typeface="Microsoft YaHei UI" panose="020B0503020204020204" pitchFamily="34" charset="-122"/>
                </a:rPr>
                <a:t>支持向量机</a:t>
              </a:r>
              <a:r>
                <a:rPr lang="zh-CN" altLang="en-US" sz="2400" dirty="0" smtClean="0">
                  <a:solidFill>
                    <a:srgbClr val="404040"/>
                  </a:solidFill>
                  <a:ea typeface="Microsoft YaHei UI" panose="020B0503020204020204" pitchFamily="34" charset="-122"/>
                </a:rPr>
                <a:t>模型</a:t>
              </a:r>
              <a:endParaRPr lang="zh-CN" altLang="en-US" sz="2400" dirty="0">
                <a:solidFill>
                  <a:srgbClr val="404040"/>
                </a:solidFill>
                <a:ea typeface="Microsoft YaHei UI" panose="020B0503020204020204" pitchFamily="34" charset="-122"/>
              </a:endParaRPr>
            </a:p>
          </p:txBody>
        </p:sp>
        <p:sp>
          <p:nvSpPr>
            <p:cNvPr id="19" name="矩形 18"/>
            <p:cNvSpPr/>
            <p:nvPr/>
          </p:nvSpPr>
          <p:spPr>
            <a:xfrm>
              <a:off x="1299831" y="686775"/>
              <a:ext cx="3654940" cy="276999"/>
            </a:xfrm>
            <a:prstGeom prst="rect">
              <a:avLst/>
            </a:prstGeom>
          </p:spPr>
          <p:txBody>
            <a:bodyPr wrap="square">
              <a:spAutoFit/>
            </a:bodyPr>
            <a:lstStyle/>
            <a:p>
              <a:pPr algn="just"/>
              <a:r>
                <a:rPr lang="en-US" altLang="zh-CN" sz="1200" dirty="0" smtClean="0">
                  <a:solidFill>
                    <a:srgbClr val="262425"/>
                  </a:solidFill>
                  <a:ea typeface="Roboto" panose="02000000000000000000" pitchFamily="2" charset="0"/>
                  <a:cs typeface="Open Sans" panose="020B0606030504020204" pitchFamily="34" charset="0"/>
                </a:rPr>
                <a:t>Support Vector Machine</a:t>
              </a:r>
              <a:endParaRPr lang="en-US" altLang="zh-CN" sz="1200" dirty="0">
                <a:solidFill>
                  <a:srgbClr val="262425"/>
                </a:solidFill>
                <a:ea typeface="Roboto" panose="02000000000000000000" pitchFamily="2" charset="0"/>
                <a:cs typeface="Open Sans" panose="020B0606030504020204" pitchFamily="34" charset="0"/>
              </a:endParaRPr>
            </a:p>
          </p:txBody>
        </p:sp>
      </p:gr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5" name="Rectangle 2"/>
          <p:cNvSpPr>
            <a:spLocks noChangeArrowheads="1"/>
          </p:cNvSpPr>
          <p:nvPr/>
        </p:nvSpPr>
        <p:spPr bwMode="auto">
          <a:xfrm>
            <a:off x="1513367" y="3765884"/>
            <a:ext cx="125673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2" name="矩形 21"/>
          <p:cNvSpPr/>
          <p:nvPr/>
        </p:nvSpPr>
        <p:spPr>
          <a:xfrm>
            <a:off x="1083715" y="1443590"/>
            <a:ext cx="3663930" cy="523220"/>
          </a:xfrm>
          <a:prstGeom prst="rect">
            <a:avLst/>
          </a:prstGeom>
          <a:noFill/>
        </p:spPr>
        <p:txBody>
          <a:bodyPr wrap="square" lIns="91440" tIns="45720" rIns="91440" bIns="45720">
            <a:spAutoFit/>
          </a:bodyPr>
          <a:lstStyle/>
          <a:p>
            <a:pPr algn="ctr"/>
            <a:r>
              <a:rPr lang="zh-CN" altLang="en-US" sz="2800" b="1" dirty="0"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模型拟合</a:t>
            </a:r>
            <a:endParaRPr lang="zh-CN" altLang="en-US" sz="2800" b="1" cap="none" spc="0" dirty="0">
              <a:ln w="0"/>
              <a:solidFill>
                <a:srgbClr val="EE534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1949470" y="2842554"/>
            <a:ext cx="3943330" cy="1477328"/>
          </a:xfrm>
          <a:prstGeom prst="rect">
            <a:avLst/>
          </a:prstGeom>
        </p:spPr>
        <p:txBody>
          <a:bodyPr wrap="square">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考虑到数据样本数小</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，维度高，试</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SVM</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并选取径向</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机</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核</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RBF</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线性核</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(Linear)</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、多项式核</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(Poly)</a:t>
            </a:r>
          </a:p>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三种核函数进行预测。</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3"/>
          <p:cNvSpPr/>
          <p:nvPr/>
        </p:nvSpPr>
        <p:spPr>
          <a:xfrm>
            <a:off x="1949470" y="4964795"/>
            <a:ext cx="6673830" cy="861774"/>
          </a:xfrm>
          <a:prstGeom prst="rect">
            <a:avLst/>
          </a:prstGeom>
        </p:spPr>
        <p:txBody>
          <a:bodyPr wrap="square">
            <a:spAutoFit/>
          </a:bodyPr>
          <a:lstStyle/>
          <a:p>
            <a:r>
              <a:rPr lang="en-US" altLang="zh-CN" sz="16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16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MSE </a:t>
            </a:r>
            <a:r>
              <a:rPr lang="zh-CN" altLang="en-US" sz="16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of rbf : </a:t>
            </a:r>
            <a:r>
              <a:rPr lang="en-US" altLang="zh-CN" sz="16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0.6978 </a:t>
            </a:r>
            <a:endParaRPr lang="en-US" altLang="zh-CN" sz="16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RMSE </a:t>
            </a:r>
            <a:r>
              <a:rPr lang="zh-CN" altLang="en-US" sz="16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of linear : </a:t>
            </a:r>
            <a:r>
              <a:rPr lang="en-US" altLang="zh-CN" sz="16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0.1148</a:t>
            </a:r>
            <a:endParaRPr lang="en-US" altLang="zh-CN" sz="16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RMSE </a:t>
            </a:r>
            <a:r>
              <a:rPr lang="zh-CN" altLang="en-US" sz="16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of </a:t>
            </a:r>
            <a:r>
              <a:rPr lang="zh-CN" altLang="en-US" sz="16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poly : </a:t>
            </a:r>
            <a:r>
              <a:rPr lang="en-US" altLang="zh-CN" sz="16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0.6978</a:t>
            </a:r>
            <a:endParaRPr lang="zh-CN" altLang="en-US" sz="16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2327" y="1584164"/>
            <a:ext cx="5852171" cy="39941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1853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6818223" y="663359"/>
            <a:ext cx="1794051" cy="1077218"/>
          </a:xfrm>
          <a:prstGeom prst="rect">
            <a:avLst/>
          </a:prstGeom>
        </p:spPr>
        <p:txBody>
          <a:bodyPr wrap="square">
            <a:spAutoFit/>
          </a:bodyPr>
          <a:lstStyle/>
          <a:p>
            <a:pPr algn="ctr">
              <a:lnSpc>
                <a:spcPct val="200000"/>
              </a:lnSpc>
            </a:pPr>
            <a:r>
              <a:rPr lang="en-US" altLang="zh-CN" sz="1200" b="1" dirty="0">
                <a:solidFill>
                  <a:schemeClr val="bg1"/>
                </a:solidFill>
                <a:ea typeface="Open Sans" pitchFamily="34" charset="0"/>
                <a:cs typeface="Open Sans" pitchFamily="34" charset="0"/>
              </a:rPr>
              <a:t>Key Words Here</a:t>
            </a:r>
            <a:endParaRPr lang="en-US" sz="1000" dirty="0">
              <a:solidFill>
                <a:schemeClr val="bg1"/>
              </a:solidFill>
              <a:ea typeface="Open Sans" pitchFamily="34" charset="0"/>
              <a:cs typeface="Open Sans" pitchFamily="34" charset="0"/>
            </a:endParaRPr>
          </a:p>
          <a:p>
            <a:pPr algn="ctr"/>
            <a:r>
              <a:rPr lang="en-US" sz="1000" dirty="0">
                <a:solidFill>
                  <a:schemeClr val="bg1"/>
                </a:solidFill>
                <a:ea typeface="Open Sans" pitchFamily="34" charset="0"/>
                <a:cs typeface="Open Sans" pitchFamily="34" charset="0"/>
              </a:rPr>
              <a:t>Vivamus Quam Dolor, Tempor Ac Gravida Sit Amet, Porta Fermentum Magna. Aliquam Euismod.</a:t>
            </a:r>
          </a:p>
        </p:txBody>
      </p:sp>
      <p:sp>
        <p:nvSpPr>
          <p:cNvPr id="21" name="圆角矩形 2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57200" y="360913"/>
            <a:ext cx="679470"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2-1</a:t>
            </a:r>
            <a:endParaRPr lang="zh-CN" altLang="en-US" sz="2400" b="1" dirty="0"/>
          </a:p>
        </p:txBody>
      </p:sp>
      <p:grpSp>
        <p:nvGrpSpPr>
          <p:cNvPr id="22" name="组合 21"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23" name="矩形 22"/>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rgbClr val="EE534F"/>
                  </a:solidFill>
                  <a:ea typeface="Microsoft YaHei UI" panose="020B0503020204020204" pitchFamily="34" charset="-122"/>
                </a:rPr>
                <a:t>数据</a:t>
              </a:r>
              <a:r>
                <a:rPr lang="zh-CN" altLang="en-US" sz="2400" dirty="0" smtClean="0">
                  <a:solidFill>
                    <a:schemeClr val="tx1">
                      <a:lumMod val="75000"/>
                      <a:lumOff val="25000"/>
                    </a:schemeClr>
                  </a:solidFill>
                  <a:ea typeface="Microsoft YaHei UI" panose="020B0503020204020204" pitchFamily="34" charset="-122"/>
                </a:rPr>
                <a:t>采集</a:t>
              </a:r>
              <a:endParaRPr lang="zh-CN" altLang="en-US" sz="2400" dirty="0">
                <a:solidFill>
                  <a:schemeClr val="tx1">
                    <a:lumMod val="75000"/>
                    <a:lumOff val="25000"/>
                  </a:schemeClr>
                </a:solidFill>
                <a:ea typeface="Microsoft YaHei UI" panose="020B0503020204020204" pitchFamily="34" charset="-122"/>
              </a:endParaRPr>
            </a:p>
          </p:txBody>
        </p:sp>
        <p:sp>
          <p:nvSpPr>
            <p:cNvPr id="24" name="矩形 23"/>
            <p:cNvSpPr/>
            <p:nvPr/>
          </p:nvSpPr>
          <p:spPr>
            <a:xfrm>
              <a:off x="1299831" y="686775"/>
              <a:ext cx="3654940" cy="276999"/>
            </a:xfrm>
            <a:prstGeom prst="rect">
              <a:avLst/>
            </a:prstGeom>
          </p:spPr>
          <p:txBody>
            <a:bodyPr wrap="square">
              <a:spAutoFit/>
            </a:bodyPr>
            <a:lstStyle/>
            <a:p>
              <a:pPr algn="just"/>
              <a:r>
                <a:rPr lang="en-US" altLang="zh-CN" sz="1200" dirty="0">
                  <a:solidFill>
                    <a:srgbClr val="262425"/>
                  </a:solidFill>
                  <a:ea typeface="Roboto" panose="02000000000000000000" pitchFamily="2" charset="0"/>
                  <a:cs typeface="Open Sans" panose="020B0606030504020204" pitchFamily="34" charset="0"/>
                </a:rPr>
                <a:t>Data Collection</a:t>
              </a:r>
            </a:p>
          </p:txBody>
        </p:sp>
      </p:grpSp>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20" name="矩形 19"/>
          <p:cNvSpPr/>
          <p:nvPr/>
        </p:nvSpPr>
        <p:spPr>
          <a:xfrm>
            <a:off x="1299830" y="1094246"/>
            <a:ext cx="9828833" cy="877163"/>
          </a:xfrm>
          <a:prstGeom prst="rect">
            <a:avLst/>
          </a:prstGeom>
        </p:spPr>
        <p:txBody>
          <a:bodyPr wrap="square">
            <a:spAutoFit/>
          </a:bodyPr>
          <a:lstStyle/>
          <a:p>
            <a:r>
              <a:rPr lang="en-US" altLang="zh-CN" sz="2400" b="1" smtClean="0">
                <a:solidFill>
                  <a:srgbClr val="EE534F"/>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smtClean="0">
                <a:solidFill>
                  <a:srgbClr val="EE534F"/>
                </a:solidFill>
                <a:latin typeface="微软雅黑" panose="020B0503020204020204" pitchFamily="34" charset="-122"/>
                <a:ea typeface="微软雅黑" panose="020B0503020204020204" pitchFamily="34" charset="-122"/>
                <a:cs typeface="Arial" panose="020B0604020202020204" pitchFamily="34" charset="0"/>
              </a:rPr>
              <a:t>艾滋病病发数数据</a:t>
            </a:r>
            <a:endParaRPr lang="en-US" altLang="zh-CN" sz="2400" b="1" smtClean="0">
              <a:solidFill>
                <a:srgbClr val="EE534F"/>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公共卫生</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科学数据</a:t>
            </a:r>
            <a:r>
              <a:rPr lang="zh-CN" altLang="en-US">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中心</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发布</a:t>
            </a:r>
            <a:r>
              <a:rPr lang="zh-CN" altLang="en-US">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共</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可获得自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2011</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月至</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2015</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月共</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60</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个月</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的月度数据</a:t>
            </a:r>
            <a:r>
              <a:rPr lang="zh-CN" altLang="en-US" dirty="0" smtClean="0"/>
              <a:t>。</a:t>
            </a:r>
            <a:endParaRPr lang="zh-CN" altLang="en-US" dirty="0"/>
          </a:p>
        </p:txBody>
      </p:sp>
    </p:spTree>
    <p:extLst>
      <p:ext uri="{BB962C8B-B14F-4D97-AF65-F5344CB8AC3E}">
        <p14:creationId xmlns:p14="http://schemas.microsoft.com/office/powerpoint/2010/main" val="74165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19" name="矩形 18"/>
          <p:cNvSpPr/>
          <p:nvPr/>
        </p:nvSpPr>
        <p:spPr>
          <a:xfrm>
            <a:off x="1299831" y="1166381"/>
            <a:ext cx="10252188" cy="1292662"/>
          </a:xfrm>
          <a:prstGeom prst="rect">
            <a:avLst/>
          </a:prstGeom>
        </p:spPr>
        <p:txBody>
          <a:bodyPr wrap="square">
            <a:spAutoFit/>
          </a:bodyPr>
          <a:lstStyle/>
          <a:p>
            <a:r>
              <a:rPr lang="en-US" altLang="zh-CN" sz="2400" b="1" smtClean="0">
                <a:solidFill>
                  <a:srgbClr val="404040"/>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400" b="1" smtClean="0">
                <a:solidFill>
                  <a:srgbClr val="404040"/>
                </a:solidFill>
                <a:latin typeface="微软雅黑" panose="020B0503020204020204" pitchFamily="34" charset="-122"/>
                <a:ea typeface="微软雅黑" panose="020B0503020204020204" pitchFamily="34" charset="-122"/>
                <a:cs typeface="Arial" panose="020B0604020202020204" pitchFamily="34" charset="0"/>
              </a:rPr>
              <a:t>百度搜索指数数据</a:t>
            </a:r>
            <a:endParaRPr lang="en-US" altLang="zh-CN" sz="2400" b="1" smtClean="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运用</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文献综述法、百度相关关键词</a:t>
            </a:r>
            <a:r>
              <a:rPr lang="zh-CN" altLang="en-US">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推荐</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、手工</a:t>
            </a:r>
            <a:r>
              <a:rPr lang="zh-CN" altLang="en-US">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查找</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补充等办法</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选取与艾滋病</a:t>
            </a:r>
            <a:r>
              <a:rPr lang="zh-CN" altLang="en-US">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相关</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a:t>
            </a:r>
            <a:r>
              <a:rPr lang="en-US" altLang="zh-CN" b="1"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104</a:t>
            </a:r>
            <a:r>
              <a:rPr lang="zh-CN" altLang="en-US" b="1"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关键词</a:t>
            </a:r>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可获得从</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2011</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日到</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2015</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31</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日的日数据，将之按月份合并成</a:t>
            </a:r>
            <a:r>
              <a:rPr lang="zh-CN" altLang="en-US">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相应</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a:t>
            </a:r>
            <a:r>
              <a:rPr lang="en-US" altLang="zh-CN" b="1"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60</a:t>
            </a:r>
            <a:r>
              <a:rPr lang="zh-CN" altLang="en-US" b="1"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个月</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的月度</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数据。</a:t>
            </a:r>
          </a:p>
        </p:txBody>
      </p:sp>
      <p:pic>
        <p:nvPicPr>
          <p:cNvPr id="31" name="图片 30"/>
          <p:cNvPicPr>
            <a:picLocks noChangeAspect="1"/>
          </p:cNvPicPr>
          <p:nvPr/>
        </p:nvPicPr>
        <p:blipFill>
          <a:blip r:embed="rId2"/>
          <a:stretch>
            <a:fillRect/>
          </a:stretch>
        </p:blipFill>
        <p:spPr>
          <a:xfrm>
            <a:off x="1655877" y="2896774"/>
            <a:ext cx="8880246" cy="3401185"/>
          </a:xfrm>
          <a:prstGeom prst="rect">
            <a:avLst/>
          </a:prstGeom>
          <a:effectLst>
            <a:outerShdw blurRad="63500" sx="102000" sy="102000" algn="ctr" rotWithShape="0">
              <a:prstClr val="black">
                <a:alpha val="40000"/>
              </a:prstClr>
            </a:outerShdw>
          </a:effectLst>
        </p:spPr>
      </p:pic>
      <p:grpSp>
        <p:nvGrpSpPr>
          <p:cNvPr id="30" name="组合 29"/>
          <p:cNvGrpSpPr/>
          <p:nvPr/>
        </p:nvGrpSpPr>
        <p:grpSpPr>
          <a:xfrm>
            <a:off x="3719349" y="4020829"/>
            <a:ext cx="3119656" cy="1398577"/>
            <a:chOff x="4083385" y="3880247"/>
            <a:chExt cx="3119656" cy="1398577"/>
          </a:xfrm>
        </p:grpSpPr>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t="22912" b="2"/>
            <a:stretch/>
          </p:blipFill>
          <p:spPr>
            <a:xfrm>
              <a:off x="5648808" y="3880247"/>
              <a:ext cx="1554233" cy="739270"/>
            </a:xfrm>
            <a:prstGeom prst="rect">
              <a:avLst/>
            </a:prstGeom>
          </p:spPr>
        </p:pic>
        <p:grpSp>
          <p:nvGrpSpPr>
            <p:cNvPr id="29" name="组合 28"/>
            <p:cNvGrpSpPr/>
            <p:nvPr/>
          </p:nvGrpSpPr>
          <p:grpSpPr>
            <a:xfrm>
              <a:off x="4083385" y="3880247"/>
              <a:ext cx="3119656" cy="1398577"/>
              <a:chOff x="4083385" y="3880247"/>
              <a:chExt cx="3119656" cy="1398577"/>
            </a:xfrm>
          </p:grpSpPr>
          <p:sp>
            <p:nvSpPr>
              <p:cNvPr id="4" name="椭圆 3"/>
              <p:cNvSpPr/>
              <p:nvPr/>
            </p:nvSpPr>
            <p:spPr>
              <a:xfrm>
                <a:off x="4083385" y="4925291"/>
                <a:ext cx="353533" cy="35353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4343400" y="4249883"/>
                <a:ext cx="413763" cy="6949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757163" y="4249882"/>
                <a:ext cx="8954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648808" y="3880247"/>
                <a:ext cx="1554233" cy="73927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2" name="圆角矩形 31"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57200" y="360913"/>
            <a:ext cx="679470"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2-1</a:t>
            </a:r>
            <a:endParaRPr lang="zh-CN" altLang="en-US" sz="2400" b="1" dirty="0"/>
          </a:p>
        </p:txBody>
      </p:sp>
      <p:grpSp>
        <p:nvGrpSpPr>
          <p:cNvPr id="33" name="组合 32"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34" name="矩形 33"/>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rgbClr val="EE534F"/>
                  </a:solidFill>
                  <a:ea typeface="Microsoft YaHei UI" panose="020B0503020204020204" pitchFamily="34" charset="-122"/>
                </a:rPr>
                <a:t>数据</a:t>
              </a:r>
              <a:r>
                <a:rPr lang="zh-CN" altLang="en-US" sz="2400" dirty="0" smtClean="0">
                  <a:solidFill>
                    <a:schemeClr val="tx1">
                      <a:lumMod val="75000"/>
                      <a:lumOff val="25000"/>
                    </a:schemeClr>
                  </a:solidFill>
                  <a:ea typeface="Microsoft YaHei UI" panose="020B0503020204020204" pitchFamily="34" charset="-122"/>
                </a:rPr>
                <a:t>采集</a:t>
              </a:r>
              <a:endParaRPr lang="zh-CN" altLang="en-US" sz="2400" dirty="0">
                <a:solidFill>
                  <a:schemeClr val="tx1">
                    <a:lumMod val="75000"/>
                    <a:lumOff val="25000"/>
                  </a:schemeClr>
                </a:solidFill>
                <a:ea typeface="Microsoft YaHei UI" panose="020B0503020204020204" pitchFamily="34" charset="-122"/>
              </a:endParaRPr>
            </a:p>
          </p:txBody>
        </p:sp>
        <p:sp>
          <p:nvSpPr>
            <p:cNvPr id="35" name="矩形 34"/>
            <p:cNvSpPr/>
            <p:nvPr/>
          </p:nvSpPr>
          <p:spPr>
            <a:xfrm>
              <a:off x="1299831" y="686775"/>
              <a:ext cx="3654940" cy="276999"/>
            </a:xfrm>
            <a:prstGeom prst="rect">
              <a:avLst/>
            </a:prstGeom>
          </p:spPr>
          <p:txBody>
            <a:bodyPr wrap="square">
              <a:spAutoFit/>
            </a:bodyPr>
            <a:lstStyle/>
            <a:p>
              <a:pPr algn="just"/>
              <a:r>
                <a:rPr lang="en-US" altLang="zh-CN" sz="1200" dirty="0">
                  <a:solidFill>
                    <a:srgbClr val="262425"/>
                  </a:solidFill>
                  <a:ea typeface="Roboto" panose="02000000000000000000" pitchFamily="2" charset="0"/>
                  <a:cs typeface="Open Sans" panose="020B0606030504020204" pitchFamily="34" charset="0"/>
                </a:rPr>
                <a:t>Data Collection</a:t>
              </a:r>
            </a:p>
          </p:txBody>
        </p:sp>
      </p:grpSp>
    </p:spTree>
    <p:extLst>
      <p:ext uri="{BB962C8B-B14F-4D97-AF65-F5344CB8AC3E}">
        <p14:creationId xmlns:p14="http://schemas.microsoft.com/office/powerpoint/2010/main" val="320621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16" name="圆角矩形 1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57200" y="360913"/>
            <a:ext cx="679470"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2-2</a:t>
            </a:r>
            <a:endParaRPr lang="zh-CN" altLang="en-US" sz="2400" b="1" dirty="0"/>
          </a:p>
        </p:txBody>
      </p:sp>
      <p:grpSp>
        <p:nvGrpSpPr>
          <p:cNvPr id="17" name="组合 1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18" name="矩形 17"/>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smtClean="0">
                  <a:solidFill>
                    <a:srgbClr val="EE534F"/>
                  </a:solidFill>
                  <a:ea typeface="Microsoft YaHei UI" panose="020B0503020204020204" pitchFamily="34" charset="-122"/>
                </a:rPr>
                <a:t>数据</a:t>
              </a:r>
              <a:r>
                <a:rPr lang="zh-CN" altLang="en-US" sz="2400">
                  <a:solidFill>
                    <a:schemeClr val="tx1">
                      <a:lumMod val="75000"/>
                      <a:lumOff val="25000"/>
                    </a:schemeClr>
                  </a:solidFill>
                  <a:ea typeface="Microsoft YaHei UI" panose="020B0503020204020204" pitchFamily="34" charset="-122"/>
                </a:rPr>
                <a:t>处理</a:t>
              </a:r>
              <a:endParaRPr lang="zh-CN" altLang="en-US" sz="2400" dirty="0">
                <a:solidFill>
                  <a:schemeClr val="tx1">
                    <a:lumMod val="75000"/>
                    <a:lumOff val="25000"/>
                  </a:schemeClr>
                </a:solidFill>
                <a:ea typeface="Microsoft YaHei UI" panose="020B0503020204020204" pitchFamily="34" charset="-122"/>
              </a:endParaRPr>
            </a:p>
          </p:txBody>
        </p:sp>
        <p:sp>
          <p:nvSpPr>
            <p:cNvPr id="20" name="矩形 19"/>
            <p:cNvSpPr/>
            <p:nvPr/>
          </p:nvSpPr>
          <p:spPr>
            <a:xfrm>
              <a:off x="1299831" y="686775"/>
              <a:ext cx="3654940" cy="276999"/>
            </a:xfrm>
            <a:prstGeom prst="rect">
              <a:avLst/>
            </a:prstGeom>
          </p:spPr>
          <p:txBody>
            <a:bodyPr wrap="square">
              <a:spAutoFit/>
            </a:bodyPr>
            <a:lstStyle/>
            <a:p>
              <a:pPr algn="just"/>
              <a:r>
                <a:rPr lang="en-US" altLang="zh-CN" sz="1200" smtClean="0">
                  <a:solidFill>
                    <a:srgbClr val="262425"/>
                  </a:solidFill>
                  <a:ea typeface="Roboto" panose="02000000000000000000" pitchFamily="2" charset="0"/>
                  <a:cs typeface="Open Sans" panose="020B0606030504020204" pitchFamily="34" charset="0"/>
                </a:rPr>
                <a:t>Data processing </a:t>
              </a:r>
              <a:endParaRPr lang="en-US" altLang="zh-CN" sz="1200" dirty="0">
                <a:solidFill>
                  <a:srgbClr val="262425"/>
                </a:solidFill>
                <a:ea typeface="Roboto" panose="02000000000000000000" pitchFamily="2" charset="0"/>
                <a:cs typeface="Open Sans" panose="020B0606030504020204" pitchFamily="34" charset="0"/>
              </a:endParaRPr>
            </a:p>
          </p:txBody>
        </p:sp>
      </p:grpSp>
      <p:sp>
        <p:nvSpPr>
          <p:cNvPr id="25" name="矩形 24"/>
          <p:cNvSpPr/>
          <p:nvPr/>
        </p:nvSpPr>
        <p:spPr>
          <a:xfrm>
            <a:off x="457200" y="3095048"/>
            <a:ext cx="4104193" cy="1338828"/>
          </a:xfrm>
          <a:prstGeom prst="rect">
            <a:avLst/>
          </a:prstGeom>
        </p:spPr>
        <p:txBody>
          <a:bodyPr wrap="square">
            <a:spAutoFit/>
          </a:bodyPr>
          <a:lstStyle/>
          <a:p>
            <a:pPr>
              <a:lnSpc>
                <a:spcPct val="150000"/>
              </a:lnSpc>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时差相关分析法，是利用时差相关系数来确定整个时间序列内两个或更多个序列之间的平均关系的一种</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方法。</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矩形 26"/>
          <p:cNvSpPr/>
          <p:nvPr/>
        </p:nvSpPr>
        <p:spPr>
          <a:xfrm>
            <a:off x="372980" y="2453692"/>
            <a:ext cx="2815388" cy="523220"/>
          </a:xfrm>
          <a:prstGeom prst="rect">
            <a:avLst/>
          </a:prstGeom>
          <a:noFill/>
        </p:spPr>
        <p:txBody>
          <a:bodyPr wrap="square" lIns="91440" tIns="45720" rIns="91440" bIns="45720">
            <a:spAutoFit/>
          </a:bodyPr>
          <a:lstStyle/>
          <a:p>
            <a:pPr algn="ctr"/>
            <a:r>
              <a:rPr lang="en-US" altLang="zh-CN" sz="2800" b="1"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800" b="1"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时差</a:t>
            </a:r>
            <a:r>
              <a:rPr lang="zh-CN" altLang="en-US" sz="2800" b="1" dirty="0"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相关分析</a:t>
            </a:r>
            <a:endParaRPr lang="zh-CN" altLang="en-US" sz="2800" b="1" cap="none" spc="0" dirty="0">
              <a:ln w="0"/>
              <a:solidFill>
                <a:srgbClr val="EE534F"/>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32" name="对象 31"/>
          <p:cNvGraphicFramePr>
            <a:graphicFrameLocks noChangeAspect="1"/>
          </p:cNvGraphicFramePr>
          <p:nvPr>
            <p:extLst>
              <p:ext uri="{D42A27DB-BD31-4B8C-83A1-F6EECF244321}">
                <p14:modId xmlns:p14="http://schemas.microsoft.com/office/powerpoint/2010/main" val="3783980558"/>
              </p:ext>
            </p:extLst>
          </p:nvPr>
        </p:nvGraphicFramePr>
        <p:xfrm>
          <a:off x="6256364" y="2861623"/>
          <a:ext cx="4295312" cy="1958662"/>
        </p:xfrm>
        <a:graphic>
          <a:graphicData uri="http://schemas.openxmlformats.org/presentationml/2006/ole">
            <mc:AlternateContent xmlns:mc="http://schemas.openxmlformats.org/markup-compatibility/2006">
              <mc:Choice xmlns:v="urn:schemas-microsoft-com:vml" Requires="v">
                <p:oleObj spid="_x0000_s1372" name="Equation" r:id="rId4" imgW="2387600" imgH="1092200" progId="Equation.DSMT4">
                  <p:embed/>
                </p:oleObj>
              </mc:Choice>
              <mc:Fallback>
                <p:oleObj name="Equation" r:id="rId4" imgW="2387600" imgH="1092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6364" y="2861623"/>
                        <a:ext cx="4295312" cy="1958662"/>
                      </a:xfrm>
                      <a:prstGeom prst="rect">
                        <a:avLst/>
                      </a:prstGeom>
                      <a:noFill/>
                    </p:spPr>
                  </p:pic>
                </p:oleObj>
              </mc:Fallback>
            </mc:AlternateContent>
          </a:graphicData>
        </a:graphic>
      </p:graphicFrame>
      <p:sp>
        <p:nvSpPr>
          <p:cNvPr id="33" name="矩形 32"/>
          <p:cNvSpPr/>
          <p:nvPr/>
        </p:nvSpPr>
        <p:spPr>
          <a:xfrm>
            <a:off x="5321653" y="936104"/>
            <a:ext cx="2492990" cy="369332"/>
          </a:xfrm>
          <a:prstGeom prst="rect">
            <a:avLst/>
          </a:prstGeom>
        </p:spPr>
        <p:txBody>
          <a:bodyPr wrap="none">
            <a:spAutoFit/>
          </a:bodyPr>
          <a:lstStyle/>
          <a:p>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基准</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指标（发病数）为</a:t>
            </a:r>
          </a:p>
        </p:txBody>
      </p:sp>
      <p:graphicFrame>
        <p:nvGraphicFramePr>
          <p:cNvPr id="34" name="对象 33"/>
          <p:cNvGraphicFramePr>
            <a:graphicFrameLocks noChangeAspect="1"/>
          </p:cNvGraphicFramePr>
          <p:nvPr>
            <p:extLst>
              <p:ext uri="{D42A27DB-BD31-4B8C-83A1-F6EECF244321}">
                <p14:modId xmlns:p14="http://schemas.microsoft.com/office/powerpoint/2010/main" val="2936475165"/>
              </p:ext>
            </p:extLst>
          </p:nvPr>
        </p:nvGraphicFramePr>
        <p:xfrm>
          <a:off x="8018559" y="870994"/>
          <a:ext cx="2456126" cy="499551"/>
        </p:xfrm>
        <a:graphic>
          <a:graphicData uri="http://schemas.openxmlformats.org/presentationml/2006/ole">
            <mc:AlternateContent xmlns:mc="http://schemas.openxmlformats.org/markup-compatibility/2006">
              <mc:Choice xmlns:v="urn:schemas-microsoft-com:vml" Requires="v">
                <p:oleObj spid="_x0000_s1373" name="Equation" r:id="rId6" imgW="1130300" imgH="228600" progId="Equation.DSMT4">
                  <p:embed/>
                </p:oleObj>
              </mc:Choice>
              <mc:Fallback>
                <p:oleObj name="Equation" r:id="rId6" imgW="11303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8559" y="870994"/>
                        <a:ext cx="2456126" cy="499551"/>
                      </a:xfrm>
                      <a:prstGeom prst="rect">
                        <a:avLst/>
                      </a:prstGeom>
                      <a:noFill/>
                    </p:spPr>
                  </p:pic>
                </p:oleObj>
              </mc:Fallback>
            </mc:AlternateContent>
          </a:graphicData>
        </a:graphic>
      </p:graphicFrame>
      <p:sp>
        <p:nvSpPr>
          <p:cNvPr id="35" name="矩形 34"/>
          <p:cNvSpPr/>
          <p:nvPr/>
        </p:nvSpPr>
        <p:spPr>
          <a:xfrm>
            <a:off x="5321653" y="1700582"/>
            <a:ext cx="2492990" cy="369332"/>
          </a:xfrm>
          <a:prstGeom prst="rect">
            <a:avLst/>
          </a:prstGeom>
        </p:spPr>
        <p:txBody>
          <a:bodyPr wrap="none">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被选指标（关键词）为</a:t>
            </a:r>
          </a:p>
        </p:txBody>
      </p:sp>
      <p:graphicFrame>
        <p:nvGraphicFramePr>
          <p:cNvPr id="36" name="对象 35"/>
          <p:cNvGraphicFramePr>
            <a:graphicFrameLocks noChangeAspect="1"/>
          </p:cNvGraphicFramePr>
          <p:nvPr>
            <p:extLst>
              <p:ext uri="{D42A27DB-BD31-4B8C-83A1-F6EECF244321}">
                <p14:modId xmlns:p14="http://schemas.microsoft.com/office/powerpoint/2010/main" val="352187538"/>
              </p:ext>
            </p:extLst>
          </p:nvPr>
        </p:nvGraphicFramePr>
        <p:xfrm>
          <a:off x="7922930" y="1668039"/>
          <a:ext cx="2496673" cy="507798"/>
        </p:xfrm>
        <a:graphic>
          <a:graphicData uri="http://schemas.openxmlformats.org/presentationml/2006/ole">
            <mc:AlternateContent xmlns:mc="http://schemas.openxmlformats.org/markup-compatibility/2006">
              <mc:Choice xmlns:v="urn:schemas-microsoft-com:vml" Requires="v">
                <p:oleObj spid="_x0000_s1374" name="Equation" r:id="rId8" imgW="1130300" imgH="228600" progId="Equation.DSMT4">
                  <p:embed/>
                </p:oleObj>
              </mc:Choice>
              <mc:Fallback>
                <p:oleObj name="Equation" r:id="rId8" imgW="11303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2930" y="1668039"/>
                        <a:ext cx="2496673" cy="507798"/>
                      </a:xfrm>
                      <a:prstGeom prst="rect">
                        <a:avLst/>
                      </a:prstGeom>
                      <a:noFill/>
                    </p:spPr>
                  </p:pic>
                </p:oleObj>
              </mc:Fallback>
            </mc:AlternateContent>
          </a:graphicData>
        </a:graphic>
      </p:graphicFrame>
      <p:sp>
        <p:nvSpPr>
          <p:cNvPr id="37" name="矩形 36"/>
          <p:cNvSpPr/>
          <p:nvPr/>
        </p:nvSpPr>
        <p:spPr>
          <a:xfrm>
            <a:off x="5321653" y="2479598"/>
            <a:ext cx="1869423" cy="369332"/>
          </a:xfrm>
          <a:prstGeom prst="rect">
            <a:avLst/>
          </a:prstGeom>
        </p:spPr>
        <p:txBody>
          <a:bodyPr wrap="none">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时差相关系数为 </a:t>
            </a:r>
          </a:p>
        </p:txBody>
      </p:sp>
      <p:graphicFrame>
        <p:nvGraphicFramePr>
          <p:cNvPr id="6" name="对象 5"/>
          <p:cNvGraphicFramePr>
            <a:graphicFrameLocks noChangeAspect="1"/>
          </p:cNvGraphicFramePr>
          <p:nvPr>
            <p:extLst>
              <p:ext uri="{D42A27DB-BD31-4B8C-83A1-F6EECF244321}">
                <p14:modId xmlns:p14="http://schemas.microsoft.com/office/powerpoint/2010/main" val="3594361744"/>
              </p:ext>
            </p:extLst>
          </p:nvPr>
        </p:nvGraphicFramePr>
        <p:xfrm>
          <a:off x="5631867" y="5548839"/>
          <a:ext cx="3118418" cy="420421"/>
        </p:xfrm>
        <a:graphic>
          <a:graphicData uri="http://schemas.openxmlformats.org/presentationml/2006/ole">
            <mc:AlternateContent xmlns:mc="http://schemas.openxmlformats.org/markup-compatibility/2006">
              <mc:Choice xmlns:v="urn:schemas-microsoft-com:vml" Requires="v">
                <p:oleObj spid="_x0000_s1375" name="Equation" r:id="rId10" imgW="1498320" imgH="203040" progId="Equation.DSMT4">
                  <p:embed/>
                </p:oleObj>
              </mc:Choice>
              <mc:Fallback>
                <p:oleObj name="Equation" r:id="rId10" imgW="1498320" imgH="203040" progId="Equation.DSMT4">
                  <p:embed/>
                  <p:pic>
                    <p:nvPicPr>
                      <p:cNvPr id="0" name="Object 9"/>
                      <p:cNvPicPr>
                        <a:picLocks noChangeAspect="1" noChangeArrowheads="1"/>
                      </p:cNvPicPr>
                      <p:nvPr/>
                    </p:nvPicPr>
                    <p:blipFill>
                      <a:blip r:embed="rId11"/>
                      <a:srcRect/>
                      <a:stretch>
                        <a:fillRect/>
                      </a:stretch>
                    </p:blipFill>
                    <p:spPr bwMode="auto">
                      <a:xfrm>
                        <a:off x="5631867" y="5548839"/>
                        <a:ext cx="3118418" cy="420421"/>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92168189"/>
              </p:ext>
            </p:extLst>
          </p:nvPr>
        </p:nvGraphicFramePr>
        <p:xfrm>
          <a:off x="9171266" y="5289667"/>
          <a:ext cx="2058294" cy="938766"/>
        </p:xfrm>
        <a:graphic>
          <a:graphicData uri="http://schemas.openxmlformats.org/presentationml/2006/ole">
            <mc:AlternateContent xmlns:mc="http://schemas.openxmlformats.org/markup-compatibility/2006">
              <mc:Choice xmlns:v="urn:schemas-microsoft-com:vml" Requires="v">
                <p:oleObj spid="_x0000_s1376" name="Equation" r:id="rId12" imgW="1117600" imgH="508000" progId="Equation.DSMT4">
                  <p:embed/>
                </p:oleObj>
              </mc:Choice>
              <mc:Fallback>
                <p:oleObj name="Equation" r:id="rId12" imgW="1117600" imgH="508000" progId="Equation.DSMT4">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71266" y="5289667"/>
                        <a:ext cx="2058294" cy="938766"/>
                      </a:xfrm>
                      <a:prstGeom prst="rect">
                        <a:avLst/>
                      </a:prstGeom>
                      <a:noFill/>
                    </p:spPr>
                  </p:pic>
                </p:oleObj>
              </mc:Fallback>
            </mc:AlternateContent>
          </a:graphicData>
        </a:graphic>
      </p:graphicFrame>
      <p:sp>
        <p:nvSpPr>
          <p:cNvPr id="9" name="Rectangle 10"/>
          <p:cNvSpPr>
            <a:spLocks noChangeArrowheads="1"/>
          </p:cNvSpPr>
          <p:nvPr/>
        </p:nvSpPr>
        <p:spPr bwMode="auto">
          <a:xfrm>
            <a:off x="2355570" y="48377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1"/>
          <p:cNvSpPr>
            <a:spLocks noChangeArrowheads="1"/>
          </p:cNvSpPr>
          <p:nvPr/>
        </p:nvSpPr>
        <p:spPr bwMode="auto">
          <a:xfrm>
            <a:off x="2355570" y="50504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12"/>
          <p:cNvSpPr>
            <a:spLocks noChangeArrowheads="1"/>
          </p:cNvSpPr>
          <p:nvPr/>
        </p:nvSpPr>
        <p:spPr bwMode="auto">
          <a:xfrm>
            <a:off x="2355570" y="55616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8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cxnSp>
        <p:nvCxnSpPr>
          <p:cNvPr id="44" name="直接连接符 43"/>
          <p:cNvCxnSpPr/>
          <p:nvPr/>
        </p:nvCxnSpPr>
        <p:spPr>
          <a:xfrm flipV="1">
            <a:off x="4975553" y="825274"/>
            <a:ext cx="0" cy="52867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29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16" name="圆角矩形 1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57200" y="360913"/>
            <a:ext cx="679470"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2-2</a:t>
            </a:r>
            <a:endParaRPr lang="zh-CN" altLang="en-US" sz="2400" b="1" dirty="0"/>
          </a:p>
        </p:txBody>
      </p:sp>
      <p:grpSp>
        <p:nvGrpSpPr>
          <p:cNvPr id="17" name="组合 1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18" name="矩形 17"/>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smtClean="0">
                  <a:solidFill>
                    <a:srgbClr val="EE534F"/>
                  </a:solidFill>
                  <a:ea typeface="Microsoft YaHei UI" panose="020B0503020204020204" pitchFamily="34" charset="-122"/>
                </a:rPr>
                <a:t>数据</a:t>
              </a:r>
              <a:r>
                <a:rPr lang="zh-CN" altLang="en-US" sz="2400">
                  <a:solidFill>
                    <a:schemeClr val="tx1">
                      <a:lumMod val="75000"/>
                      <a:lumOff val="25000"/>
                    </a:schemeClr>
                  </a:solidFill>
                  <a:ea typeface="Microsoft YaHei UI" panose="020B0503020204020204" pitchFamily="34" charset="-122"/>
                </a:rPr>
                <a:t>处理</a:t>
              </a:r>
              <a:endParaRPr lang="zh-CN" altLang="en-US" sz="2400" dirty="0">
                <a:solidFill>
                  <a:schemeClr val="tx1">
                    <a:lumMod val="75000"/>
                    <a:lumOff val="25000"/>
                  </a:schemeClr>
                </a:solidFill>
                <a:ea typeface="Microsoft YaHei UI" panose="020B0503020204020204" pitchFamily="34" charset="-122"/>
              </a:endParaRPr>
            </a:p>
          </p:txBody>
        </p:sp>
        <p:sp>
          <p:nvSpPr>
            <p:cNvPr id="20" name="矩形 19"/>
            <p:cNvSpPr/>
            <p:nvPr/>
          </p:nvSpPr>
          <p:spPr>
            <a:xfrm>
              <a:off x="1299831" y="686775"/>
              <a:ext cx="3654940" cy="276999"/>
            </a:xfrm>
            <a:prstGeom prst="rect">
              <a:avLst/>
            </a:prstGeom>
          </p:spPr>
          <p:txBody>
            <a:bodyPr wrap="square">
              <a:spAutoFit/>
            </a:bodyPr>
            <a:lstStyle/>
            <a:p>
              <a:pPr algn="just"/>
              <a:r>
                <a:rPr lang="en-US" altLang="zh-CN" sz="1200" smtClean="0">
                  <a:solidFill>
                    <a:srgbClr val="262425"/>
                  </a:solidFill>
                  <a:ea typeface="Roboto" panose="02000000000000000000" pitchFamily="2" charset="0"/>
                  <a:cs typeface="Open Sans" panose="020B0606030504020204" pitchFamily="34" charset="0"/>
                </a:rPr>
                <a:t>Data processing </a:t>
              </a:r>
              <a:endParaRPr lang="en-US" altLang="zh-CN" sz="1200" dirty="0">
                <a:solidFill>
                  <a:srgbClr val="262425"/>
                </a:solidFill>
                <a:ea typeface="Roboto" panose="02000000000000000000" pitchFamily="2" charset="0"/>
                <a:cs typeface="Open Sans" panose="020B0606030504020204" pitchFamily="34" charset="0"/>
              </a:endParaRPr>
            </a:p>
          </p:txBody>
        </p:sp>
      </p:grpSp>
      <p:sp>
        <p:nvSpPr>
          <p:cNvPr id="25" name="矩形 24"/>
          <p:cNvSpPr/>
          <p:nvPr/>
        </p:nvSpPr>
        <p:spPr>
          <a:xfrm>
            <a:off x="457200" y="3095048"/>
            <a:ext cx="4104193" cy="1338828"/>
          </a:xfrm>
          <a:prstGeom prst="rect">
            <a:avLst/>
          </a:prstGeom>
        </p:spPr>
        <p:txBody>
          <a:bodyPr wrap="square">
            <a:spAutoFit/>
          </a:bodyPr>
          <a:lstStyle/>
          <a:p>
            <a:pPr>
              <a:lnSpc>
                <a:spcPct val="150000"/>
              </a:lnSpc>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时差相关分析法，是利用时差相关系数来确定整个时间序列内两个或更多个序列之间的平均关系的一种</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方法。</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矩形 26"/>
          <p:cNvSpPr/>
          <p:nvPr/>
        </p:nvSpPr>
        <p:spPr>
          <a:xfrm>
            <a:off x="336883" y="2453692"/>
            <a:ext cx="2887173" cy="523220"/>
          </a:xfrm>
          <a:prstGeom prst="rect">
            <a:avLst/>
          </a:prstGeom>
          <a:noFill/>
        </p:spPr>
        <p:txBody>
          <a:bodyPr wrap="square" lIns="91440" tIns="45720" rIns="91440" bIns="45720">
            <a:spAutoFit/>
          </a:bodyPr>
          <a:lstStyle/>
          <a:p>
            <a:pPr algn="ctr"/>
            <a:r>
              <a:rPr lang="en-US" altLang="zh-CN" sz="2800" b="1"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800" b="1"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时差</a:t>
            </a:r>
            <a:r>
              <a:rPr lang="zh-CN" altLang="en-US" sz="2800" b="1" dirty="0"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相关分析</a:t>
            </a:r>
            <a:endParaRPr lang="zh-CN" altLang="en-US" sz="2800" b="1" cap="none" spc="0" dirty="0">
              <a:ln w="0"/>
              <a:solidFill>
                <a:srgbClr val="EE534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矩形 20"/>
          <p:cNvSpPr/>
          <p:nvPr/>
        </p:nvSpPr>
        <p:spPr>
          <a:xfrm>
            <a:off x="5247821" y="1021891"/>
            <a:ext cx="4570482" cy="369332"/>
          </a:xfrm>
          <a:prstGeom prst="rect">
            <a:avLst/>
          </a:prstGeom>
        </p:spPr>
        <p:txBody>
          <a:bodyPr wrap="none">
            <a:spAutoFit/>
          </a:bodyPr>
          <a:lstStyle/>
          <a:p>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对于每一个关键词，都有多个时差相关系数</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88289938"/>
              </p:ext>
            </p:extLst>
          </p:nvPr>
        </p:nvGraphicFramePr>
        <p:xfrm>
          <a:off x="9818303" y="957291"/>
          <a:ext cx="457200" cy="563269"/>
        </p:xfrm>
        <a:graphic>
          <a:graphicData uri="http://schemas.openxmlformats.org/presentationml/2006/ole">
            <mc:AlternateContent xmlns:mc="http://schemas.openxmlformats.org/markup-compatibility/2006">
              <mc:Choice xmlns:v="urn:schemas-microsoft-com:vml" Requires="v">
                <p:oleObj spid="_x0000_s2447" name="Equation" r:id="rId4" imgW="190417" imgH="241195" progId="Equation.DSMT4">
                  <p:embed/>
                </p:oleObj>
              </mc:Choice>
              <mc:Fallback>
                <p:oleObj name="Equation" r:id="rId4" imgW="190417" imgH="241195"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8303" y="957291"/>
                        <a:ext cx="457200" cy="563269"/>
                      </a:xfrm>
                      <a:prstGeom prst="rect">
                        <a:avLst/>
                      </a:prstGeom>
                      <a:noFill/>
                    </p:spPr>
                  </p:pic>
                </p:oleObj>
              </mc:Fallback>
            </mc:AlternateContent>
          </a:graphicData>
        </a:graphic>
      </p:graphicFrame>
      <p:sp>
        <p:nvSpPr>
          <p:cNvPr id="26" name="矩形 25"/>
          <p:cNvSpPr/>
          <p:nvPr/>
        </p:nvSpPr>
        <p:spPr>
          <a:xfrm>
            <a:off x="5247821" y="1859295"/>
            <a:ext cx="2262158" cy="458908"/>
          </a:xfrm>
          <a:prstGeom prst="rect">
            <a:avLst/>
          </a:prstGeom>
        </p:spPr>
        <p:txBody>
          <a:bodyPr wrap="none">
            <a:spAutoFit/>
          </a:bodyPr>
          <a:lstStyle/>
          <a:p>
            <a:pPr>
              <a:lnSpc>
                <a:spcPct val="150000"/>
              </a:lnSpc>
            </a:pP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选取绝对值的最大值</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151796793"/>
              </p:ext>
            </p:extLst>
          </p:nvPr>
        </p:nvGraphicFramePr>
        <p:xfrm>
          <a:off x="7543340" y="1878345"/>
          <a:ext cx="2274963" cy="711389"/>
        </p:xfrm>
        <a:graphic>
          <a:graphicData uri="http://schemas.openxmlformats.org/presentationml/2006/ole">
            <mc:AlternateContent xmlns:mc="http://schemas.openxmlformats.org/markup-compatibility/2006">
              <mc:Choice xmlns:v="urn:schemas-microsoft-com:vml" Requires="v">
                <p:oleObj spid="_x0000_s2448" name="Equation" r:id="rId6" imgW="977476" imgH="304668" progId="Equation.DSMT4">
                  <p:embed/>
                </p:oleObj>
              </mc:Choice>
              <mc:Fallback>
                <p:oleObj name="Equation" r:id="rId6" imgW="977476" imgH="304668"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340" y="1878345"/>
                        <a:ext cx="2274963" cy="711389"/>
                      </a:xfrm>
                      <a:prstGeom prst="rect">
                        <a:avLst/>
                      </a:prstGeom>
                      <a:noFill/>
                    </p:spPr>
                  </p:pic>
                </p:oleObj>
              </mc:Fallback>
            </mc:AlternateContent>
          </a:graphicData>
        </a:graphic>
      </p:graphicFrame>
      <p:sp>
        <p:nvSpPr>
          <p:cNvPr id="28" name="矩形 27"/>
          <p:cNvSpPr/>
          <p:nvPr/>
        </p:nvSpPr>
        <p:spPr>
          <a:xfrm>
            <a:off x="5247821" y="2722048"/>
            <a:ext cx="2262158" cy="507831"/>
          </a:xfrm>
          <a:prstGeom prst="rect">
            <a:avLst/>
          </a:prstGeom>
        </p:spPr>
        <p:txBody>
          <a:bodyPr wrap="none">
            <a:spAutoFit/>
          </a:bodyPr>
          <a:lstStyle/>
          <a:p>
            <a:pPr>
              <a:lnSpc>
                <a:spcPct val="150000"/>
              </a:lnSpc>
            </a:pP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并得到对应的时差数</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882143941"/>
              </p:ext>
            </p:extLst>
          </p:nvPr>
        </p:nvGraphicFramePr>
        <p:xfrm>
          <a:off x="7558107" y="2734561"/>
          <a:ext cx="406799" cy="501404"/>
        </p:xfrm>
        <a:graphic>
          <a:graphicData uri="http://schemas.openxmlformats.org/presentationml/2006/ole">
            <mc:AlternateContent xmlns:mc="http://schemas.openxmlformats.org/markup-compatibility/2006">
              <mc:Choice xmlns:v="urn:schemas-microsoft-com:vml" Requires="v">
                <p:oleObj spid="_x0000_s2449" name="Equation" r:id="rId8" imgW="139579" imgH="164957" progId="Equation.DSMT4">
                  <p:embed/>
                </p:oleObj>
              </mc:Choice>
              <mc:Fallback>
                <p:oleObj name="Equation" r:id="rId8" imgW="139579" imgH="164957"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8107" y="2734561"/>
                        <a:ext cx="406799" cy="501404"/>
                      </a:xfrm>
                      <a:prstGeom prst="rect">
                        <a:avLst/>
                      </a:prstGeom>
                      <a:noFill/>
                    </p:spPr>
                  </p:pic>
                </p:oleObj>
              </mc:Fallback>
            </mc:AlternateContent>
          </a:graphicData>
        </a:graphic>
      </p:graphicFrame>
      <p:sp>
        <p:nvSpPr>
          <p:cNvPr id="31" name="矩形 30"/>
          <p:cNvSpPr/>
          <p:nvPr/>
        </p:nvSpPr>
        <p:spPr>
          <a:xfrm>
            <a:off x="6649390" y="3581131"/>
            <a:ext cx="2954655" cy="507831"/>
          </a:xfrm>
          <a:prstGeom prst="rect">
            <a:avLst/>
          </a:prstGeom>
        </p:spPr>
        <p:txBody>
          <a:bodyPr wrap="none">
            <a:spAutoFit/>
          </a:bodyPr>
          <a:lstStyle/>
          <a:p>
            <a:pPr>
              <a:lnSpc>
                <a:spcPct val="150000"/>
              </a:lnSpc>
            </a:pP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则剔除该关键词，否则保留</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8" name="矩形 37"/>
          <p:cNvSpPr/>
          <p:nvPr/>
        </p:nvSpPr>
        <p:spPr>
          <a:xfrm>
            <a:off x="5247821" y="3605592"/>
            <a:ext cx="415498" cy="458908"/>
          </a:xfrm>
          <a:prstGeom prst="rect">
            <a:avLst/>
          </a:prstGeom>
        </p:spPr>
        <p:txBody>
          <a:bodyPr wrap="none">
            <a:spAutoFit/>
          </a:bodyPr>
          <a:lstStyle/>
          <a:p>
            <a:pPr>
              <a:lnSpc>
                <a:spcPct val="150000"/>
              </a:lnSpc>
            </a:pPr>
            <a:r>
              <a:rPr lang="zh-CN" altLang="en-US">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若</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796620015"/>
              </p:ext>
            </p:extLst>
          </p:nvPr>
        </p:nvGraphicFramePr>
        <p:xfrm>
          <a:off x="5594714" y="3636326"/>
          <a:ext cx="934620" cy="446992"/>
        </p:xfrm>
        <a:graphic>
          <a:graphicData uri="http://schemas.openxmlformats.org/presentationml/2006/ole">
            <mc:AlternateContent xmlns:mc="http://schemas.openxmlformats.org/markup-compatibility/2006">
              <mc:Choice xmlns:v="urn:schemas-microsoft-com:vml" Requires="v">
                <p:oleObj spid="_x0000_s2450" name="Equation" r:id="rId10" imgW="368140" imgH="177723" progId="Equation.DSMT4">
                  <p:embed/>
                </p:oleObj>
              </mc:Choice>
              <mc:Fallback>
                <p:oleObj name="Equation" r:id="rId10" imgW="368140" imgH="177723"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94714" y="3636326"/>
                        <a:ext cx="934620" cy="446992"/>
                      </a:xfrm>
                      <a:prstGeom prst="rect">
                        <a:avLst/>
                      </a:prstGeom>
                      <a:noFill/>
                    </p:spPr>
                  </p:pic>
                </p:oleObj>
              </mc:Fallback>
            </mc:AlternateContent>
          </a:graphicData>
        </a:graphic>
      </p:graphicFrame>
      <p:sp>
        <p:nvSpPr>
          <p:cNvPr id="40" name="矩形 39"/>
          <p:cNvSpPr/>
          <p:nvPr/>
        </p:nvSpPr>
        <p:spPr>
          <a:xfrm>
            <a:off x="5256511" y="4645166"/>
            <a:ext cx="6096000" cy="923330"/>
          </a:xfrm>
          <a:prstGeom prst="rect">
            <a:avLst/>
          </a:prstGeom>
        </p:spPr>
        <p:txBody>
          <a:bodyPr>
            <a:spAutoFit/>
          </a:bodyPr>
          <a:lstStyle/>
          <a:p>
            <a:pPr>
              <a:lnSpc>
                <a:spcPct val="150000"/>
              </a:lnSpc>
            </a:pPr>
            <a:r>
              <a:rPr lang="zh-CN" altLang="zh-CN">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至此，我们筛选出了部分关键词，得到了每个关键词的最大时差相关系数</a:t>
            </a:r>
            <a:endParaRPr lang="zh-CN" altLang="en-US">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矩形 40"/>
          <p:cNvSpPr/>
          <p:nvPr/>
        </p:nvSpPr>
        <p:spPr>
          <a:xfrm>
            <a:off x="7268256" y="5167224"/>
            <a:ext cx="3416320" cy="369332"/>
          </a:xfrm>
          <a:prstGeom prst="rect">
            <a:avLst/>
          </a:prstGeom>
        </p:spPr>
        <p:txBody>
          <a:bodyPr wrap="none">
            <a:spAutoFit/>
          </a:bodyPr>
          <a:lstStyle/>
          <a:p>
            <a:r>
              <a:rPr lang="zh-CN" altLang="en-US">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与其</a:t>
            </a:r>
            <a:r>
              <a:rPr lang="zh-CN" altLang="zh-CN">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对应的时差数（先行期）</a:t>
            </a:r>
            <a:endParaRPr lang="zh-CN" altLang="en-US">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2"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 name="对象 42"/>
          <p:cNvGraphicFramePr>
            <a:graphicFrameLocks noChangeAspect="1"/>
          </p:cNvGraphicFramePr>
          <p:nvPr>
            <p:extLst>
              <p:ext uri="{D42A27DB-BD31-4B8C-83A1-F6EECF244321}">
                <p14:modId xmlns:p14="http://schemas.microsoft.com/office/powerpoint/2010/main" val="2543862883"/>
              </p:ext>
            </p:extLst>
          </p:nvPr>
        </p:nvGraphicFramePr>
        <p:xfrm>
          <a:off x="6938407" y="5150792"/>
          <a:ext cx="461665" cy="461665"/>
        </p:xfrm>
        <a:graphic>
          <a:graphicData uri="http://schemas.openxmlformats.org/presentationml/2006/ole">
            <mc:AlternateContent xmlns:mc="http://schemas.openxmlformats.org/markup-compatibility/2006">
              <mc:Choice xmlns:v="urn:schemas-microsoft-com:vml" Requires="v">
                <p:oleObj spid="_x0000_s2451" name="Equation" r:id="rId12" imgW="228600" imgH="228600" progId="Equation.DSMT4">
                  <p:embed/>
                </p:oleObj>
              </mc:Choice>
              <mc:Fallback>
                <p:oleObj name="Equation" r:id="rId12" imgW="228600" imgH="228600"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38407" y="5150792"/>
                        <a:ext cx="461665" cy="461665"/>
                      </a:xfrm>
                      <a:prstGeom prst="rect">
                        <a:avLst/>
                      </a:prstGeom>
                      <a:noFill/>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790842300"/>
              </p:ext>
            </p:extLst>
          </p:nvPr>
        </p:nvGraphicFramePr>
        <p:xfrm>
          <a:off x="10527729" y="5137201"/>
          <a:ext cx="310401" cy="447483"/>
        </p:xfrm>
        <a:graphic>
          <a:graphicData uri="http://schemas.openxmlformats.org/presentationml/2006/ole">
            <mc:AlternateContent xmlns:mc="http://schemas.openxmlformats.org/markup-compatibility/2006">
              <mc:Choice xmlns:v="urn:schemas-microsoft-com:vml" Requires="v">
                <p:oleObj spid="_x0000_s2452" name="Equation" r:id="rId14" imgW="139579" imgH="164957" progId="Equation.DSMT4">
                  <p:embed/>
                </p:oleObj>
              </mc:Choice>
              <mc:Fallback>
                <p:oleObj name="Equation" r:id="rId14" imgW="139579" imgH="16495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27729" y="5137201"/>
                        <a:ext cx="310401" cy="447483"/>
                      </a:xfrm>
                      <a:prstGeom prst="rect">
                        <a:avLst/>
                      </a:prstGeom>
                      <a:noFill/>
                    </p:spPr>
                  </p:pic>
                </p:oleObj>
              </mc:Fallback>
            </mc:AlternateContent>
          </a:graphicData>
        </a:graphic>
      </p:graphicFrame>
      <p:sp>
        <p:nvSpPr>
          <p:cNvPr id="45" name="矩形 44"/>
          <p:cNvSpPr/>
          <p:nvPr/>
        </p:nvSpPr>
        <p:spPr>
          <a:xfrm>
            <a:off x="10806676" y="5237239"/>
            <a:ext cx="415498" cy="369332"/>
          </a:xfrm>
          <a:prstGeom prst="rect">
            <a:avLst/>
          </a:prstGeom>
        </p:spPr>
        <p:txBody>
          <a:bodyPr wrap="none">
            <a:spAutoFit/>
          </a:bodyPr>
          <a:lstStyle/>
          <a:p>
            <a:r>
              <a:rPr lang="zh-CN" altLang="zh-CN">
                <a:latin typeface="Times New Roman" panose="02020603050405020304" pitchFamily="18" charset="0"/>
                <a:cs typeface="Times New Roman" panose="02020603050405020304" pitchFamily="18" charset="0"/>
              </a:rPr>
              <a:t>。</a:t>
            </a:r>
            <a:endParaRPr lang="zh-CN" altLang="en-US"/>
          </a:p>
        </p:txBody>
      </p:sp>
      <p:cxnSp>
        <p:nvCxnSpPr>
          <p:cNvPr id="47" name="直接连接符 46"/>
          <p:cNvCxnSpPr/>
          <p:nvPr/>
        </p:nvCxnSpPr>
        <p:spPr>
          <a:xfrm flipV="1">
            <a:off x="4954771" y="825274"/>
            <a:ext cx="0" cy="52867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88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16" name="圆角矩形 1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57200" y="360913"/>
            <a:ext cx="679470"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2-2</a:t>
            </a:r>
            <a:endParaRPr lang="zh-CN" altLang="en-US" sz="2400" b="1" dirty="0"/>
          </a:p>
        </p:txBody>
      </p:sp>
      <p:grpSp>
        <p:nvGrpSpPr>
          <p:cNvPr id="17" name="组合 1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18" name="矩形 17"/>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smtClean="0">
                  <a:solidFill>
                    <a:srgbClr val="EE534F"/>
                  </a:solidFill>
                  <a:ea typeface="Microsoft YaHei UI" panose="020B0503020204020204" pitchFamily="34" charset="-122"/>
                </a:rPr>
                <a:t>数据</a:t>
              </a:r>
              <a:r>
                <a:rPr lang="zh-CN" altLang="en-US" sz="2400">
                  <a:solidFill>
                    <a:schemeClr val="tx1">
                      <a:lumMod val="75000"/>
                      <a:lumOff val="25000"/>
                    </a:schemeClr>
                  </a:solidFill>
                  <a:ea typeface="Microsoft YaHei UI" panose="020B0503020204020204" pitchFamily="34" charset="-122"/>
                </a:rPr>
                <a:t>处理</a:t>
              </a:r>
              <a:endParaRPr lang="zh-CN" altLang="en-US" sz="2400" dirty="0">
                <a:solidFill>
                  <a:schemeClr val="tx1">
                    <a:lumMod val="75000"/>
                    <a:lumOff val="25000"/>
                  </a:schemeClr>
                </a:solidFill>
                <a:ea typeface="Microsoft YaHei UI" panose="020B0503020204020204" pitchFamily="34" charset="-122"/>
              </a:endParaRPr>
            </a:p>
          </p:txBody>
        </p:sp>
        <p:sp>
          <p:nvSpPr>
            <p:cNvPr id="20" name="矩形 19"/>
            <p:cNvSpPr/>
            <p:nvPr/>
          </p:nvSpPr>
          <p:spPr>
            <a:xfrm>
              <a:off x="1299831" y="686775"/>
              <a:ext cx="3654940" cy="276999"/>
            </a:xfrm>
            <a:prstGeom prst="rect">
              <a:avLst/>
            </a:prstGeom>
          </p:spPr>
          <p:txBody>
            <a:bodyPr wrap="square">
              <a:spAutoFit/>
            </a:bodyPr>
            <a:lstStyle/>
            <a:p>
              <a:pPr algn="just"/>
              <a:r>
                <a:rPr lang="en-US" altLang="zh-CN" sz="1200" smtClean="0">
                  <a:solidFill>
                    <a:srgbClr val="262425"/>
                  </a:solidFill>
                  <a:ea typeface="Roboto" panose="02000000000000000000" pitchFamily="2" charset="0"/>
                  <a:cs typeface="Open Sans" panose="020B0606030504020204" pitchFamily="34" charset="0"/>
                </a:rPr>
                <a:t>Data processing </a:t>
              </a:r>
              <a:endParaRPr lang="en-US" altLang="zh-CN" sz="1200" dirty="0">
                <a:solidFill>
                  <a:srgbClr val="262425"/>
                </a:solidFill>
                <a:ea typeface="Roboto" panose="02000000000000000000" pitchFamily="2" charset="0"/>
                <a:cs typeface="Open Sans" panose="020B0606030504020204" pitchFamily="34" charset="0"/>
              </a:endParaRPr>
            </a:p>
          </p:txBody>
        </p:sp>
      </p:grpSp>
      <p:sp>
        <p:nvSpPr>
          <p:cNvPr id="25" name="矩形 24"/>
          <p:cNvSpPr/>
          <p:nvPr/>
        </p:nvSpPr>
        <p:spPr>
          <a:xfrm>
            <a:off x="457200" y="3095048"/>
            <a:ext cx="4104193" cy="1338828"/>
          </a:xfrm>
          <a:prstGeom prst="rect">
            <a:avLst/>
          </a:prstGeom>
        </p:spPr>
        <p:txBody>
          <a:bodyPr wrap="square">
            <a:spAutoFit/>
          </a:bodyPr>
          <a:lstStyle/>
          <a:p>
            <a:pPr>
              <a:lnSpc>
                <a:spcPct val="150000"/>
              </a:lnSpc>
            </a:pP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由于这些关键词之间存在信息重叠问题，只需要将主要的关键词筛选出即可反映所有关键词的信息。</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矩形 26"/>
          <p:cNvSpPr/>
          <p:nvPr/>
        </p:nvSpPr>
        <p:spPr>
          <a:xfrm>
            <a:off x="240228" y="2503814"/>
            <a:ext cx="3019925" cy="523220"/>
          </a:xfrm>
          <a:prstGeom prst="rect">
            <a:avLst/>
          </a:prstGeom>
          <a:noFill/>
        </p:spPr>
        <p:txBody>
          <a:bodyPr wrap="square" lIns="91440" tIns="45720" rIns="91440" bIns="45720">
            <a:spAutoFit/>
          </a:bodyPr>
          <a:lstStyle/>
          <a:p>
            <a:pPr algn="ctr"/>
            <a:r>
              <a:rPr lang="en-US" altLang="zh-CN" sz="2800" b="1" smtClean="0">
                <a:ln w="0"/>
                <a:solidFill>
                  <a:srgbClr val="404040"/>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800" b="1" smtClean="0">
                <a:ln w="0"/>
                <a:solidFill>
                  <a:srgbClr val="404040"/>
                </a:solidFill>
                <a:latin typeface="微软雅黑" panose="020B0503020204020204" pitchFamily="34" charset="-122"/>
                <a:ea typeface="微软雅黑" panose="020B0503020204020204" pitchFamily="34" charset="-122"/>
                <a:cs typeface="Arial" panose="020B0604020202020204" pitchFamily="34" charset="0"/>
              </a:rPr>
              <a:t>逐步回归筛选</a:t>
            </a:r>
            <a:endParaRPr lang="zh-CN" altLang="en-US" sz="2800" b="1" cap="none" spc="0" dirty="0">
              <a:ln w="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矩形 20"/>
          <p:cNvSpPr/>
          <p:nvPr/>
        </p:nvSpPr>
        <p:spPr>
          <a:xfrm>
            <a:off x="5247821" y="1707691"/>
            <a:ext cx="5590309" cy="874407"/>
          </a:xfrm>
          <a:prstGeom prst="rect">
            <a:avLst/>
          </a:prstGeom>
        </p:spPr>
        <p:txBody>
          <a:bodyPr wrap="square">
            <a:spAutoFit/>
          </a:bodyPr>
          <a:lstStyle/>
          <a:p>
            <a:pPr>
              <a:lnSpc>
                <a:spcPct val="150000"/>
              </a:lnSpc>
            </a:pP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首先，依据弱相关的标准</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0.3</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，将最大时差相关系数小于</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0.3 </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的关键词剔除。</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7" name="直接连接符 46"/>
          <p:cNvCxnSpPr/>
          <p:nvPr/>
        </p:nvCxnSpPr>
        <p:spPr>
          <a:xfrm flipV="1">
            <a:off x="4954771" y="792452"/>
            <a:ext cx="0" cy="52867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247821" y="3189614"/>
            <a:ext cx="5590309" cy="923330"/>
          </a:xfrm>
          <a:prstGeom prst="rect">
            <a:avLst/>
          </a:prstGeom>
        </p:spPr>
        <p:txBody>
          <a:bodyPr wrap="square">
            <a:spAutoFit/>
          </a:bodyPr>
          <a:lstStyle/>
          <a:p>
            <a:pPr>
              <a:lnSpc>
                <a:spcPct val="150000"/>
              </a:lnSpc>
            </a:pP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其次，</a:t>
            </a:r>
            <a:r>
              <a:rPr lang="zh-CN"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设定</a:t>
            </a:r>
            <a:r>
              <a:rPr lang="zh-CN" altLang="zh-CN">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入选的关键词应满足其系数在</a:t>
            </a:r>
            <a:r>
              <a:rPr lang="en-US" altLang="zh-CN">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0.05 </a:t>
            </a:r>
            <a:r>
              <a:rPr lang="zh-CN" altLang="zh-CN">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的显著性水平下不为</a:t>
            </a:r>
            <a:r>
              <a:rPr lang="en-US" altLang="zh-CN">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0</a:t>
            </a:r>
            <a:r>
              <a:rPr lang="zh-CN" altLang="zh-CN">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3"/>
          <p:cNvSpPr/>
          <p:nvPr/>
        </p:nvSpPr>
        <p:spPr>
          <a:xfrm>
            <a:off x="5247821" y="4768631"/>
            <a:ext cx="4608954" cy="369332"/>
          </a:xfrm>
          <a:prstGeom prst="rect">
            <a:avLst/>
          </a:prstGeom>
        </p:spPr>
        <p:txBody>
          <a:bodyPr wrap="none">
            <a:spAutoFit/>
          </a:bodyPr>
          <a:lstStyle/>
          <a:p>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最终，</a:t>
            </a:r>
            <a:r>
              <a:rPr lang="zh-CN"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根据</a:t>
            </a:r>
            <a:r>
              <a:rPr lang="zh-CN" altLang="zh-CN">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输出结果，筛选出</a:t>
            </a:r>
            <a:r>
              <a:rPr lang="en-US" altLang="zh-CN">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26</a:t>
            </a:r>
            <a:r>
              <a:rPr lang="zh-CN" altLang="zh-CN">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a:t>
            </a:r>
            <a:r>
              <a:rPr lang="zh-CN"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关键词</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48949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16" name="圆角矩形 1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57200" y="360913"/>
            <a:ext cx="679470"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2-2</a:t>
            </a:r>
            <a:endParaRPr lang="zh-CN" altLang="en-US" sz="2400" b="1" dirty="0"/>
          </a:p>
        </p:txBody>
      </p:sp>
      <p:grpSp>
        <p:nvGrpSpPr>
          <p:cNvPr id="17" name="组合 1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18" name="矩形 17"/>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smtClean="0">
                  <a:solidFill>
                    <a:srgbClr val="EE534F"/>
                  </a:solidFill>
                  <a:ea typeface="Microsoft YaHei UI" panose="020B0503020204020204" pitchFamily="34" charset="-122"/>
                </a:rPr>
                <a:t>数据</a:t>
              </a:r>
              <a:r>
                <a:rPr lang="zh-CN" altLang="en-US" sz="2400">
                  <a:solidFill>
                    <a:schemeClr val="tx1">
                      <a:lumMod val="75000"/>
                      <a:lumOff val="25000"/>
                    </a:schemeClr>
                  </a:solidFill>
                  <a:ea typeface="Microsoft YaHei UI" panose="020B0503020204020204" pitchFamily="34" charset="-122"/>
                </a:rPr>
                <a:t>处理</a:t>
              </a:r>
              <a:endParaRPr lang="zh-CN" altLang="en-US" sz="2400" dirty="0">
                <a:solidFill>
                  <a:schemeClr val="tx1">
                    <a:lumMod val="75000"/>
                    <a:lumOff val="25000"/>
                  </a:schemeClr>
                </a:solidFill>
                <a:ea typeface="Microsoft YaHei UI" panose="020B0503020204020204" pitchFamily="34" charset="-122"/>
              </a:endParaRPr>
            </a:p>
          </p:txBody>
        </p:sp>
        <p:sp>
          <p:nvSpPr>
            <p:cNvPr id="20" name="矩形 19"/>
            <p:cNvSpPr/>
            <p:nvPr/>
          </p:nvSpPr>
          <p:spPr>
            <a:xfrm>
              <a:off x="1299831" y="686775"/>
              <a:ext cx="3654940" cy="276999"/>
            </a:xfrm>
            <a:prstGeom prst="rect">
              <a:avLst/>
            </a:prstGeom>
          </p:spPr>
          <p:txBody>
            <a:bodyPr wrap="square">
              <a:spAutoFit/>
            </a:bodyPr>
            <a:lstStyle/>
            <a:p>
              <a:pPr algn="just"/>
              <a:r>
                <a:rPr lang="en-US" altLang="zh-CN" sz="1200" smtClean="0">
                  <a:solidFill>
                    <a:srgbClr val="262425"/>
                  </a:solidFill>
                  <a:ea typeface="Roboto" panose="02000000000000000000" pitchFamily="2" charset="0"/>
                  <a:cs typeface="Open Sans" panose="020B0606030504020204" pitchFamily="34" charset="0"/>
                </a:rPr>
                <a:t>Data processing </a:t>
              </a:r>
              <a:endParaRPr lang="en-US" altLang="zh-CN" sz="1200" dirty="0">
                <a:solidFill>
                  <a:srgbClr val="262425"/>
                </a:solidFill>
                <a:ea typeface="Roboto" panose="02000000000000000000" pitchFamily="2" charset="0"/>
                <a:cs typeface="Open Sans" panose="020B0606030504020204" pitchFamily="34" charset="0"/>
              </a:endParaRPr>
            </a:p>
          </p:txBody>
        </p:sp>
      </p:grpSp>
      <p:sp>
        <p:nvSpPr>
          <p:cNvPr id="10"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1427561" y="1650548"/>
            <a:ext cx="5818910" cy="1477328"/>
          </a:xfrm>
          <a:prstGeom prst="rect">
            <a:avLst/>
          </a:prstGeom>
          <a:noFill/>
        </p:spPr>
        <p:txBody>
          <a:bodyPr wrap="square" rtlCol="0">
            <a:spAutoFit/>
          </a:bodyPr>
          <a:lstStyle/>
          <a:p>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数据时间跨度：</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2011</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-2015</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a:t>
            </a:r>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解释变量：</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60</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个月的艾滋病病发数月度数据</a:t>
            </a:r>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被解释变量：</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 12</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个关键词百度搜索指数的月度数据</a:t>
            </a:r>
            <a:endParaRPr lang="zh-CN" altLang="en-US">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23" name="表格 22"/>
          <p:cNvGraphicFramePr>
            <a:graphicFrameLocks noGrp="1"/>
          </p:cNvGraphicFramePr>
          <p:nvPr>
            <p:extLst>
              <p:ext uri="{D42A27DB-BD31-4B8C-83A1-F6EECF244321}">
                <p14:modId xmlns:p14="http://schemas.microsoft.com/office/powerpoint/2010/main" val="1656350874"/>
              </p:ext>
            </p:extLst>
          </p:nvPr>
        </p:nvGraphicFramePr>
        <p:xfrm>
          <a:off x="2875129" y="3638544"/>
          <a:ext cx="6441741" cy="1218927"/>
        </p:xfrm>
        <a:graphic>
          <a:graphicData uri="http://schemas.openxmlformats.org/drawingml/2006/table">
            <a:tbl>
              <a:tblPr firstRow="1" firstCol="1" bandRow="1">
                <a:tableStyleId>{68D230F3-CF80-4859-8CE7-A43EE81993B5}</a:tableStyleId>
              </a:tblPr>
              <a:tblGrid>
                <a:gridCol w="1288193">
                  <a:extLst>
                    <a:ext uri="{9D8B030D-6E8A-4147-A177-3AD203B41FA5}">
                      <a16:colId xmlns:a16="http://schemas.microsoft.com/office/drawing/2014/main" xmlns="" val="2514095949"/>
                    </a:ext>
                  </a:extLst>
                </a:gridCol>
                <a:gridCol w="1288193">
                  <a:extLst>
                    <a:ext uri="{9D8B030D-6E8A-4147-A177-3AD203B41FA5}">
                      <a16:colId xmlns:a16="http://schemas.microsoft.com/office/drawing/2014/main" xmlns="" val="2868496094"/>
                    </a:ext>
                  </a:extLst>
                </a:gridCol>
                <a:gridCol w="1288193">
                  <a:extLst>
                    <a:ext uri="{9D8B030D-6E8A-4147-A177-3AD203B41FA5}">
                      <a16:colId xmlns:a16="http://schemas.microsoft.com/office/drawing/2014/main" xmlns="" val="2992602722"/>
                    </a:ext>
                  </a:extLst>
                </a:gridCol>
                <a:gridCol w="1288193">
                  <a:extLst>
                    <a:ext uri="{9D8B030D-6E8A-4147-A177-3AD203B41FA5}">
                      <a16:colId xmlns:a16="http://schemas.microsoft.com/office/drawing/2014/main" xmlns="" val="1948839013"/>
                    </a:ext>
                  </a:extLst>
                </a:gridCol>
                <a:gridCol w="1288969">
                  <a:extLst>
                    <a:ext uri="{9D8B030D-6E8A-4147-A177-3AD203B41FA5}">
                      <a16:colId xmlns:a16="http://schemas.microsoft.com/office/drawing/2014/main" xmlns="" val="630002903"/>
                    </a:ext>
                  </a:extLst>
                </a:gridCol>
              </a:tblGrid>
              <a:tr h="406309">
                <a:tc>
                  <a:txBody>
                    <a:bodyPr/>
                    <a:lstStyle/>
                    <a:p>
                      <a:pPr indent="127000" algn="ctr">
                        <a:lnSpc>
                          <a:spcPct val="150000"/>
                        </a:lnSpc>
                        <a:spcAft>
                          <a:spcPts val="0"/>
                        </a:spcAft>
                      </a:pPr>
                      <a:r>
                        <a:rPr lang="zh-CN" sz="1600" kern="100" dirty="0">
                          <a:effectLst/>
                        </a:rPr>
                        <a:t>关键词</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T w="12700" cap="flat" cmpd="sng" algn="ctr">
                      <a:solidFill>
                        <a:srgbClr val="EE534F"/>
                      </a:solidFill>
                      <a:prstDash val="solid"/>
                      <a:round/>
                      <a:headEnd type="none" w="med" len="med"/>
                      <a:tailEnd type="none" w="med" len="med"/>
                    </a:lnT>
                    <a:lnB w="12700" cap="flat" cmpd="sng" algn="ctr">
                      <a:solidFill>
                        <a:srgbClr val="EE534F"/>
                      </a:solidFill>
                      <a:prstDash val="solid"/>
                      <a:round/>
                      <a:headEnd type="none" w="med" len="med"/>
                      <a:tailEnd type="none" w="med" len="med"/>
                    </a:lnB>
                  </a:tcPr>
                </a:tc>
                <a:tc>
                  <a:txBody>
                    <a:bodyPr/>
                    <a:lstStyle/>
                    <a:p>
                      <a:pPr indent="127000" algn="ctr">
                        <a:lnSpc>
                          <a:spcPct val="150000"/>
                        </a:lnSpc>
                        <a:spcAft>
                          <a:spcPts val="0"/>
                        </a:spcAft>
                      </a:pPr>
                      <a:r>
                        <a:rPr lang="en-US" sz="1600" kern="100" dirty="0">
                          <a:effectLst/>
                        </a:rPr>
                        <a:t>HIV</a:t>
                      </a:r>
                      <a:r>
                        <a:rPr lang="zh-CN" sz="1600" kern="100" dirty="0">
                          <a:effectLst/>
                        </a:rPr>
                        <a:t>阳性</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T w="12700" cap="flat" cmpd="sng" algn="ctr">
                      <a:solidFill>
                        <a:srgbClr val="EE534F"/>
                      </a:solidFill>
                      <a:prstDash val="solid"/>
                      <a:round/>
                      <a:headEnd type="none" w="med" len="med"/>
                      <a:tailEnd type="none" w="med" len="med"/>
                    </a:lnT>
                    <a:lnB w="12700" cap="flat" cmpd="sng" algn="ctr">
                      <a:solidFill>
                        <a:srgbClr val="EE534F"/>
                      </a:solidFill>
                      <a:prstDash val="solid"/>
                      <a:round/>
                      <a:headEnd type="none" w="med" len="med"/>
                      <a:tailEnd type="none" w="med" len="med"/>
                    </a:lnB>
                  </a:tcPr>
                </a:tc>
                <a:tc>
                  <a:txBody>
                    <a:bodyPr/>
                    <a:lstStyle/>
                    <a:p>
                      <a:pPr indent="127000" algn="ctr">
                        <a:lnSpc>
                          <a:spcPct val="150000"/>
                        </a:lnSpc>
                        <a:spcAft>
                          <a:spcPts val="0"/>
                        </a:spcAft>
                      </a:pPr>
                      <a:r>
                        <a:rPr lang="zh-CN" sz="1600" kern="100" dirty="0">
                          <a:effectLst/>
                        </a:rPr>
                        <a:t>艾滋病症状</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T w="12700" cap="flat" cmpd="sng" algn="ctr">
                      <a:solidFill>
                        <a:srgbClr val="EE534F"/>
                      </a:solidFill>
                      <a:prstDash val="solid"/>
                      <a:round/>
                      <a:headEnd type="none" w="med" len="med"/>
                      <a:tailEnd type="none" w="med" len="med"/>
                    </a:lnT>
                    <a:lnB w="12700" cap="flat" cmpd="sng" algn="ctr">
                      <a:solidFill>
                        <a:srgbClr val="EE534F"/>
                      </a:solidFill>
                      <a:prstDash val="solid"/>
                      <a:round/>
                      <a:headEnd type="none" w="med" len="med"/>
                      <a:tailEnd type="none" w="med" len="med"/>
                    </a:lnB>
                  </a:tcPr>
                </a:tc>
                <a:tc>
                  <a:txBody>
                    <a:bodyPr/>
                    <a:lstStyle/>
                    <a:p>
                      <a:pPr indent="127000" algn="ctr">
                        <a:lnSpc>
                          <a:spcPct val="150000"/>
                        </a:lnSpc>
                        <a:spcAft>
                          <a:spcPts val="0"/>
                        </a:spcAft>
                      </a:pPr>
                      <a:r>
                        <a:rPr lang="zh-CN" sz="1600" kern="100">
                          <a:effectLst/>
                        </a:rPr>
                        <a:t>带状疱疹</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T w="12700" cap="flat" cmpd="sng" algn="ctr">
                      <a:solidFill>
                        <a:srgbClr val="EE534F"/>
                      </a:solidFill>
                      <a:prstDash val="solid"/>
                      <a:round/>
                      <a:headEnd type="none" w="med" len="med"/>
                      <a:tailEnd type="none" w="med" len="med"/>
                    </a:lnT>
                    <a:lnB w="12700" cap="flat" cmpd="sng" algn="ctr">
                      <a:solidFill>
                        <a:srgbClr val="EE534F"/>
                      </a:solidFill>
                      <a:prstDash val="solid"/>
                      <a:round/>
                      <a:headEnd type="none" w="med" len="med"/>
                      <a:tailEnd type="none" w="med" len="med"/>
                    </a:lnB>
                  </a:tcPr>
                </a:tc>
                <a:tc>
                  <a:txBody>
                    <a:bodyPr/>
                    <a:lstStyle/>
                    <a:p>
                      <a:pPr indent="127000" algn="ctr">
                        <a:lnSpc>
                          <a:spcPct val="150000"/>
                        </a:lnSpc>
                        <a:spcAft>
                          <a:spcPts val="0"/>
                        </a:spcAft>
                      </a:pPr>
                      <a:r>
                        <a:rPr lang="en-US" sz="1600" kern="100" dirty="0">
                          <a:effectLst/>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T w="12700" cap="flat" cmpd="sng" algn="ctr">
                      <a:solidFill>
                        <a:srgbClr val="EE534F"/>
                      </a:solidFill>
                      <a:prstDash val="solid"/>
                      <a:round/>
                      <a:headEnd type="none" w="med" len="med"/>
                      <a:tailEnd type="none" w="med" len="med"/>
                    </a:lnT>
                    <a:lnB w="12700" cap="flat" cmpd="sng" algn="ctr">
                      <a:solidFill>
                        <a:srgbClr val="EE534F"/>
                      </a:solidFill>
                      <a:prstDash val="solid"/>
                      <a:round/>
                      <a:headEnd type="none" w="med" len="med"/>
                      <a:tailEnd type="none" w="med" len="med"/>
                    </a:lnB>
                  </a:tcPr>
                </a:tc>
                <a:extLst>
                  <a:ext uri="{0D108BD9-81ED-4DB2-BD59-A6C34878D82A}">
                    <a16:rowId xmlns:a16="http://schemas.microsoft.com/office/drawing/2014/main" xmlns="" val="3320025222"/>
                  </a:ext>
                </a:extLst>
              </a:tr>
              <a:tr h="406309">
                <a:tc>
                  <a:txBody>
                    <a:bodyPr/>
                    <a:lstStyle/>
                    <a:p>
                      <a:pPr indent="127000" algn="ctr">
                        <a:lnSpc>
                          <a:spcPct val="150000"/>
                        </a:lnSpc>
                        <a:spcAft>
                          <a:spcPts val="0"/>
                        </a:spcAft>
                      </a:pPr>
                      <a:r>
                        <a:rPr lang="zh-CN" sz="1600" kern="100" dirty="0">
                          <a:effectLst/>
                        </a:rPr>
                        <a:t>先行期</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T w="12700" cap="flat" cmpd="sng" algn="ctr">
                      <a:solidFill>
                        <a:srgbClr val="EE534F"/>
                      </a:solidFill>
                      <a:prstDash val="solid"/>
                      <a:round/>
                      <a:headEnd type="none" w="med" len="med"/>
                      <a:tailEnd type="none" w="med" len="med"/>
                    </a:lnT>
                    <a:noFill/>
                  </a:tcPr>
                </a:tc>
                <a:tc>
                  <a:txBody>
                    <a:bodyPr/>
                    <a:lstStyle/>
                    <a:p>
                      <a:pPr indent="127000" algn="ctr">
                        <a:lnSpc>
                          <a:spcPct val="150000"/>
                        </a:lnSpc>
                        <a:spcAft>
                          <a:spcPts val="0"/>
                        </a:spcAft>
                      </a:pPr>
                      <a:r>
                        <a:rPr lang="en-US" sz="1600" kern="100" dirty="0">
                          <a:effectLst/>
                        </a:rPr>
                        <a:t>-4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T w="12700" cap="flat" cmpd="sng" algn="ctr">
                      <a:solidFill>
                        <a:srgbClr val="EE534F"/>
                      </a:solidFill>
                      <a:prstDash val="solid"/>
                      <a:round/>
                      <a:headEnd type="none" w="med" len="med"/>
                      <a:tailEnd type="none" w="med" len="med"/>
                    </a:lnT>
                    <a:noFill/>
                  </a:tcPr>
                </a:tc>
                <a:tc>
                  <a:txBody>
                    <a:bodyPr/>
                    <a:lstStyle/>
                    <a:p>
                      <a:pPr indent="127000" algn="ctr">
                        <a:lnSpc>
                          <a:spcPct val="150000"/>
                        </a:lnSpc>
                        <a:spcAft>
                          <a:spcPts val="0"/>
                        </a:spcAft>
                      </a:pPr>
                      <a:r>
                        <a:rPr lang="en-US" sz="1600" kern="100" dirty="0">
                          <a:effectLst/>
                        </a:rPr>
                        <a:t>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T w="12700" cap="flat" cmpd="sng" algn="ctr">
                      <a:solidFill>
                        <a:srgbClr val="EE534F"/>
                      </a:solidFill>
                      <a:prstDash val="solid"/>
                      <a:round/>
                      <a:headEnd type="none" w="med" len="med"/>
                      <a:tailEnd type="none" w="med" len="med"/>
                    </a:lnT>
                    <a:noFill/>
                  </a:tcPr>
                </a:tc>
                <a:tc>
                  <a:txBody>
                    <a:bodyPr/>
                    <a:lstStyle/>
                    <a:p>
                      <a:pPr indent="127000" algn="ctr">
                        <a:lnSpc>
                          <a:spcPct val="150000"/>
                        </a:lnSpc>
                        <a:spcAft>
                          <a:spcPts val="0"/>
                        </a:spcAft>
                      </a:pPr>
                      <a:r>
                        <a:rPr lang="en-US" sz="1600" kern="100" dirty="0">
                          <a:effectLst/>
                        </a:rPr>
                        <a:t>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T w="12700" cap="flat" cmpd="sng" algn="ctr">
                      <a:solidFill>
                        <a:srgbClr val="EE534F"/>
                      </a:solidFill>
                      <a:prstDash val="solid"/>
                      <a:round/>
                      <a:headEnd type="none" w="med" len="med"/>
                      <a:tailEnd type="none" w="med" len="med"/>
                    </a:lnT>
                    <a:noFill/>
                  </a:tcPr>
                </a:tc>
                <a:tc>
                  <a:txBody>
                    <a:bodyPr/>
                    <a:lstStyle/>
                    <a:p>
                      <a:pPr indent="127000" algn="ctr">
                        <a:lnSpc>
                          <a:spcPct val="150000"/>
                        </a:lnSpc>
                        <a:spcAft>
                          <a:spcPts val="0"/>
                        </a:spcAft>
                      </a:pPr>
                      <a:r>
                        <a:rPr lang="en-US" sz="1600" kern="100" dirty="0">
                          <a:effectLst/>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T w="12700" cap="flat" cmpd="sng" algn="ctr">
                      <a:solidFill>
                        <a:srgbClr val="EE534F"/>
                      </a:solidFill>
                      <a:prstDash val="solid"/>
                      <a:round/>
                      <a:headEnd type="none" w="med" len="med"/>
                      <a:tailEnd type="none" w="med" len="med"/>
                    </a:lnT>
                    <a:noFill/>
                  </a:tcPr>
                </a:tc>
                <a:extLst>
                  <a:ext uri="{0D108BD9-81ED-4DB2-BD59-A6C34878D82A}">
                    <a16:rowId xmlns:a16="http://schemas.microsoft.com/office/drawing/2014/main" xmlns="" val="2945497884"/>
                  </a:ext>
                </a:extLst>
              </a:tr>
              <a:tr h="406309">
                <a:tc>
                  <a:txBody>
                    <a:bodyPr/>
                    <a:lstStyle/>
                    <a:p>
                      <a:pPr indent="127000" algn="ctr">
                        <a:lnSpc>
                          <a:spcPct val="150000"/>
                        </a:lnSpc>
                        <a:spcAft>
                          <a:spcPts val="0"/>
                        </a:spcAft>
                      </a:pPr>
                      <a:r>
                        <a:rPr lang="zh-CN" sz="1600" kern="100" dirty="0">
                          <a:effectLst/>
                        </a:rPr>
                        <a:t>相关系数</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B w="12700" cap="flat" cmpd="sng" algn="ctr">
                      <a:solidFill>
                        <a:srgbClr val="EE534F"/>
                      </a:solidFill>
                      <a:prstDash val="solid"/>
                      <a:round/>
                      <a:headEnd type="none" w="med" len="med"/>
                      <a:tailEnd type="none" w="med" len="med"/>
                    </a:lnB>
                  </a:tcPr>
                </a:tc>
                <a:tc>
                  <a:txBody>
                    <a:bodyPr/>
                    <a:lstStyle/>
                    <a:p>
                      <a:pPr indent="127000" algn="ctr">
                        <a:lnSpc>
                          <a:spcPct val="150000"/>
                        </a:lnSpc>
                        <a:spcAft>
                          <a:spcPts val="0"/>
                        </a:spcAft>
                      </a:pPr>
                      <a:r>
                        <a:rPr lang="en-US" sz="1600" kern="100" dirty="0">
                          <a:effectLst/>
                        </a:rPr>
                        <a:t>0.52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B w="12700" cap="flat" cmpd="sng" algn="ctr">
                      <a:solidFill>
                        <a:srgbClr val="EE534F"/>
                      </a:solidFill>
                      <a:prstDash val="solid"/>
                      <a:round/>
                      <a:headEnd type="none" w="med" len="med"/>
                      <a:tailEnd type="none" w="med" len="med"/>
                    </a:lnB>
                  </a:tcPr>
                </a:tc>
                <a:tc>
                  <a:txBody>
                    <a:bodyPr/>
                    <a:lstStyle/>
                    <a:p>
                      <a:pPr indent="127000" algn="ctr">
                        <a:lnSpc>
                          <a:spcPct val="150000"/>
                        </a:lnSpc>
                        <a:spcAft>
                          <a:spcPts val="0"/>
                        </a:spcAft>
                      </a:pPr>
                      <a:r>
                        <a:rPr lang="en-US" sz="1600" kern="100" dirty="0">
                          <a:effectLst/>
                        </a:rPr>
                        <a:t>0.9</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B w="12700" cap="flat" cmpd="sng" algn="ctr">
                      <a:solidFill>
                        <a:srgbClr val="EE534F"/>
                      </a:solidFill>
                      <a:prstDash val="solid"/>
                      <a:round/>
                      <a:headEnd type="none" w="med" len="med"/>
                      <a:tailEnd type="none" w="med" len="med"/>
                    </a:lnB>
                  </a:tcPr>
                </a:tc>
                <a:tc>
                  <a:txBody>
                    <a:bodyPr/>
                    <a:lstStyle/>
                    <a:p>
                      <a:pPr indent="127000" algn="ctr">
                        <a:lnSpc>
                          <a:spcPct val="150000"/>
                        </a:lnSpc>
                        <a:spcAft>
                          <a:spcPts val="0"/>
                        </a:spcAft>
                      </a:pPr>
                      <a:r>
                        <a:rPr lang="en-US" sz="1600" kern="100" dirty="0">
                          <a:effectLst/>
                        </a:rPr>
                        <a:t>0.626</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B w="12700" cap="flat" cmpd="sng" algn="ctr">
                      <a:solidFill>
                        <a:srgbClr val="EE534F"/>
                      </a:solidFill>
                      <a:prstDash val="solid"/>
                      <a:round/>
                      <a:headEnd type="none" w="med" len="med"/>
                      <a:tailEnd type="none" w="med" len="med"/>
                    </a:lnB>
                  </a:tcPr>
                </a:tc>
                <a:tc>
                  <a:txBody>
                    <a:bodyPr/>
                    <a:lstStyle/>
                    <a:p>
                      <a:pPr indent="127000" algn="ctr">
                        <a:lnSpc>
                          <a:spcPct val="150000"/>
                        </a:lnSpc>
                        <a:spcAft>
                          <a:spcPts val="0"/>
                        </a:spcAft>
                      </a:pPr>
                      <a:r>
                        <a:rPr lang="en-US" sz="1600" kern="100" dirty="0">
                          <a:effectLst/>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B w="12700" cap="flat" cmpd="sng" algn="ctr">
                      <a:solidFill>
                        <a:srgbClr val="EE534F"/>
                      </a:solidFill>
                      <a:prstDash val="solid"/>
                      <a:round/>
                      <a:headEnd type="none" w="med" len="med"/>
                      <a:tailEnd type="none" w="med" len="med"/>
                    </a:lnB>
                  </a:tcPr>
                </a:tc>
                <a:extLst>
                  <a:ext uri="{0D108BD9-81ED-4DB2-BD59-A6C34878D82A}">
                    <a16:rowId xmlns:a16="http://schemas.microsoft.com/office/drawing/2014/main" xmlns="" val="1564131091"/>
                  </a:ext>
                </a:extLst>
              </a:tr>
            </a:tbl>
          </a:graphicData>
        </a:graphic>
      </p:graphicFrame>
    </p:spTree>
    <p:extLst>
      <p:ext uri="{BB962C8B-B14F-4D97-AF65-F5344CB8AC3E}">
        <p14:creationId xmlns:p14="http://schemas.microsoft.com/office/powerpoint/2010/main" val="119118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PicPr>
            <a:picLocks noChangeAspect="1"/>
          </p:cNvPicPr>
          <p:nvPr/>
        </p:nvPicPr>
        <p:blipFill rotWithShape="1">
          <a:blip r:embed="rId2" cstate="print">
            <a:extLst>
              <a:ext uri="{28A0092B-C50C-407E-A947-70E740481C1C}">
                <a14:useLocalDpi xmlns:a14="http://schemas.microsoft.com/office/drawing/2010/main" val="0"/>
              </a:ext>
            </a:extLst>
          </a:blip>
          <a:srcRect l="1" t="28217" r="-29" b="26945"/>
          <a:stretch/>
        </p:blipFill>
        <p:spPr>
          <a:xfrm>
            <a:off x="0" y="1935126"/>
            <a:ext cx="12195544" cy="3075024"/>
          </a:xfrm>
          <a:prstGeom prst="rect">
            <a:avLst/>
          </a:prstGeom>
        </p:spPr>
      </p:pic>
      <p:sp>
        <p:nvSpPr>
          <p:cNvPr id="11" name="圆角矩形 1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668263" y="-1047043"/>
            <a:ext cx="2988254" cy="3962381"/>
          </a:xfrm>
          <a:prstGeom prst="roundRect">
            <a:avLst>
              <a:gd name="adj" fmla="val 12431"/>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600" dirty="0"/>
          </a:p>
          <a:p>
            <a:pPr algn="ctr"/>
            <a:endParaRPr lang="en-US" altLang="zh-CN" sz="3600" dirty="0"/>
          </a:p>
          <a:p>
            <a:pPr algn="ctr"/>
            <a:r>
              <a:rPr lang="en-US" altLang="zh-CN" sz="5400" dirty="0"/>
              <a:t>PART</a:t>
            </a:r>
            <a:r>
              <a:rPr lang="en-US" altLang="zh-CN" sz="3600" dirty="0"/>
              <a:t> </a:t>
            </a:r>
          </a:p>
          <a:p>
            <a:pPr algn="ctr"/>
            <a:r>
              <a:rPr lang="en-US" altLang="zh-CN" sz="11500" dirty="0"/>
              <a:t>03</a:t>
            </a:r>
          </a:p>
        </p:txBody>
      </p:sp>
      <p:sp>
        <p:nvSpPr>
          <p:cNvPr id="12" name="矩形 11"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2144415" y="3478989"/>
            <a:ext cx="7903170"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a:solidFill>
                  <a:schemeClr val="bg1"/>
                </a:solidFill>
                <a:ea typeface="Microsoft YaHei UI" panose="020B0503020204020204" pitchFamily="34" charset="-122"/>
              </a:rPr>
              <a:t>百</a:t>
            </a:r>
            <a:r>
              <a:rPr lang="zh-CN" altLang="en-US" sz="6000" smtClean="0">
                <a:solidFill>
                  <a:schemeClr val="bg1"/>
                </a:solidFill>
                <a:ea typeface="Microsoft YaHei UI" panose="020B0503020204020204" pitchFamily="34" charset="-122"/>
              </a:rPr>
              <a:t>度搜索指数预测模型</a:t>
            </a:r>
            <a:endParaRPr lang="zh-CN" altLang="en-US" sz="6000" dirty="0">
              <a:solidFill>
                <a:schemeClr val="bg1"/>
              </a:solidFill>
              <a:ea typeface="Microsoft YaHei UI" panose="020B0503020204020204" pitchFamily="34" charset="-122"/>
            </a:endParaRPr>
          </a:p>
        </p:txBody>
      </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Tree>
    <p:extLst>
      <p:ext uri="{BB962C8B-B14F-4D97-AF65-F5344CB8AC3E}">
        <p14:creationId xmlns:p14="http://schemas.microsoft.com/office/powerpoint/2010/main" val="397842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33137" y="360913"/>
            <a:ext cx="703533"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3-1</a:t>
            </a:r>
            <a:endParaRPr lang="zh-CN" altLang="en-US" sz="2400" b="1" dirty="0"/>
          </a:p>
        </p:txBody>
      </p:sp>
      <p:grpSp>
        <p:nvGrpSpPr>
          <p:cNvPr id="17" name="组合 1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190792"/>
            <a:ext cx="3684778" cy="772982"/>
            <a:chOff x="1269993" y="190792"/>
            <a:chExt cx="3684778" cy="772982"/>
          </a:xfrm>
        </p:grpSpPr>
        <p:sp>
          <p:nvSpPr>
            <p:cNvPr id="18" name="矩形 17"/>
            <p:cNvSpPr/>
            <p:nvPr/>
          </p:nvSpPr>
          <p:spPr>
            <a:xfrm>
              <a:off x="1269993" y="190792"/>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rgbClr val="EE534F"/>
                  </a:solidFill>
                  <a:ea typeface="Microsoft YaHei UI" panose="020B0503020204020204" pitchFamily="34" charset="-122"/>
                </a:rPr>
                <a:t>综合搜索指数</a:t>
              </a:r>
              <a:r>
                <a:rPr lang="zh-CN" altLang="en-US" sz="2400" dirty="0" smtClean="0">
                  <a:solidFill>
                    <a:srgbClr val="404040"/>
                  </a:solidFill>
                  <a:ea typeface="Microsoft YaHei UI" panose="020B0503020204020204" pitchFamily="34" charset="-122"/>
                </a:rPr>
                <a:t>模型</a:t>
              </a:r>
              <a:endParaRPr lang="zh-CN" altLang="en-US" sz="2400" dirty="0">
                <a:solidFill>
                  <a:srgbClr val="404040"/>
                </a:solidFill>
                <a:ea typeface="Microsoft YaHei UI" panose="020B0503020204020204" pitchFamily="34" charset="-122"/>
              </a:endParaRPr>
            </a:p>
          </p:txBody>
        </p:sp>
        <p:sp>
          <p:nvSpPr>
            <p:cNvPr id="19" name="矩形 18"/>
            <p:cNvSpPr/>
            <p:nvPr/>
          </p:nvSpPr>
          <p:spPr>
            <a:xfrm>
              <a:off x="1299831" y="686775"/>
              <a:ext cx="3654940" cy="276999"/>
            </a:xfrm>
            <a:prstGeom prst="rect">
              <a:avLst/>
            </a:prstGeom>
          </p:spPr>
          <p:txBody>
            <a:bodyPr wrap="square">
              <a:spAutoFit/>
            </a:bodyPr>
            <a:lstStyle/>
            <a:p>
              <a:pPr algn="just"/>
              <a:r>
                <a:rPr lang="en-US" altLang="zh-CN" sz="1200">
                  <a:solidFill>
                    <a:srgbClr val="262425"/>
                  </a:solidFill>
                  <a:ea typeface="Roboto" panose="02000000000000000000" pitchFamily="2" charset="0"/>
                  <a:cs typeface="Open Sans" panose="020B0606030504020204" pitchFamily="34" charset="0"/>
                </a:rPr>
                <a:t>Integrated search index model </a:t>
              </a:r>
              <a:endParaRPr lang="en-US" altLang="zh-CN" sz="1200" dirty="0">
                <a:solidFill>
                  <a:srgbClr val="262425"/>
                </a:solidFill>
                <a:ea typeface="Roboto" panose="02000000000000000000" pitchFamily="2" charset="0"/>
                <a:cs typeface="Open Sans" panose="020B0606030504020204" pitchFamily="34" charset="0"/>
              </a:endParaRPr>
            </a:p>
          </p:txBody>
        </p:sp>
      </p:gr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3" name="矩形 2"/>
          <p:cNvSpPr/>
          <p:nvPr/>
        </p:nvSpPr>
        <p:spPr>
          <a:xfrm>
            <a:off x="1299831" y="2170956"/>
            <a:ext cx="9423587" cy="1338828"/>
          </a:xfrm>
          <a:prstGeom prst="rect">
            <a:avLst/>
          </a:prstGeom>
        </p:spPr>
        <p:txBody>
          <a:bodyPr wrap="square">
            <a:spAutoFit/>
          </a:bodyPr>
          <a:lstStyle/>
          <a:p>
            <a:pPr indent="304800" algn="just">
              <a:lnSpc>
                <a:spcPct val="150000"/>
              </a:lnSpc>
              <a:spcAft>
                <a:spcPts val="0"/>
              </a:spcAft>
            </a:pP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将筛选后的关键词按先行期期数与艾滋病病发数</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对齐</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从</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2011</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6</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月起，用于预测发病数的关键词搜索指数数据完整，因此以</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2011</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6</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月作为第一个月，</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2011</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12</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作为最后一个月，共</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55</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构建如下综合搜索指数</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Q</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2"/>
          <p:cNvSpPr>
            <a:spLocks noChangeArrowheads="1"/>
          </p:cNvSpPr>
          <p:nvPr/>
        </p:nvSpPr>
        <p:spPr bwMode="auto">
          <a:xfrm>
            <a:off x="1513367" y="3765884"/>
            <a:ext cx="125673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049088315"/>
              </p:ext>
            </p:extLst>
          </p:nvPr>
        </p:nvGraphicFramePr>
        <p:xfrm>
          <a:off x="2762031" y="3765883"/>
          <a:ext cx="6667938" cy="830872"/>
        </p:xfrm>
        <a:graphic>
          <a:graphicData uri="http://schemas.openxmlformats.org/presentationml/2006/ole">
            <mc:AlternateContent xmlns:mc="http://schemas.openxmlformats.org/markup-compatibility/2006">
              <mc:Choice xmlns:v="urn:schemas-microsoft-com:vml" Requires="v">
                <p:oleObj spid="_x0000_s3126" name="Equation" r:id="rId3" imgW="4038480" imgH="495000" progId="Equation.DSMT4">
                  <p:embed/>
                </p:oleObj>
              </mc:Choice>
              <mc:Fallback>
                <p:oleObj name="Equation" r:id="rId3" imgW="4038480" imgH="495000" progId="Equation.DSMT4">
                  <p:embed/>
                  <p:pic>
                    <p:nvPicPr>
                      <p:cNvPr id="0" name="Object 1"/>
                      <p:cNvPicPr>
                        <a:picLocks noChangeAspect="1" noChangeArrowheads="1"/>
                      </p:cNvPicPr>
                      <p:nvPr/>
                    </p:nvPicPr>
                    <p:blipFill>
                      <a:blip r:embed="rId4"/>
                      <a:srcRect/>
                      <a:stretch>
                        <a:fillRect/>
                      </a:stretch>
                    </p:blipFill>
                    <p:spPr bwMode="auto">
                      <a:xfrm>
                        <a:off x="2762031" y="3765883"/>
                        <a:ext cx="6667938" cy="830872"/>
                      </a:xfrm>
                      <a:prstGeom prst="rect">
                        <a:avLst/>
                      </a:prstGeom>
                      <a:noFill/>
                    </p:spPr>
                  </p:pic>
                </p:oleObj>
              </mc:Fallback>
            </mc:AlternateContent>
          </a:graphicData>
        </a:graphic>
      </p:graphicFrame>
      <p:sp>
        <p:nvSpPr>
          <p:cNvPr id="7" name="矩形 6"/>
          <p:cNvSpPr/>
          <p:nvPr/>
        </p:nvSpPr>
        <p:spPr>
          <a:xfrm>
            <a:off x="1299831" y="5005047"/>
            <a:ext cx="9423587" cy="507831"/>
          </a:xfrm>
          <a:prstGeom prst="rect">
            <a:avLst/>
          </a:prstGeom>
        </p:spPr>
        <p:txBody>
          <a:bodyPr wrap="square">
            <a:spAutoFit/>
          </a:bodyPr>
          <a:lstStyle/>
          <a:p>
            <a:pPr indent="304800" algn="just">
              <a:lnSpc>
                <a:spcPct val="150000"/>
              </a:lnSpc>
              <a:spcAft>
                <a:spcPts val="0"/>
              </a:spcAft>
            </a:pP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经过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person</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相关性检验，综合搜索指数</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Q</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与发病数</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Y</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存在相关系数为</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0.662</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的强相关关系。</a:t>
            </a:r>
          </a:p>
        </p:txBody>
      </p:sp>
      <p:sp>
        <p:nvSpPr>
          <p:cNvPr id="22" name="矩形 21"/>
          <p:cNvSpPr/>
          <p:nvPr/>
        </p:nvSpPr>
        <p:spPr>
          <a:xfrm>
            <a:off x="1083715" y="1443590"/>
            <a:ext cx="3663930" cy="523220"/>
          </a:xfrm>
          <a:prstGeom prst="rect">
            <a:avLst/>
          </a:prstGeom>
          <a:noFill/>
        </p:spPr>
        <p:txBody>
          <a:bodyPr wrap="square" lIns="91440" tIns="45720" rIns="91440" bIns="45720">
            <a:spAutoFit/>
          </a:bodyPr>
          <a:lstStyle/>
          <a:p>
            <a:pPr algn="ctr"/>
            <a:r>
              <a:rPr lang="en-US" altLang="zh-CN" sz="2800" b="1"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800" b="1" smtClean="0">
                <a:ln w="0"/>
                <a:solidFill>
                  <a:srgbClr val="EE534F"/>
                </a:solidFill>
                <a:latin typeface="微软雅黑" panose="020B0503020204020204" pitchFamily="34" charset="-122"/>
                <a:ea typeface="微软雅黑" panose="020B0503020204020204" pitchFamily="34" charset="-122"/>
                <a:cs typeface="Arial" panose="020B0604020202020204" pitchFamily="34" charset="0"/>
              </a:rPr>
              <a:t>构建综合搜索指数</a:t>
            </a:r>
            <a:endParaRPr lang="zh-CN" altLang="en-US" sz="2800" b="1" cap="none" spc="0" dirty="0">
              <a:ln w="0"/>
              <a:solidFill>
                <a:srgbClr val="EE534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3069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1265</TotalTime>
  <Words>1526</Words>
  <Application>Microsoft Office PowerPoint</Application>
  <PresentationFormat>宽屏</PresentationFormat>
  <Paragraphs>265</Paragraphs>
  <Slides>19</Slides>
  <Notes>14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1" baseType="lpstr">
      <vt:lpstr>Microsoft YaHei UI</vt:lpstr>
      <vt:lpstr>Open Sans</vt:lpstr>
      <vt:lpstr>Roboto</vt:lpstr>
      <vt:lpstr>宋体</vt:lpstr>
      <vt:lpstr>微软雅黑</vt:lpstr>
      <vt:lpstr>Arial</vt:lpstr>
      <vt:lpstr>Calibri</vt:lpstr>
      <vt:lpstr>Calibri Light</vt:lpstr>
      <vt:lpstr>Cambria Math</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ZSH</dc:creator>
  <cp:lastModifiedBy>HOU LAN</cp:lastModifiedBy>
  <cp:revision>98</cp:revision>
  <dcterms:created xsi:type="dcterms:W3CDTF">2017-06-05T16:44:31Z</dcterms:created>
  <dcterms:modified xsi:type="dcterms:W3CDTF">2017-06-11T12:56:13Z</dcterms:modified>
</cp:coreProperties>
</file>