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98" r:id="rId2"/>
    <p:sldId id="300" r:id="rId3"/>
    <p:sldId id="297" r:id="rId4"/>
    <p:sldId id="311" r:id="rId5"/>
    <p:sldId id="312" r:id="rId6"/>
    <p:sldId id="302" r:id="rId7"/>
    <p:sldId id="296" r:id="rId8"/>
    <p:sldId id="305" r:id="rId9"/>
    <p:sldId id="307" r:id="rId10"/>
    <p:sldId id="314" r:id="rId11"/>
    <p:sldId id="295" r:id="rId12"/>
    <p:sldId id="303"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117"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523" y="34"/>
      </p:cViewPr>
      <p:guideLst>
        <p:guide orient="horz" pos="3117"/>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4166086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1</a:t>
            </a:fld>
            <a:endParaRPr lang="zh-CN" altLang="en-US"/>
          </a:p>
        </p:txBody>
      </p:sp>
    </p:spTree>
    <p:extLst>
      <p:ext uri="{BB962C8B-B14F-4D97-AF65-F5344CB8AC3E}">
        <p14:creationId xmlns:p14="http://schemas.microsoft.com/office/powerpoint/2010/main" val="955842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10</a:t>
            </a:fld>
            <a:endParaRPr lang="zh-CN" altLang="en-US"/>
          </a:p>
        </p:txBody>
      </p:sp>
    </p:spTree>
    <p:extLst>
      <p:ext uri="{BB962C8B-B14F-4D97-AF65-F5344CB8AC3E}">
        <p14:creationId xmlns:p14="http://schemas.microsoft.com/office/powerpoint/2010/main" val="337759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11</a:t>
            </a:fld>
            <a:endParaRPr lang="zh-CN" altLang="en-US"/>
          </a:p>
        </p:txBody>
      </p:sp>
    </p:spTree>
    <p:extLst>
      <p:ext uri="{BB962C8B-B14F-4D97-AF65-F5344CB8AC3E}">
        <p14:creationId xmlns:p14="http://schemas.microsoft.com/office/powerpoint/2010/main" val="338236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12</a:t>
            </a:fld>
            <a:endParaRPr lang="zh-CN" altLang="en-US"/>
          </a:p>
        </p:txBody>
      </p:sp>
    </p:spTree>
    <p:extLst>
      <p:ext uri="{BB962C8B-B14F-4D97-AF65-F5344CB8AC3E}">
        <p14:creationId xmlns:p14="http://schemas.microsoft.com/office/powerpoint/2010/main" val="219848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2</a:t>
            </a:fld>
            <a:endParaRPr lang="zh-CN" altLang="en-US"/>
          </a:p>
        </p:txBody>
      </p:sp>
    </p:spTree>
    <p:extLst>
      <p:ext uri="{BB962C8B-B14F-4D97-AF65-F5344CB8AC3E}">
        <p14:creationId xmlns:p14="http://schemas.microsoft.com/office/powerpoint/2010/main" val="243819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3</a:t>
            </a:fld>
            <a:endParaRPr lang="zh-CN" altLang="en-US"/>
          </a:p>
        </p:txBody>
      </p:sp>
    </p:spTree>
    <p:extLst>
      <p:ext uri="{BB962C8B-B14F-4D97-AF65-F5344CB8AC3E}">
        <p14:creationId xmlns:p14="http://schemas.microsoft.com/office/powerpoint/2010/main" val="290448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4</a:t>
            </a:fld>
            <a:endParaRPr lang="zh-CN" altLang="en-US"/>
          </a:p>
        </p:txBody>
      </p:sp>
    </p:spTree>
    <p:extLst>
      <p:ext uri="{BB962C8B-B14F-4D97-AF65-F5344CB8AC3E}">
        <p14:creationId xmlns:p14="http://schemas.microsoft.com/office/powerpoint/2010/main" val="393161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5</a:t>
            </a:fld>
            <a:endParaRPr lang="zh-CN" altLang="en-US"/>
          </a:p>
        </p:txBody>
      </p:sp>
    </p:spTree>
    <p:extLst>
      <p:ext uri="{BB962C8B-B14F-4D97-AF65-F5344CB8AC3E}">
        <p14:creationId xmlns:p14="http://schemas.microsoft.com/office/powerpoint/2010/main" val="300034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6</a:t>
            </a:fld>
            <a:endParaRPr lang="zh-CN" altLang="en-US"/>
          </a:p>
        </p:txBody>
      </p:sp>
    </p:spTree>
    <p:extLst>
      <p:ext uri="{BB962C8B-B14F-4D97-AF65-F5344CB8AC3E}">
        <p14:creationId xmlns:p14="http://schemas.microsoft.com/office/powerpoint/2010/main" val="406214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7</a:t>
            </a:fld>
            <a:endParaRPr lang="zh-CN" altLang="en-US"/>
          </a:p>
        </p:txBody>
      </p:sp>
    </p:spTree>
    <p:extLst>
      <p:ext uri="{BB962C8B-B14F-4D97-AF65-F5344CB8AC3E}">
        <p14:creationId xmlns:p14="http://schemas.microsoft.com/office/powerpoint/2010/main" val="3485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8</a:t>
            </a:fld>
            <a:endParaRPr lang="zh-CN" altLang="en-US"/>
          </a:p>
        </p:txBody>
      </p:sp>
    </p:spTree>
    <p:extLst>
      <p:ext uri="{BB962C8B-B14F-4D97-AF65-F5344CB8AC3E}">
        <p14:creationId xmlns:p14="http://schemas.microsoft.com/office/powerpoint/2010/main" val="375712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13316"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D5102F-A266-4044-B767-35C3DA2E902D}" type="slidenum">
              <a:rPr lang="zh-CN" altLang="en-US"/>
              <a:pPr/>
              <a:t>9</a:t>
            </a:fld>
            <a:endParaRPr lang="zh-CN" altLang="en-US"/>
          </a:p>
        </p:txBody>
      </p:sp>
    </p:spTree>
    <p:extLst>
      <p:ext uri="{BB962C8B-B14F-4D97-AF65-F5344CB8AC3E}">
        <p14:creationId xmlns:p14="http://schemas.microsoft.com/office/powerpoint/2010/main" val="229185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Shape 16"/>
          <p:cNvSpPr>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Shape 17"/>
          <p:cNvSpPr>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Shape 18"/>
          <p:cNvSpPr>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引文">
    <p:spTree>
      <p:nvGrpSpPr>
        <p:cNvPr id="1" name=""/>
        <p:cNvGrpSpPr/>
        <p:nvPr/>
      </p:nvGrpSpPr>
      <p:grpSpPr>
        <a:xfrm>
          <a:off x="0" y="0"/>
          <a:ext cx="0" cy="0"/>
          <a:chOff x="0" y="0"/>
          <a:chExt cx="0" cy="0"/>
        </a:xfrm>
      </p:grpSpPr>
      <p:sp>
        <p:nvSpPr>
          <p:cNvPr id="107" name="Shape 107"/>
          <p:cNvSpPr>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Shape 108"/>
          <p:cNvSpPr>
            <a:spLocks noGrp="1"/>
          </p:cNvSpPr>
          <p:nvPr>
            <p:ph type="body" sz="quarter" idx="14"/>
          </p:nvPr>
        </p:nvSpPr>
        <p:spPr>
          <a:xfrm>
            <a:off x="1270000" y="4240177"/>
            <a:ext cx="10464800" cy="739846"/>
          </a:xfrm>
          <a:prstGeom prst="rect">
            <a:avLst/>
          </a:prstGeom>
        </p:spPr>
        <p:txBody>
          <a:bodyPr>
            <a:spAutoFit/>
          </a:bodyPr>
          <a:lstStyle>
            <a:lvl1pPr marL="0" indent="0" algn="ctr">
              <a:spcBef>
                <a:spcPts val="0"/>
              </a:spcBef>
              <a:buClrTx/>
              <a:buSzTx/>
              <a:buFontTx/>
              <a:buNone/>
            </a:lvl1pPr>
          </a:lstStyle>
          <a:p>
            <a:r>
              <a:t>“在此键入引文。”</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16" name="Shape 116"/>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152" name="Shape 152"/>
          <p:cNvSpPr>
            <a:spLocks noGrp="1"/>
          </p:cNvSpPr>
          <p:nvPr>
            <p:ph type="sldNum" sz="quarter" idx="2"/>
          </p:nvPr>
        </p:nvSpPr>
        <p:spPr>
          <a:xfrm>
            <a:off x="9320107" y="8882098"/>
            <a:ext cx="481779" cy="498349"/>
          </a:xfrm>
          <a:prstGeom prst="rect">
            <a:avLst/>
          </a:prstGeom>
        </p:spPr>
        <p:txBody>
          <a:bodyPr lIns="65023" tIns="65023" rIns="65023" bIns="65023"/>
          <a:lstStyle>
            <a:lvl1pPr algn="l" defTabSz="1300480">
              <a:defRPr sz="2400">
                <a:solidFill>
                  <a:srgbClr val="000000"/>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Shape 30"/>
          <p:cNvSpPr>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Shape 31"/>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Shape 32"/>
          <p:cNvSpPr>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Shape 33"/>
          <p:cNvSpPr>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 - 居中">
    <p:spTree>
      <p:nvGrpSpPr>
        <p:cNvPr id="1" name=""/>
        <p:cNvGrpSpPr/>
        <p:nvPr/>
      </p:nvGrpSpPr>
      <p:grpSpPr>
        <a:xfrm>
          <a:off x="0" y="0"/>
          <a:ext cx="0" cy="0"/>
          <a:chOff x="0" y="0"/>
          <a:chExt cx="0" cy="0"/>
        </a:xfrm>
      </p:grpSpPr>
      <p:sp>
        <p:nvSpPr>
          <p:cNvPr id="41" name="Shape 41"/>
          <p:cNvSpPr>
            <a:spLocks noGrp="1"/>
          </p:cNvSpPr>
          <p:nvPr>
            <p:ph type="title"/>
          </p:nvPr>
        </p:nvSpPr>
        <p:spPr>
          <a:xfrm>
            <a:off x="508000" y="3670300"/>
            <a:ext cx="11988800" cy="2413000"/>
          </a:xfrm>
          <a:prstGeom prst="rect">
            <a:avLst/>
          </a:prstGeom>
        </p:spPr>
        <p:txBody>
          <a:bodyPr/>
          <a:lstStyle/>
          <a:p>
            <a:r>
              <a:t>Title Text</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照片 - 垂直">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Shape 51"/>
          <p:cNvSpPr>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Shape 52"/>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Shape 53"/>
          <p:cNvSpPr>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Shape 54"/>
          <p:cNvSpPr>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项目符号">
    <p:spTree>
      <p:nvGrpSpPr>
        <p:cNvPr id="1" name=""/>
        <p:cNvGrpSpPr/>
        <p:nvPr/>
      </p:nvGrpSpPr>
      <p:grpSpPr>
        <a:xfrm>
          <a:off x="0" y="0"/>
          <a:ext cx="0" cy="0"/>
          <a:chOff x="0" y="0"/>
          <a:chExt cx="0" cy="0"/>
        </a:xfrm>
      </p:grpSpPr>
      <p:sp>
        <p:nvSpPr>
          <p:cNvPr id="89" name="Shape 89"/>
          <p:cNvSpPr>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照片 - 3 联">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Shape 99"/>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Shape 5"/>
          <p:cNvSpPr>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1"/>
          <p:cNvSpPr/>
          <p:nvPr/>
        </p:nvSpPr>
        <p:spPr>
          <a:xfrm>
            <a:off x="-1" y="2838026"/>
            <a:ext cx="13004802" cy="4113672"/>
          </a:xfrm>
          <a:prstGeom prst="rect">
            <a:avLst/>
          </a:prstGeom>
          <a:solidFill>
            <a:srgbClr val="304E7E"/>
          </a:solidFill>
          <a:ln w="12700">
            <a:miter lim="400000"/>
          </a:ln>
        </p:spPr>
        <p:txBody>
          <a:bodyPr lIns="65023" tIns="65023" rIns="65023" bIns="65023" anchor="ctr"/>
          <a:lstStyle/>
          <a:p>
            <a:pPr defTabSz="1300480">
              <a:defRPr>
                <a:solidFill>
                  <a:srgbClr val="FFFFFF"/>
                </a:solidFill>
                <a:latin typeface="Calibri"/>
                <a:ea typeface="Calibri"/>
                <a:cs typeface="Calibri"/>
                <a:sym typeface="Calibri"/>
              </a:defRPr>
            </a:pPr>
            <a:endParaRPr/>
          </a:p>
        </p:txBody>
      </p:sp>
      <p:sp>
        <p:nvSpPr>
          <p:cNvPr id="3" name="Shape 162"/>
          <p:cNvSpPr/>
          <p:nvPr/>
        </p:nvSpPr>
        <p:spPr>
          <a:xfrm>
            <a:off x="223519" y="4206240"/>
            <a:ext cx="12356820" cy="993090"/>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spAutoFit/>
          </a:bodyPr>
          <a:lstStyle>
            <a:lvl1pPr defTabSz="1300480">
              <a:defRPr sz="5600">
                <a:solidFill>
                  <a:srgbClr val="FFFFFF"/>
                </a:solidFill>
                <a:latin typeface="微软雅黑 Light"/>
                <a:ea typeface="微软雅黑 Light"/>
                <a:cs typeface="微软雅黑 Light"/>
                <a:sym typeface="微软雅黑 Light"/>
              </a:defRPr>
            </a:lvl1pPr>
          </a:lstStyle>
          <a:p>
            <a:r>
              <a:rPr lang="zh-CN" altLang="en-US" dirty="0"/>
              <a:t>股票联动效应</a:t>
            </a:r>
            <a:endParaRPr dirty="0"/>
          </a:p>
        </p:txBody>
      </p:sp>
      <p:sp>
        <p:nvSpPr>
          <p:cNvPr id="4" name="Shape 163"/>
          <p:cNvSpPr/>
          <p:nvPr/>
        </p:nvSpPr>
        <p:spPr>
          <a:xfrm>
            <a:off x="9588782" y="7459698"/>
            <a:ext cx="3167663" cy="8920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spAutoFit/>
          </a:bodyPr>
          <a:lstStyle>
            <a:lvl1pPr algn="r" defTabSz="1300480">
              <a:defRPr sz="5000">
                <a:solidFill>
                  <a:srgbClr val="304E7E"/>
                </a:solidFill>
                <a:latin typeface="微软雅黑 Light"/>
                <a:ea typeface="微软雅黑 Light"/>
                <a:cs typeface="微软雅黑 Light"/>
                <a:sym typeface="微软雅黑 Light"/>
              </a:defRPr>
            </a:lvl1pPr>
          </a:lstStyle>
          <a:p>
            <a:r>
              <a:t>Qing Li</a:t>
            </a:r>
          </a:p>
        </p:txBody>
      </p:sp>
      <p:pic>
        <p:nvPicPr>
          <p:cNvPr id="5" name="image.png"/>
          <p:cNvPicPr>
            <a:picLocks noChangeAspect="1"/>
          </p:cNvPicPr>
          <p:nvPr/>
        </p:nvPicPr>
        <p:blipFill>
          <a:blip r:embed="rId3">
            <a:extLst/>
          </a:blip>
          <a:stretch>
            <a:fillRect/>
          </a:stretch>
        </p:blipFill>
        <p:spPr>
          <a:xfrm>
            <a:off x="11008924" y="286737"/>
            <a:ext cx="1623344" cy="1530774"/>
          </a:xfrm>
          <a:prstGeom prst="rect">
            <a:avLst/>
          </a:prstGeom>
          <a:ln w="12700">
            <a:miter lim="400000"/>
          </a:ln>
        </p:spPr>
      </p:pic>
    </p:spTree>
    <p:extLst>
      <p:ext uri="{BB962C8B-B14F-4D97-AF65-F5344CB8AC3E}">
        <p14:creationId xmlns:p14="http://schemas.microsoft.com/office/powerpoint/2010/main" val="19289939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研 究 成 果</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9" name="文本框 8"/>
          <p:cNvSpPr txBox="1"/>
          <p:nvPr/>
        </p:nvSpPr>
        <p:spPr>
          <a:xfrm>
            <a:off x="9731375" y="655217"/>
            <a:ext cx="2263775"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Clr>
                <a:srgbClr val="0070C0"/>
              </a:buClr>
            </a:pPr>
            <a:r>
              <a:rPr lang="zh-CN" altLang="en-US" sz="2800" b="1" dirty="0">
                <a:latin typeface="微软雅黑" panose="020B0503020204020204" pitchFamily="34" charset="-122"/>
                <a:ea typeface="微软雅黑" panose="020B0503020204020204" pitchFamily="34" charset="-122"/>
              </a:rPr>
              <a:t>国际</a:t>
            </a:r>
            <a:r>
              <a:rPr lang="en-US" altLang="zh-CN" sz="2800" b="1" dirty="0">
                <a:latin typeface="微软雅黑" panose="020B0503020204020204" pitchFamily="34" charset="-122"/>
                <a:ea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rPr>
              <a:t>类期刊</a:t>
            </a:r>
            <a:endParaRPr lang="en-US" altLang="zh-CN" dirty="0"/>
          </a:p>
        </p:txBody>
      </p:sp>
      <p:sp>
        <p:nvSpPr>
          <p:cNvPr id="8" name="虚尾箭头 7"/>
          <p:cNvSpPr/>
          <p:nvPr/>
        </p:nvSpPr>
        <p:spPr>
          <a:xfrm>
            <a:off x="7038974" y="1924050"/>
            <a:ext cx="1952625" cy="1282777"/>
          </a:xfrm>
          <a:prstGeom prst="striped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pic>
        <p:nvPicPr>
          <p:cNvPr id="6" name="Picture 5"/>
          <p:cNvPicPr>
            <a:picLocks noChangeAspect="1"/>
          </p:cNvPicPr>
          <p:nvPr/>
        </p:nvPicPr>
        <p:blipFill>
          <a:blip r:embed="rId4"/>
          <a:stretch>
            <a:fillRect/>
          </a:stretch>
        </p:blipFill>
        <p:spPr>
          <a:xfrm>
            <a:off x="2187605" y="1414590"/>
            <a:ext cx="8597839" cy="7723059"/>
          </a:xfrm>
          <a:prstGeom prst="rect">
            <a:avLst/>
          </a:prstGeom>
        </p:spPr>
      </p:pic>
    </p:spTree>
    <p:extLst>
      <p:ext uri="{BB962C8B-B14F-4D97-AF65-F5344CB8AC3E}">
        <p14:creationId xmlns:p14="http://schemas.microsoft.com/office/powerpoint/2010/main" val="29344096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a:off x="0" y="6930390"/>
            <a:ext cx="13004800" cy="614116"/>
          </a:xfrm>
          <a:prstGeom prst="rect">
            <a:avLst/>
          </a:prstGeom>
          <a:gradFill flip="none" rotWithShape="1">
            <a:gsLst>
              <a:gs pos="42000">
                <a:sysClr val="window" lastClr="FFFFFF">
                  <a:lumMod val="85000"/>
                </a:sysClr>
              </a:gs>
              <a:gs pos="0">
                <a:sysClr val="windowText" lastClr="000000">
                  <a:lumMod val="85000"/>
                  <a:lumOff val="15000"/>
                </a:sysClr>
              </a:gs>
              <a:gs pos="98000">
                <a:sysClr val="windowText" lastClr="000000">
                  <a:lumMod val="50000"/>
                  <a:lumOff val="50000"/>
                </a:sysClr>
              </a:gs>
            </a:gsLst>
            <a:lin ang="5400000" scaled="1"/>
            <a:tileRect/>
          </a:gradFill>
          <a:ln w="25400" cap="flat" cmpd="sng" algn="ctr">
            <a:noFill/>
            <a:prstDash val="solid"/>
          </a:ln>
          <a:effectLst>
            <a:outerShdw blurRad="76200" dist="12700" dir="2700000" sy="-23000" kx="-800400" algn="bl" rotWithShape="0">
              <a:prstClr val="black">
                <a:alpha val="20000"/>
              </a:prstClr>
            </a:outerShdw>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291" name="组合 73"/>
          <p:cNvGrpSpPr>
            <a:grpSpLocks/>
          </p:cNvGrpSpPr>
          <p:nvPr/>
        </p:nvGrpSpPr>
        <p:grpSpPr bwMode="auto">
          <a:xfrm>
            <a:off x="356729" y="4324914"/>
            <a:ext cx="2792872" cy="3061547"/>
            <a:chOff x="1220556" y="2415189"/>
            <a:chExt cx="2182071" cy="2391078"/>
          </a:xfrm>
        </p:grpSpPr>
        <p:sp>
          <p:nvSpPr>
            <p:cNvPr id="75" name="矩形 19"/>
            <p:cNvSpPr/>
            <p:nvPr/>
          </p:nvSpPr>
          <p:spPr>
            <a:xfrm flipV="1">
              <a:off x="1220556" y="2958956"/>
              <a:ext cx="2182071" cy="1694179"/>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 fmla="*/ 0 w 2520918"/>
                <a:gd name="connsiteY0" fmla="*/ 0 h 1537608"/>
                <a:gd name="connsiteX1" fmla="*/ 1374870 w 2520918"/>
                <a:gd name="connsiteY1" fmla="*/ 0 h 1537608"/>
                <a:gd name="connsiteX2" fmla="*/ 2520918 w 2520918"/>
                <a:gd name="connsiteY2" fmla="*/ 1537608 h 1537608"/>
                <a:gd name="connsiteX3" fmla="*/ 0 w 2520918"/>
                <a:gd name="connsiteY3" fmla="*/ 1513224 h 1537608"/>
                <a:gd name="connsiteX4" fmla="*/ 0 w 2520918"/>
                <a:gd name="connsiteY4" fmla="*/ 0 h 1537608"/>
                <a:gd name="connsiteX0" fmla="*/ 999744 w 3520662"/>
                <a:gd name="connsiteY0" fmla="*/ 0 h 1549800"/>
                <a:gd name="connsiteX1" fmla="*/ 2374614 w 3520662"/>
                <a:gd name="connsiteY1" fmla="*/ 0 h 1549800"/>
                <a:gd name="connsiteX2" fmla="*/ 3520662 w 3520662"/>
                <a:gd name="connsiteY2" fmla="*/ 1537608 h 1549800"/>
                <a:gd name="connsiteX3" fmla="*/ 0 w 3520662"/>
                <a:gd name="connsiteY3" fmla="*/ 1549800 h 1549800"/>
                <a:gd name="connsiteX4" fmla="*/ 999744 w 3520662"/>
                <a:gd name="connsiteY4" fmla="*/ 0 h 1549800"/>
                <a:gd name="connsiteX0" fmla="*/ 1276470 w 3520662"/>
                <a:gd name="connsiteY0" fmla="*/ 0 h 1573863"/>
                <a:gd name="connsiteX1" fmla="*/ 2374614 w 3520662"/>
                <a:gd name="connsiteY1" fmla="*/ 24063 h 1573863"/>
                <a:gd name="connsiteX2" fmla="*/ 3520662 w 3520662"/>
                <a:gd name="connsiteY2" fmla="*/ 1561671 h 1573863"/>
                <a:gd name="connsiteX3" fmla="*/ 0 w 3520662"/>
                <a:gd name="connsiteY3" fmla="*/ 1573863 h 1573863"/>
                <a:gd name="connsiteX4" fmla="*/ 1276470 w 3520662"/>
                <a:gd name="connsiteY4" fmla="*/ 0 h 1573863"/>
                <a:gd name="connsiteX0" fmla="*/ 1276470 w 3520662"/>
                <a:gd name="connsiteY0" fmla="*/ 84221 h 1658084"/>
                <a:gd name="connsiteX1" fmla="*/ 2061793 w 3520662"/>
                <a:gd name="connsiteY1" fmla="*/ 0 h 1658084"/>
                <a:gd name="connsiteX2" fmla="*/ 3520662 w 3520662"/>
                <a:gd name="connsiteY2" fmla="*/ 1645892 h 1658084"/>
                <a:gd name="connsiteX3" fmla="*/ 0 w 3520662"/>
                <a:gd name="connsiteY3" fmla="*/ 1658084 h 1658084"/>
                <a:gd name="connsiteX4" fmla="*/ 1276470 w 3520662"/>
                <a:gd name="connsiteY4" fmla="*/ 84221 h 1658084"/>
                <a:gd name="connsiteX0" fmla="*/ 1300534 w 3520662"/>
                <a:gd name="connsiteY0" fmla="*/ 0 h 1682147"/>
                <a:gd name="connsiteX1" fmla="*/ 2061793 w 3520662"/>
                <a:gd name="connsiteY1" fmla="*/ 24063 h 1682147"/>
                <a:gd name="connsiteX2" fmla="*/ 3520662 w 3520662"/>
                <a:gd name="connsiteY2" fmla="*/ 1669955 h 1682147"/>
                <a:gd name="connsiteX3" fmla="*/ 0 w 3520662"/>
                <a:gd name="connsiteY3" fmla="*/ 1682147 h 1682147"/>
                <a:gd name="connsiteX4" fmla="*/ 1300534 w 3520662"/>
                <a:gd name="connsiteY4" fmla="*/ 0 h 1682147"/>
                <a:gd name="connsiteX0" fmla="*/ 1300534 w 3171746"/>
                <a:gd name="connsiteY0" fmla="*/ 0 h 1682147"/>
                <a:gd name="connsiteX1" fmla="*/ 2061793 w 3171746"/>
                <a:gd name="connsiteY1" fmla="*/ 24063 h 1682147"/>
                <a:gd name="connsiteX2" fmla="*/ 3171746 w 3171746"/>
                <a:gd name="connsiteY2" fmla="*/ 1669955 h 1682147"/>
                <a:gd name="connsiteX3" fmla="*/ 0 w 3171746"/>
                <a:gd name="connsiteY3" fmla="*/ 1682147 h 1682147"/>
                <a:gd name="connsiteX4" fmla="*/ 1300534 w 3171746"/>
                <a:gd name="connsiteY4" fmla="*/ 0 h 1682147"/>
                <a:gd name="connsiteX0" fmla="*/ 1083965 w 2955177"/>
                <a:gd name="connsiteY0" fmla="*/ 0 h 1682147"/>
                <a:gd name="connsiteX1" fmla="*/ 1845224 w 2955177"/>
                <a:gd name="connsiteY1" fmla="*/ 24063 h 1682147"/>
                <a:gd name="connsiteX2" fmla="*/ 2955177 w 2955177"/>
                <a:gd name="connsiteY2" fmla="*/ 1669955 h 1682147"/>
                <a:gd name="connsiteX3" fmla="*/ 0 w 2955177"/>
                <a:gd name="connsiteY3" fmla="*/ 1682147 h 1682147"/>
                <a:gd name="connsiteX4" fmla="*/ 1083965 w 2955177"/>
                <a:gd name="connsiteY4" fmla="*/ 0 h 1682147"/>
                <a:gd name="connsiteX0" fmla="*/ 1083965 w 3072408"/>
                <a:gd name="connsiteY0" fmla="*/ 0 h 1682147"/>
                <a:gd name="connsiteX1" fmla="*/ 1845224 w 3072408"/>
                <a:gd name="connsiteY1" fmla="*/ 24063 h 1682147"/>
                <a:gd name="connsiteX2" fmla="*/ 3072408 w 3072408"/>
                <a:gd name="connsiteY2" fmla="*/ 1669955 h 1682147"/>
                <a:gd name="connsiteX3" fmla="*/ 0 w 3072408"/>
                <a:gd name="connsiteY3" fmla="*/ 1682147 h 1682147"/>
                <a:gd name="connsiteX4" fmla="*/ 1083965 w 3072408"/>
                <a:gd name="connsiteY4" fmla="*/ 0 h 1682147"/>
                <a:gd name="connsiteX0" fmla="*/ 1083965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083965 w 3072408"/>
                <a:gd name="connsiteY4" fmla="*/ 12032 h 1694179"/>
                <a:gd name="connsiteX0" fmla="*/ 1264439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3072408"/>
                <a:gd name="connsiteY0" fmla="*/ 12032 h 1694179"/>
                <a:gd name="connsiteX1" fmla="*/ 1400056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2470829"/>
                <a:gd name="connsiteY0" fmla="*/ 12032 h 1694179"/>
                <a:gd name="connsiteX1" fmla="*/ 1400056 w 2470829"/>
                <a:gd name="connsiteY1" fmla="*/ 0 h 1694179"/>
                <a:gd name="connsiteX2" fmla="*/ 2470829 w 2470829"/>
                <a:gd name="connsiteY2" fmla="*/ 1694019 h 1694179"/>
                <a:gd name="connsiteX3" fmla="*/ 0 w 2470829"/>
                <a:gd name="connsiteY3" fmla="*/ 1694179 h 1694179"/>
                <a:gd name="connsiteX4" fmla="*/ 1264439 w 2470829"/>
                <a:gd name="connsiteY4" fmla="*/ 12032 h 1694179"/>
                <a:gd name="connsiteX0" fmla="*/ 975681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975681 w 2182071"/>
                <a:gd name="connsiteY4" fmla="*/ 12032 h 1694179"/>
                <a:gd name="connsiteX0" fmla="*/ 1011776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1011776 w 2182071"/>
                <a:gd name="connsiteY4" fmla="*/ 12032 h 1694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071" h="1694179">
                  <a:moveTo>
                    <a:pt x="1011776" y="12032"/>
                  </a:moveTo>
                  <a:lnTo>
                    <a:pt x="1111298" y="0"/>
                  </a:lnTo>
                  <a:lnTo>
                    <a:pt x="2182071" y="1694019"/>
                  </a:lnTo>
                  <a:lnTo>
                    <a:pt x="0" y="1694179"/>
                  </a:lnTo>
                  <a:lnTo>
                    <a:pt x="1011776" y="12032"/>
                  </a:lnTo>
                  <a:close/>
                </a:path>
              </a:pathLst>
            </a:custGeom>
            <a:gradFill flip="none" rotWithShape="1">
              <a:gsLst>
                <a:gs pos="77000">
                  <a:sysClr val="window" lastClr="FFFFFF">
                    <a:alpha val="0"/>
                  </a:sysClr>
                </a:gs>
                <a:gs pos="0">
                  <a:srgbClr val="F79646">
                    <a:alpha val="92000"/>
                  </a:srgbClr>
                </a:gs>
              </a:gsLst>
              <a:lin ang="54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407" name="组合 75"/>
            <p:cNvGrpSpPr>
              <a:grpSpLocks/>
            </p:cNvGrpSpPr>
            <p:nvPr/>
          </p:nvGrpSpPr>
          <p:grpSpPr bwMode="auto">
            <a:xfrm>
              <a:off x="1619133" y="2415189"/>
              <a:ext cx="1359686" cy="1359690"/>
              <a:chOff x="3133055" y="1546405"/>
              <a:chExt cx="1559482" cy="1559485"/>
            </a:xfrm>
          </p:grpSpPr>
          <p:sp>
            <p:nvSpPr>
              <p:cNvPr id="83" name="椭圆 82"/>
              <p:cNvSpPr/>
              <p:nvPr/>
            </p:nvSpPr>
            <p:spPr bwMode="auto">
              <a:xfrm rot="1267204">
                <a:off x="3133055" y="1546405"/>
                <a:ext cx="1559482" cy="1559485"/>
              </a:xfrm>
              <a:prstGeom prst="ellipse">
                <a:avLst/>
              </a:prstGeom>
              <a:gradFill flip="none" rotWithShape="1">
                <a:gsLst>
                  <a:gs pos="0">
                    <a:srgbClr val="FFFF00"/>
                  </a:gs>
                  <a:gs pos="47000">
                    <a:srgbClr val="FFC000"/>
                  </a:gs>
                  <a:gs pos="82000">
                    <a:srgbClr val="F79646">
                      <a:lumMod val="75000"/>
                    </a:srgbClr>
                  </a:gs>
                </a:gsLst>
                <a:path path="circle">
                  <a:fillToRect r="100000" b="100000"/>
                </a:path>
                <a:tileRect l="-100000" t="-100000"/>
              </a:gradFill>
              <a:ln w="6350" cap="flat" cmpd="sng" algn="ctr">
                <a:solidFill>
                  <a:srgbClr val="F79646"/>
                </a:solidFill>
                <a:prstDash val="solid"/>
              </a:ln>
              <a:effectLst>
                <a:outerShdw blurRad="50800" dist="38100" dir="5400000" algn="t" rotWithShape="0">
                  <a:srgbClr val="F79646">
                    <a:lumMod val="50000"/>
                    <a:alpha val="68000"/>
                  </a:srgbClr>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84" name="椭圆 83"/>
              <p:cNvSpPr/>
              <p:nvPr/>
            </p:nvSpPr>
            <p:spPr bwMode="auto">
              <a:xfrm rot="2140418">
                <a:off x="3352291" y="1614365"/>
                <a:ext cx="1284785" cy="1178045"/>
              </a:xfrm>
              <a:prstGeom prst="ellipse">
                <a:avLst/>
              </a:prstGeom>
              <a:gradFill flip="none" rotWithShape="1">
                <a:gsLst>
                  <a:gs pos="0">
                    <a:sysClr val="window" lastClr="FFFFFF">
                      <a:alpha val="0"/>
                    </a:sysClr>
                  </a:gs>
                  <a:gs pos="16000">
                    <a:sysClr val="window" lastClr="FFFFFF">
                      <a:alpha val="87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85" name="椭圆 84"/>
              <p:cNvSpPr/>
              <p:nvPr/>
            </p:nvSpPr>
            <p:spPr>
              <a:xfrm>
                <a:off x="3368807" y="2200788"/>
                <a:ext cx="1109764" cy="814821"/>
              </a:xfrm>
              <a:prstGeom prst="ellipse">
                <a:avLst/>
              </a:prstGeom>
              <a:gradFill>
                <a:gsLst>
                  <a:gs pos="28000">
                    <a:sysClr val="window" lastClr="FFFFFF">
                      <a:alpha val="0"/>
                    </a:sysClr>
                  </a:gs>
                  <a:gs pos="98000">
                    <a:sysClr val="window" lastClr="FFFFFF">
                      <a:alpha val="40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86" name="椭圆 85"/>
              <p:cNvSpPr/>
              <p:nvPr/>
            </p:nvSpPr>
            <p:spPr>
              <a:xfrm rot="5107820">
                <a:off x="3026358" y="1927489"/>
                <a:ext cx="1109764" cy="814822"/>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nvGrpSpPr>
            <p:cNvPr id="12408" name="组合 76"/>
            <p:cNvGrpSpPr>
              <a:grpSpLocks/>
            </p:cNvGrpSpPr>
            <p:nvPr/>
          </p:nvGrpSpPr>
          <p:grpSpPr bwMode="auto">
            <a:xfrm>
              <a:off x="2134398" y="4500009"/>
              <a:ext cx="306258" cy="306258"/>
              <a:chOff x="4358418" y="2619975"/>
              <a:chExt cx="409163" cy="409163"/>
            </a:xfrm>
          </p:grpSpPr>
          <p:sp>
            <p:nvSpPr>
              <p:cNvPr id="78" name="椭圆 77"/>
              <p:cNvSpPr/>
              <p:nvPr/>
            </p:nvSpPr>
            <p:spPr>
              <a:xfrm>
                <a:off x="4358299" y="2619224"/>
                <a:ext cx="410069" cy="409914"/>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410" name="组合 78"/>
              <p:cNvGrpSpPr>
                <a:grpSpLocks/>
              </p:cNvGrpSpPr>
              <p:nvPr/>
            </p:nvGrpSpPr>
            <p:grpSpPr bwMode="auto">
              <a:xfrm rot="1267204">
                <a:off x="4415118" y="2671937"/>
                <a:ext cx="301040" cy="301040"/>
                <a:chOff x="3518404" y="1580443"/>
                <a:chExt cx="1276350" cy="1276350"/>
              </a:xfrm>
            </p:grpSpPr>
            <p:sp>
              <p:nvSpPr>
                <p:cNvPr id="80" name="椭圆 79"/>
                <p:cNvSpPr/>
                <p:nvPr/>
              </p:nvSpPr>
              <p:spPr bwMode="auto">
                <a:xfrm>
                  <a:off x="3518404" y="1580443"/>
                  <a:ext cx="1276350" cy="1276350"/>
                </a:xfrm>
                <a:prstGeom prst="ellipse">
                  <a:avLst/>
                </a:prstGeom>
                <a:gradFill flip="none" rotWithShape="1">
                  <a:gsLst>
                    <a:gs pos="0">
                      <a:srgbClr val="FFC000"/>
                    </a:gs>
                    <a:gs pos="47000">
                      <a:srgbClr val="F79646"/>
                    </a:gs>
                    <a:gs pos="82000">
                      <a:srgbClr val="F79646">
                        <a:lumMod val="75000"/>
                      </a:srgbClr>
                    </a:gs>
                  </a:gsLst>
                  <a:path path="circle">
                    <a:fillToRect r="100000" b="100000"/>
                  </a:path>
                  <a:tileRect l="-100000" t="-100000"/>
                </a:gradFill>
                <a:ln w="6350" cap="flat" cmpd="sng" algn="ctr">
                  <a:solidFill>
                    <a:srgbClr val="9BBB59"/>
                  </a:solid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81" name="椭圆 80"/>
                <p:cNvSpPr/>
                <p:nvPr/>
              </p:nvSpPr>
              <p:spPr bwMode="auto">
                <a:xfrm rot="20122633">
                  <a:off x="3974016" y="2569456"/>
                  <a:ext cx="774700" cy="266700"/>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82" name="椭圆 81"/>
                <p:cNvSpPr/>
                <p:nvPr/>
              </p:nvSpPr>
              <p:spPr bwMode="auto">
                <a:xfrm rot="912585">
                  <a:off x="3692475" y="1631589"/>
                  <a:ext cx="838059" cy="838059"/>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grpSp>
      <p:grpSp>
        <p:nvGrpSpPr>
          <p:cNvPr id="12292" name="组合 86"/>
          <p:cNvGrpSpPr>
            <a:grpSpLocks/>
          </p:cNvGrpSpPr>
          <p:nvPr/>
        </p:nvGrpSpPr>
        <p:grpSpPr bwMode="auto">
          <a:xfrm>
            <a:off x="3226366" y="4324914"/>
            <a:ext cx="2792870" cy="3061547"/>
            <a:chOff x="3461427" y="2415188"/>
            <a:chExt cx="2182071" cy="2391079"/>
          </a:xfrm>
        </p:grpSpPr>
        <p:sp>
          <p:nvSpPr>
            <p:cNvPr id="88" name="矩形 19"/>
            <p:cNvSpPr/>
            <p:nvPr/>
          </p:nvSpPr>
          <p:spPr>
            <a:xfrm flipV="1">
              <a:off x="3461427" y="2958956"/>
              <a:ext cx="2182071" cy="1694179"/>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 fmla="*/ 0 w 2520918"/>
                <a:gd name="connsiteY0" fmla="*/ 0 h 1537608"/>
                <a:gd name="connsiteX1" fmla="*/ 1374870 w 2520918"/>
                <a:gd name="connsiteY1" fmla="*/ 0 h 1537608"/>
                <a:gd name="connsiteX2" fmla="*/ 2520918 w 2520918"/>
                <a:gd name="connsiteY2" fmla="*/ 1537608 h 1537608"/>
                <a:gd name="connsiteX3" fmla="*/ 0 w 2520918"/>
                <a:gd name="connsiteY3" fmla="*/ 1513224 h 1537608"/>
                <a:gd name="connsiteX4" fmla="*/ 0 w 2520918"/>
                <a:gd name="connsiteY4" fmla="*/ 0 h 1537608"/>
                <a:gd name="connsiteX0" fmla="*/ 999744 w 3520662"/>
                <a:gd name="connsiteY0" fmla="*/ 0 h 1549800"/>
                <a:gd name="connsiteX1" fmla="*/ 2374614 w 3520662"/>
                <a:gd name="connsiteY1" fmla="*/ 0 h 1549800"/>
                <a:gd name="connsiteX2" fmla="*/ 3520662 w 3520662"/>
                <a:gd name="connsiteY2" fmla="*/ 1537608 h 1549800"/>
                <a:gd name="connsiteX3" fmla="*/ 0 w 3520662"/>
                <a:gd name="connsiteY3" fmla="*/ 1549800 h 1549800"/>
                <a:gd name="connsiteX4" fmla="*/ 999744 w 3520662"/>
                <a:gd name="connsiteY4" fmla="*/ 0 h 1549800"/>
                <a:gd name="connsiteX0" fmla="*/ 1276470 w 3520662"/>
                <a:gd name="connsiteY0" fmla="*/ 0 h 1573863"/>
                <a:gd name="connsiteX1" fmla="*/ 2374614 w 3520662"/>
                <a:gd name="connsiteY1" fmla="*/ 24063 h 1573863"/>
                <a:gd name="connsiteX2" fmla="*/ 3520662 w 3520662"/>
                <a:gd name="connsiteY2" fmla="*/ 1561671 h 1573863"/>
                <a:gd name="connsiteX3" fmla="*/ 0 w 3520662"/>
                <a:gd name="connsiteY3" fmla="*/ 1573863 h 1573863"/>
                <a:gd name="connsiteX4" fmla="*/ 1276470 w 3520662"/>
                <a:gd name="connsiteY4" fmla="*/ 0 h 1573863"/>
                <a:gd name="connsiteX0" fmla="*/ 1276470 w 3520662"/>
                <a:gd name="connsiteY0" fmla="*/ 84221 h 1658084"/>
                <a:gd name="connsiteX1" fmla="*/ 2061793 w 3520662"/>
                <a:gd name="connsiteY1" fmla="*/ 0 h 1658084"/>
                <a:gd name="connsiteX2" fmla="*/ 3520662 w 3520662"/>
                <a:gd name="connsiteY2" fmla="*/ 1645892 h 1658084"/>
                <a:gd name="connsiteX3" fmla="*/ 0 w 3520662"/>
                <a:gd name="connsiteY3" fmla="*/ 1658084 h 1658084"/>
                <a:gd name="connsiteX4" fmla="*/ 1276470 w 3520662"/>
                <a:gd name="connsiteY4" fmla="*/ 84221 h 1658084"/>
                <a:gd name="connsiteX0" fmla="*/ 1300534 w 3520662"/>
                <a:gd name="connsiteY0" fmla="*/ 0 h 1682147"/>
                <a:gd name="connsiteX1" fmla="*/ 2061793 w 3520662"/>
                <a:gd name="connsiteY1" fmla="*/ 24063 h 1682147"/>
                <a:gd name="connsiteX2" fmla="*/ 3520662 w 3520662"/>
                <a:gd name="connsiteY2" fmla="*/ 1669955 h 1682147"/>
                <a:gd name="connsiteX3" fmla="*/ 0 w 3520662"/>
                <a:gd name="connsiteY3" fmla="*/ 1682147 h 1682147"/>
                <a:gd name="connsiteX4" fmla="*/ 1300534 w 3520662"/>
                <a:gd name="connsiteY4" fmla="*/ 0 h 1682147"/>
                <a:gd name="connsiteX0" fmla="*/ 1300534 w 3171746"/>
                <a:gd name="connsiteY0" fmla="*/ 0 h 1682147"/>
                <a:gd name="connsiteX1" fmla="*/ 2061793 w 3171746"/>
                <a:gd name="connsiteY1" fmla="*/ 24063 h 1682147"/>
                <a:gd name="connsiteX2" fmla="*/ 3171746 w 3171746"/>
                <a:gd name="connsiteY2" fmla="*/ 1669955 h 1682147"/>
                <a:gd name="connsiteX3" fmla="*/ 0 w 3171746"/>
                <a:gd name="connsiteY3" fmla="*/ 1682147 h 1682147"/>
                <a:gd name="connsiteX4" fmla="*/ 1300534 w 3171746"/>
                <a:gd name="connsiteY4" fmla="*/ 0 h 1682147"/>
                <a:gd name="connsiteX0" fmla="*/ 1083965 w 2955177"/>
                <a:gd name="connsiteY0" fmla="*/ 0 h 1682147"/>
                <a:gd name="connsiteX1" fmla="*/ 1845224 w 2955177"/>
                <a:gd name="connsiteY1" fmla="*/ 24063 h 1682147"/>
                <a:gd name="connsiteX2" fmla="*/ 2955177 w 2955177"/>
                <a:gd name="connsiteY2" fmla="*/ 1669955 h 1682147"/>
                <a:gd name="connsiteX3" fmla="*/ 0 w 2955177"/>
                <a:gd name="connsiteY3" fmla="*/ 1682147 h 1682147"/>
                <a:gd name="connsiteX4" fmla="*/ 1083965 w 2955177"/>
                <a:gd name="connsiteY4" fmla="*/ 0 h 1682147"/>
                <a:gd name="connsiteX0" fmla="*/ 1083965 w 3072408"/>
                <a:gd name="connsiteY0" fmla="*/ 0 h 1682147"/>
                <a:gd name="connsiteX1" fmla="*/ 1845224 w 3072408"/>
                <a:gd name="connsiteY1" fmla="*/ 24063 h 1682147"/>
                <a:gd name="connsiteX2" fmla="*/ 3072408 w 3072408"/>
                <a:gd name="connsiteY2" fmla="*/ 1669955 h 1682147"/>
                <a:gd name="connsiteX3" fmla="*/ 0 w 3072408"/>
                <a:gd name="connsiteY3" fmla="*/ 1682147 h 1682147"/>
                <a:gd name="connsiteX4" fmla="*/ 1083965 w 3072408"/>
                <a:gd name="connsiteY4" fmla="*/ 0 h 1682147"/>
                <a:gd name="connsiteX0" fmla="*/ 1083965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083965 w 3072408"/>
                <a:gd name="connsiteY4" fmla="*/ 12032 h 1694179"/>
                <a:gd name="connsiteX0" fmla="*/ 1264439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3072408"/>
                <a:gd name="connsiteY0" fmla="*/ 12032 h 1694179"/>
                <a:gd name="connsiteX1" fmla="*/ 1400056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2470829"/>
                <a:gd name="connsiteY0" fmla="*/ 12032 h 1694179"/>
                <a:gd name="connsiteX1" fmla="*/ 1400056 w 2470829"/>
                <a:gd name="connsiteY1" fmla="*/ 0 h 1694179"/>
                <a:gd name="connsiteX2" fmla="*/ 2470829 w 2470829"/>
                <a:gd name="connsiteY2" fmla="*/ 1694019 h 1694179"/>
                <a:gd name="connsiteX3" fmla="*/ 0 w 2470829"/>
                <a:gd name="connsiteY3" fmla="*/ 1694179 h 1694179"/>
                <a:gd name="connsiteX4" fmla="*/ 1264439 w 2470829"/>
                <a:gd name="connsiteY4" fmla="*/ 12032 h 1694179"/>
                <a:gd name="connsiteX0" fmla="*/ 975681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975681 w 2182071"/>
                <a:gd name="connsiteY4" fmla="*/ 12032 h 1694179"/>
                <a:gd name="connsiteX0" fmla="*/ 1011776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1011776 w 2182071"/>
                <a:gd name="connsiteY4" fmla="*/ 12032 h 1694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071" h="1694179">
                  <a:moveTo>
                    <a:pt x="1011776" y="12032"/>
                  </a:moveTo>
                  <a:lnTo>
                    <a:pt x="1111298" y="0"/>
                  </a:lnTo>
                  <a:lnTo>
                    <a:pt x="2182071" y="1694019"/>
                  </a:lnTo>
                  <a:lnTo>
                    <a:pt x="0" y="1694179"/>
                  </a:lnTo>
                  <a:lnTo>
                    <a:pt x="1011776" y="12032"/>
                  </a:lnTo>
                  <a:close/>
                </a:path>
              </a:pathLst>
            </a:custGeom>
            <a:gradFill flip="none" rotWithShape="1">
              <a:gsLst>
                <a:gs pos="77000">
                  <a:sysClr val="window" lastClr="FFFFFF">
                    <a:alpha val="52000"/>
                  </a:sysClr>
                </a:gs>
                <a:gs pos="0">
                  <a:srgbClr val="C5F418"/>
                </a:gs>
              </a:gsLst>
              <a:lin ang="54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380" name="组合 88"/>
            <p:cNvGrpSpPr>
              <a:grpSpLocks/>
            </p:cNvGrpSpPr>
            <p:nvPr/>
          </p:nvGrpSpPr>
          <p:grpSpPr bwMode="auto">
            <a:xfrm>
              <a:off x="4368002" y="4500009"/>
              <a:ext cx="306258" cy="306258"/>
              <a:chOff x="6365007" y="1557256"/>
              <a:chExt cx="306258" cy="306258"/>
            </a:xfrm>
          </p:grpSpPr>
          <p:sp>
            <p:nvSpPr>
              <p:cNvPr id="95" name="椭圆 94"/>
              <p:cNvSpPr/>
              <p:nvPr/>
            </p:nvSpPr>
            <p:spPr>
              <a:xfrm>
                <a:off x="6365129" y="1556694"/>
                <a:ext cx="306937" cy="306820"/>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96" name="椭圆 95"/>
              <p:cNvSpPr/>
              <p:nvPr/>
            </p:nvSpPr>
            <p:spPr bwMode="auto">
              <a:xfrm rot="1267204">
                <a:off x="6407447" y="1596152"/>
                <a:ext cx="225328" cy="225328"/>
              </a:xfrm>
              <a:prstGeom prst="ellipse">
                <a:avLst/>
              </a:prstGeom>
              <a:gradFill flip="none" rotWithShape="1">
                <a:gsLst>
                  <a:gs pos="0">
                    <a:srgbClr val="A4DD47"/>
                  </a:gs>
                  <a:gs pos="47000">
                    <a:srgbClr val="729B15"/>
                  </a:gs>
                  <a:gs pos="82000">
                    <a:srgbClr val="4C680E"/>
                  </a:gs>
                </a:gsLst>
                <a:path path="circle">
                  <a:fillToRect r="100000" b="100000"/>
                </a:path>
                <a:tileRect l="-100000" t="-100000"/>
              </a:gradFill>
              <a:ln w="6350" cap="flat" cmpd="sng" algn="ctr">
                <a:solidFill>
                  <a:srgbClr val="9BBB59"/>
                </a:solid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97" name="椭圆 96"/>
              <p:cNvSpPr/>
              <p:nvPr/>
            </p:nvSpPr>
            <p:spPr bwMode="auto">
              <a:xfrm rot="21389837">
                <a:off x="6454653" y="1778038"/>
                <a:ext cx="136766" cy="47083"/>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98" name="椭圆 97"/>
              <p:cNvSpPr/>
              <p:nvPr/>
            </p:nvSpPr>
            <p:spPr bwMode="auto">
              <a:xfrm rot="2179789">
                <a:off x="6451428" y="1607265"/>
                <a:ext cx="147952" cy="147952"/>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nvGrpSpPr>
            <p:cNvPr id="12381" name="组合 89"/>
            <p:cNvGrpSpPr>
              <a:grpSpLocks/>
            </p:cNvGrpSpPr>
            <p:nvPr/>
          </p:nvGrpSpPr>
          <p:grpSpPr bwMode="auto">
            <a:xfrm>
              <a:off x="3860390" y="2415188"/>
              <a:ext cx="1317926" cy="1317929"/>
              <a:chOff x="3133055" y="1546405"/>
              <a:chExt cx="1559482" cy="1559485"/>
            </a:xfrm>
          </p:grpSpPr>
          <p:sp>
            <p:nvSpPr>
              <p:cNvPr id="91" name="椭圆 90"/>
              <p:cNvSpPr/>
              <p:nvPr/>
            </p:nvSpPr>
            <p:spPr bwMode="auto">
              <a:xfrm rot="1267204">
                <a:off x="3133055" y="1546405"/>
                <a:ext cx="1559482" cy="1559485"/>
              </a:xfrm>
              <a:prstGeom prst="ellipse">
                <a:avLst/>
              </a:prstGeom>
              <a:gradFill flip="none" rotWithShape="1">
                <a:gsLst>
                  <a:gs pos="0">
                    <a:srgbClr val="DAED23"/>
                  </a:gs>
                  <a:gs pos="47000">
                    <a:srgbClr val="C1D31B"/>
                  </a:gs>
                  <a:gs pos="82000">
                    <a:srgbClr val="809B1D"/>
                  </a:gs>
                </a:gsLst>
                <a:path path="circle">
                  <a:fillToRect r="100000" b="100000"/>
                </a:path>
                <a:tileRect l="-100000" t="-100000"/>
              </a:gradFill>
              <a:ln w="6350" cap="flat" cmpd="sng" algn="ctr">
                <a:solidFill>
                  <a:srgbClr val="9BBB59"/>
                </a:solidFill>
                <a:prstDash val="solid"/>
              </a:ln>
              <a:effectLst>
                <a:outerShdw blurRad="50800" dist="38100" dir="5400000" algn="t" rotWithShape="0">
                  <a:srgbClr val="596727"/>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92" name="椭圆 91"/>
              <p:cNvSpPr/>
              <p:nvPr/>
            </p:nvSpPr>
            <p:spPr bwMode="auto">
              <a:xfrm rot="2140418">
                <a:off x="3352291" y="1614365"/>
                <a:ext cx="1284785" cy="1178045"/>
              </a:xfrm>
              <a:prstGeom prst="ellipse">
                <a:avLst/>
              </a:prstGeom>
              <a:gradFill flip="none" rotWithShape="1">
                <a:gsLst>
                  <a:gs pos="0">
                    <a:sysClr val="window" lastClr="FFFFFF">
                      <a:alpha val="0"/>
                    </a:sysClr>
                  </a:gs>
                  <a:gs pos="16000">
                    <a:sysClr val="window" lastClr="FFFFFF">
                      <a:alpha val="87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93" name="椭圆 92"/>
              <p:cNvSpPr/>
              <p:nvPr/>
            </p:nvSpPr>
            <p:spPr>
              <a:xfrm>
                <a:off x="3290903" y="1899770"/>
                <a:ext cx="1231161" cy="1133477"/>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94" name="椭圆 93"/>
              <p:cNvSpPr/>
              <p:nvPr/>
            </p:nvSpPr>
            <p:spPr>
              <a:xfrm rot="5736371">
                <a:off x="2934093" y="2108033"/>
                <a:ext cx="934219" cy="422973"/>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grpSp>
        <p:nvGrpSpPr>
          <p:cNvPr id="12293" name="组合 98"/>
          <p:cNvGrpSpPr>
            <a:grpSpLocks/>
          </p:cNvGrpSpPr>
          <p:nvPr/>
        </p:nvGrpSpPr>
        <p:grpSpPr bwMode="auto">
          <a:xfrm>
            <a:off x="6093744" y="4324914"/>
            <a:ext cx="2792870" cy="3061547"/>
            <a:chOff x="5702297" y="2415188"/>
            <a:chExt cx="2182071" cy="2391079"/>
          </a:xfrm>
        </p:grpSpPr>
        <p:sp>
          <p:nvSpPr>
            <p:cNvPr id="100" name="矩形 19"/>
            <p:cNvSpPr/>
            <p:nvPr/>
          </p:nvSpPr>
          <p:spPr>
            <a:xfrm flipV="1">
              <a:off x="5702297" y="2958956"/>
              <a:ext cx="2182071" cy="1694179"/>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 fmla="*/ 0 w 2520918"/>
                <a:gd name="connsiteY0" fmla="*/ 0 h 1537608"/>
                <a:gd name="connsiteX1" fmla="*/ 1374870 w 2520918"/>
                <a:gd name="connsiteY1" fmla="*/ 0 h 1537608"/>
                <a:gd name="connsiteX2" fmla="*/ 2520918 w 2520918"/>
                <a:gd name="connsiteY2" fmla="*/ 1537608 h 1537608"/>
                <a:gd name="connsiteX3" fmla="*/ 0 w 2520918"/>
                <a:gd name="connsiteY3" fmla="*/ 1513224 h 1537608"/>
                <a:gd name="connsiteX4" fmla="*/ 0 w 2520918"/>
                <a:gd name="connsiteY4" fmla="*/ 0 h 1537608"/>
                <a:gd name="connsiteX0" fmla="*/ 999744 w 3520662"/>
                <a:gd name="connsiteY0" fmla="*/ 0 h 1549800"/>
                <a:gd name="connsiteX1" fmla="*/ 2374614 w 3520662"/>
                <a:gd name="connsiteY1" fmla="*/ 0 h 1549800"/>
                <a:gd name="connsiteX2" fmla="*/ 3520662 w 3520662"/>
                <a:gd name="connsiteY2" fmla="*/ 1537608 h 1549800"/>
                <a:gd name="connsiteX3" fmla="*/ 0 w 3520662"/>
                <a:gd name="connsiteY3" fmla="*/ 1549800 h 1549800"/>
                <a:gd name="connsiteX4" fmla="*/ 999744 w 3520662"/>
                <a:gd name="connsiteY4" fmla="*/ 0 h 1549800"/>
                <a:gd name="connsiteX0" fmla="*/ 1276470 w 3520662"/>
                <a:gd name="connsiteY0" fmla="*/ 0 h 1573863"/>
                <a:gd name="connsiteX1" fmla="*/ 2374614 w 3520662"/>
                <a:gd name="connsiteY1" fmla="*/ 24063 h 1573863"/>
                <a:gd name="connsiteX2" fmla="*/ 3520662 w 3520662"/>
                <a:gd name="connsiteY2" fmla="*/ 1561671 h 1573863"/>
                <a:gd name="connsiteX3" fmla="*/ 0 w 3520662"/>
                <a:gd name="connsiteY3" fmla="*/ 1573863 h 1573863"/>
                <a:gd name="connsiteX4" fmla="*/ 1276470 w 3520662"/>
                <a:gd name="connsiteY4" fmla="*/ 0 h 1573863"/>
                <a:gd name="connsiteX0" fmla="*/ 1276470 w 3520662"/>
                <a:gd name="connsiteY0" fmla="*/ 84221 h 1658084"/>
                <a:gd name="connsiteX1" fmla="*/ 2061793 w 3520662"/>
                <a:gd name="connsiteY1" fmla="*/ 0 h 1658084"/>
                <a:gd name="connsiteX2" fmla="*/ 3520662 w 3520662"/>
                <a:gd name="connsiteY2" fmla="*/ 1645892 h 1658084"/>
                <a:gd name="connsiteX3" fmla="*/ 0 w 3520662"/>
                <a:gd name="connsiteY3" fmla="*/ 1658084 h 1658084"/>
                <a:gd name="connsiteX4" fmla="*/ 1276470 w 3520662"/>
                <a:gd name="connsiteY4" fmla="*/ 84221 h 1658084"/>
                <a:gd name="connsiteX0" fmla="*/ 1300534 w 3520662"/>
                <a:gd name="connsiteY0" fmla="*/ 0 h 1682147"/>
                <a:gd name="connsiteX1" fmla="*/ 2061793 w 3520662"/>
                <a:gd name="connsiteY1" fmla="*/ 24063 h 1682147"/>
                <a:gd name="connsiteX2" fmla="*/ 3520662 w 3520662"/>
                <a:gd name="connsiteY2" fmla="*/ 1669955 h 1682147"/>
                <a:gd name="connsiteX3" fmla="*/ 0 w 3520662"/>
                <a:gd name="connsiteY3" fmla="*/ 1682147 h 1682147"/>
                <a:gd name="connsiteX4" fmla="*/ 1300534 w 3520662"/>
                <a:gd name="connsiteY4" fmla="*/ 0 h 1682147"/>
                <a:gd name="connsiteX0" fmla="*/ 1300534 w 3171746"/>
                <a:gd name="connsiteY0" fmla="*/ 0 h 1682147"/>
                <a:gd name="connsiteX1" fmla="*/ 2061793 w 3171746"/>
                <a:gd name="connsiteY1" fmla="*/ 24063 h 1682147"/>
                <a:gd name="connsiteX2" fmla="*/ 3171746 w 3171746"/>
                <a:gd name="connsiteY2" fmla="*/ 1669955 h 1682147"/>
                <a:gd name="connsiteX3" fmla="*/ 0 w 3171746"/>
                <a:gd name="connsiteY3" fmla="*/ 1682147 h 1682147"/>
                <a:gd name="connsiteX4" fmla="*/ 1300534 w 3171746"/>
                <a:gd name="connsiteY4" fmla="*/ 0 h 1682147"/>
                <a:gd name="connsiteX0" fmla="*/ 1083965 w 2955177"/>
                <a:gd name="connsiteY0" fmla="*/ 0 h 1682147"/>
                <a:gd name="connsiteX1" fmla="*/ 1845224 w 2955177"/>
                <a:gd name="connsiteY1" fmla="*/ 24063 h 1682147"/>
                <a:gd name="connsiteX2" fmla="*/ 2955177 w 2955177"/>
                <a:gd name="connsiteY2" fmla="*/ 1669955 h 1682147"/>
                <a:gd name="connsiteX3" fmla="*/ 0 w 2955177"/>
                <a:gd name="connsiteY3" fmla="*/ 1682147 h 1682147"/>
                <a:gd name="connsiteX4" fmla="*/ 1083965 w 2955177"/>
                <a:gd name="connsiteY4" fmla="*/ 0 h 1682147"/>
                <a:gd name="connsiteX0" fmla="*/ 1083965 w 3072408"/>
                <a:gd name="connsiteY0" fmla="*/ 0 h 1682147"/>
                <a:gd name="connsiteX1" fmla="*/ 1845224 w 3072408"/>
                <a:gd name="connsiteY1" fmla="*/ 24063 h 1682147"/>
                <a:gd name="connsiteX2" fmla="*/ 3072408 w 3072408"/>
                <a:gd name="connsiteY2" fmla="*/ 1669955 h 1682147"/>
                <a:gd name="connsiteX3" fmla="*/ 0 w 3072408"/>
                <a:gd name="connsiteY3" fmla="*/ 1682147 h 1682147"/>
                <a:gd name="connsiteX4" fmla="*/ 1083965 w 3072408"/>
                <a:gd name="connsiteY4" fmla="*/ 0 h 1682147"/>
                <a:gd name="connsiteX0" fmla="*/ 1083965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083965 w 3072408"/>
                <a:gd name="connsiteY4" fmla="*/ 12032 h 1694179"/>
                <a:gd name="connsiteX0" fmla="*/ 1264439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3072408"/>
                <a:gd name="connsiteY0" fmla="*/ 12032 h 1694179"/>
                <a:gd name="connsiteX1" fmla="*/ 1400056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2470829"/>
                <a:gd name="connsiteY0" fmla="*/ 12032 h 1694179"/>
                <a:gd name="connsiteX1" fmla="*/ 1400056 w 2470829"/>
                <a:gd name="connsiteY1" fmla="*/ 0 h 1694179"/>
                <a:gd name="connsiteX2" fmla="*/ 2470829 w 2470829"/>
                <a:gd name="connsiteY2" fmla="*/ 1694019 h 1694179"/>
                <a:gd name="connsiteX3" fmla="*/ 0 w 2470829"/>
                <a:gd name="connsiteY3" fmla="*/ 1694179 h 1694179"/>
                <a:gd name="connsiteX4" fmla="*/ 1264439 w 2470829"/>
                <a:gd name="connsiteY4" fmla="*/ 12032 h 1694179"/>
                <a:gd name="connsiteX0" fmla="*/ 975681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975681 w 2182071"/>
                <a:gd name="connsiteY4" fmla="*/ 12032 h 1694179"/>
                <a:gd name="connsiteX0" fmla="*/ 1011776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1011776 w 2182071"/>
                <a:gd name="connsiteY4" fmla="*/ 12032 h 1694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071" h="1694179">
                  <a:moveTo>
                    <a:pt x="1011776" y="12032"/>
                  </a:moveTo>
                  <a:lnTo>
                    <a:pt x="1111298" y="0"/>
                  </a:lnTo>
                  <a:lnTo>
                    <a:pt x="2182071" y="1694019"/>
                  </a:lnTo>
                  <a:lnTo>
                    <a:pt x="0" y="1694179"/>
                  </a:lnTo>
                  <a:lnTo>
                    <a:pt x="1011776" y="12032"/>
                  </a:lnTo>
                  <a:close/>
                </a:path>
              </a:pathLst>
            </a:custGeom>
            <a:gradFill flip="none" rotWithShape="1">
              <a:gsLst>
                <a:gs pos="77000">
                  <a:sysClr val="window" lastClr="FFFFFF">
                    <a:alpha val="52000"/>
                  </a:sysClr>
                </a:gs>
                <a:gs pos="0">
                  <a:srgbClr val="00DE64"/>
                </a:gs>
              </a:gsLst>
              <a:lin ang="54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353" name="组合 100"/>
            <p:cNvGrpSpPr>
              <a:grpSpLocks/>
            </p:cNvGrpSpPr>
            <p:nvPr/>
          </p:nvGrpSpPr>
          <p:grpSpPr bwMode="auto">
            <a:xfrm>
              <a:off x="6140646" y="2415188"/>
              <a:ext cx="1299442" cy="1299445"/>
              <a:chOff x="3133055" y="1546405"/>
              <a:chExt cx="1559482" cy="1559485"/>
            </a:xfrm>
          </p:grpSpPr>
          <p:sp>
            <p:nvSpPr>
              <p:cNvPr id="107" name="椭圆 106"/>
              <p:cNvSpPr/>
              <p:nvPr/>
            </p:nvSpPr>
            <p:spPr bwMode="auto">
              <a:xfrm rot="1267204">
                <a:off x="3133055" y="1546405"/>
                <a:ext cx="1559482" cy="1559485"/>
              </a:xfrm>
              <a:prstGeom prst="ellipse">
                <a:avLst/>
              </a:prstGeom>
              <a:gradFill flip="none" rotWithShape="1">
                <a:gsLst>
                  <a:gs pos="0">
                    <a:srgbClr val="FFFF00"/>
                  </a:gs>
                  <a:gs pos="44000">
                    <a:srgbClr val="92D050"/>
                  </a:gs>
                  <a:gs pos="82000">
                    <a:srgbClr val="00B050"/>
                  </a:gs>
                </a:gsLst>
                <a:path path="circle">
                  <a:fillToRect r="100000" b="100000"/>
                </a:path>
                <a:tileRect l="-100000" t="-100000"/>
              </a:gradFill>
              <a:ln w="6350" cap="flat" cmpd="sng" algn="ctr">
                <a:solidFill>
                  <a:srgbClr val="00B050"/>
                </a:solidFill>
                <a:prstDash val="solid"/>
              </a:ln>
              <a:effectLst>
                <a:outerShdw blurRad="50800" dist="38100" dir="5400000" algn="t" rotWithShape="0">
                  <a:srgbClr val="005024"/>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108" name="椭圆 107"/>
              <p:cNvSpPr/>
              <p:nvPr/>
            </p:nvSpPr>
            <p:spPr bwMode="auto">
              <a:xfrm rot="2140418">
                <a:off x="3352291" y="1614365"/>
                <a:ext cx="1284785" cy="1178045"/>
              </a:xfrm>
              <a:prstGeom prst="ellipse">
                <a:avLst/>
              </a:prstGeom>
              <a:gradFill flip="none" rotWithShape="1">
                <a:gsLst>
                  <a:gs pos="0">
                    <a:sysClr val="window" lastClr="FFFFFF">
                      <a:alpha val="0"/>
                    </a:sysClr>
                  </a:gs>
                  <a:gs pos="16000">
                    <a:sysClr val="window" lastClr="FFFFFF">
                      <a:alpha val="87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09" name="椭圆 108"/>
              <p:cNvSpPr/>
              <p:nvPr/>
            </p:nvSpPr>
            <p:spPr>
              <a:xfrm>
                <a:off x="3331618" y="2203387"/>
                <a:ext cx="1169475" cy="851384"/>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10" name="椭圆 109"/>
              <p:cNvSpPr/>
              <p:nvPr/>
            </p:nvSpPr>
            <p:spPr>
              <a:xfrm rot="5400000">
                <a:off x="2957004" y="2120464"/>
                <a:ext cx="798455" cy="345275"/>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nvGrpSpPr>
            <p:cNvPr id="12354" name="组合 101"/>
            <p:cNvGrpSpPr>
              <a:grpSpLocks/>
            </p:cNvGrpSpPr>
            <p:nvPr/>
          </p:nvGrpSpPr>
          <p:grpSpPr bwMode="auto">
            <a:xfrm>
              <a:off x="6640204" y="4500009"/>
              <a:ext cx="306258" cy="306258"/>
              <a:chOff x="6365007" y="1557256"/>
              <a:chExt cx="306258" cy="306258"/>
            </a:xfrm>
          </p:grpSpPr>
          <p:sp>
            <p:nvSpPr>
              <p:cNvPr id="103" name="椭圆 102"/>
              <p:cNvSpPr/>
              <p:nvPr/>
            </p:nvSpPr>
            <p:spPr>
              <a:xfrm>
                <a:off x="6365549" y="1556694"/>
                <a:ext cx="305172" cy="306820"/>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104" name="椭圆 103"/>
              <p:cNvSpPr/>
              <p:nvPr/>
            </p:nvSpPr>
            <p:spPr bwMode="auto">
              <a:xfrm rot="1267204">
                <a:off x="6407447" y="1596152"/>
                <a:ext cx="225328" cy="225328"/>
              </a:xfrm>
              <a:prstGeom prst="ellipse">
                <a:avLst/>
              </a:prstGeom>
              <a:gradFill flip="none" rotWithShape="1">
                <a:gsLst>
                  <a:gs pos="0">
                    <a:srgbClr val="FFFF00"/>
                  </a:gs>
                  <a:gs pos="47000">
                    <a:srgbClr val="92D050"/>
                  </a:gs>
                  <a:gs pos="82000">
                    <a:srgbClr val="00B050"/>
                  </a:gs>
                </a:gsLst>
                <a:path path="circle">
                  <a:fillToRect r="100000" b="100000"/>
                </a:path>
                <a:tileRect l="-100000" t="-100000"/>
              </a:gradFill>
              <a:ln w="6350" cap="flat" cmpd="sng" algn="ctr">
                <a:solidFill>
                  <a:srgbClr val="92D050"/>
                </a:solid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05" name="椭圆 104"/>
              <p:cNvSpPr/>
              <p:nvPr/>
            </p:nvSpPr>
            <p:spPr bwMode="auto">
              <a:xfrm rot="21389837">
                <a:off x="6454653" y="1778038"/>
                <a:ext cx="136766" cy="47083"/>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06" name="椭圆 105"/>
              <p:cNvSpPr/>
              <p:nvPr/>
            </p:nvSpPr>
            <p:spPr bwMode="auto">
              <a:xfrm rot="2179789">
                <a:off x="6451428" y="1607265"/>
                <a:ext cx="147952" cy="147952"/>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sp>
        <p:nvSpPr>
          <p:cNvPr id="114" name="任意多边形 113"/>
          <p:cNvSpPr/>
          <p:nvPr/>
        </p:nvSpPr>
        <p:spPr>
          <a:xfrm rot="5400000">
            <a:off x="2456463" y="3347297"/>
            <a:ext cx="264159" cy="1799450"/>
          </a:xfrm>
          <a:custGeom>
            <a:avLst/>
            <a:gdLst>
              <a:gd name="connsiteX0" fmla="*/ 0 w 679939"/>
              <a:gd name="connsiteY0" fmla="*/ 0 h 1406769"/>
              <a:gd name="connsiteX1" fmla="*/ 0 w 679939"/>
              <a:gd name="connsiteY1" fmla="*/ 1406769 h 1406769"/>
              <a:gd name="connsiteX2" fmla="*/ 679939 w 679939"/>
              <a:gd name="connsiteY2" fmla="*/ 1406769 h 1406769"/>
            </a:gdLst>
            <a:ahLst/>
            <a:cxnLst>
              <a:cxn ang="0">
                <a:pos x="connsiteX0" y="connsiteY0"/>
              </a:cxn>
              <a:cxn ang="0">
                <a:pos x="connsiteX1" y="connsiteY1"/>
              </a:cxn>
              <a:cxn ang="0">
                <a:pos x="connsiteX2" y="connsiteY2"/>
              </a:cxn>
            </a:cxnLst>
            <a:rect l="l" t="t" r="r" b="b"/>
            <a:pathLst>
              <a:path w="679939" h="1406769">
                <a:moveTo>
                  <a:pt x="0" y="0"/>
                </a:moveTo>
                <a:lnTo>
                  <a:pt x="0" y="1406769"/>
                </a:lnTo>
                <a:lnTo>
                  <a:pt x="679939" y="1406769"/>
                </a:lnTo>
              </a:path>
            </a:pathLst>
          </a:custGeom>
          <a:noFill/>
          <a:ln w="12700" cap="flat" cmpd="sng" algn="ctr">
            <a:solidFill>
              <a:srgbClr val="F79646">
                <a:lumMod val="75000"/>
              </a:srgbClr>
            </a:solidFill>
            <a:prstDash val="solid"/>
            <a:headEnd type="diamond" w="med" len="med"/>
            <a:tailEnd type="diamond" w="med" len="me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15" name="任意多边形 114"/>
          <p:cNvSpPr/>
          <p:nvPr/>
        </p:nvSpPr>
        <p:spPr>
          <a:xfrm rot="5400000">
            <a:off x="5353193" y="3347298"/>
            <a:ext cx="264159" cy="1799448"/>
          </a:xfrm>
          <a:custGeom>
            <a:avLst/>
            <a:gdLst>
              <a:gd name="connsiteX0" fmla="*/ 0 w 679939"/>
              <a:gd name="connsiteY0" fmla="*/ 0 h 1406769"/>
              <a:gd name="connsiteX1" fmla="*/ 0 w 679939"/>
              <a:gd name="connsiteY1" fmla="*/ 1406769 h 1406769"/>
              <a:gd name="connsiteX2" fmla="*/ 679939 w 679939"/>
              <a:gd name="connsiteY2" fmla="*/ 1406769 h 1406769"/>
            </a:gdLst>
            <a:ahLst/>
            <a:cxnLst>
              <a:cxn ang="0">
                <a:pos x="connsiteX0" y="connsiteY0"/>
              </a:cxn>
              <a:cxn ang="0">
                <a:pos x="connsiteX1" y="connsiteY1"/>
              </a:cxn>
              <a:cxn ang="0">
                <a:pos x="connsiteX2" y="connsiteY2"/>
              </a:cxn>
            </a:cxnLst>
            <a:rect l="l" t="t" r="r" b="b"/>
            <a:pathLst>
              <a:path w="679939" h="1406769">
                <a:moveTo>
                  <a:pt x="0" y="0"/>
                </a:moveTo>
                <a:lnTo>
                  <a:pt x="0" y="1406769"/>
                </a:lnTo>
                <a:lnTo>
                  <a:pt x="679939" y="1406769"/>
                </a:lnTo>
              </a:path>
            </a:pathLst>
          </a:custGeom>
          <a:noFill/>
          <a:ln w="12700" cap="flat" cmpd="sng" algn="ctr">
            <a:solidFill>
              <a:srgbClr val="91A721"/>
            </a:solidFill>
            <a:prstDash val="solid"/>
            <a:headEnd type="diamond" w="med" len="med"/>
            <a:tailEnd type="diamond" w="med" len="me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16" name="任意多边形 115"/>
          <p:cNvSpPr/>
          <p:nvPr/>
        </p:nvSpPr>
        <p:spPr>
          <a:xfrm rot="5400000">
            <a:off x="8283788" y="3347298"/>
            <a:ext cx="264159" cy="1799448"/>
          </a:xfrm>
          <a:custGeom>
            <a:avLst/>
            <a:gdLst>
              <a:gd name="connsiteX0" fmla="*/ 0 w 679939"/>
              <a:gd name="connsiteY0" fmla="*/ 0 h 1406769"/>
              <a:gd name="connsiteX1" fmla="*/ 0 w 679939"/>
              <a:gd name="connsiteY1" fmla="*/ 1406769 h 1406769"/>
              <a:gd name="connsiteX2" fmla="*/ 679939 w 679939"/>
              <a:gd name="connsiteY2" fmla="*/ 1406769 h 1406769"/>
            </a:gdLst>
            <a:ahLst/>
            <a:cxnLst>
              <a:cxn ang="0">
                <a:pos x="connsiteX0" y="connsiteY0"/>
              </a:cxn>
              <a:cxn ang="0">
                <a:pos x="connsiteX1" y="connsiteY1"/>
              </a:cxn>
              <a:cxn ang="0">
                <a:pos x="connsiteX2" y="connsiteY2"/>
              </a:cxn>
            </a:cxnLst>
            <a:rect l="l" t="t" r="r" b="b"/>
            <a:pathLst>
              <a:path w="679939" h="1406769">
                <a:moveTo>
                  <a:pt x="0" y="0"/>
                </a:moveTo>
                <a:lnTo>
                  <a:pt x="0" y="1406769"/>
                </a:lnTo>
                <a:lnTo>
                  <a:pt x="679939" y="1406769"/>
                </a:lnTo>
              </a:path>
            </a:pathLst>
          </a:custGeom>
          <a:noFill/>
          <a:ln w="12700" cap="flat" cmpd="sng" algn="ctr">
            <a:solidFill>
              <a:srgbClr val="1F497D">
                <a:lumMod val="60000"/>
                <a:lumOff val="40000"/>
              </a:srgbClr>
            </a:solidFill>
            <a:prstDash val="solid"/>
            <a:headEnd type="diamond" w="med" len="med"/>
            <a:tailEnd type="diamond" w="med" len="med"/>
          </a:ln>
          <a:effectLst/>
        </p:spPr>
        <p:txBody>
          <a:bodyPr anchor="ctr"/>
          <a:lstStyle/>
          <a:p>
            <a:pPr hangingPunct="1">
              <a:defRPr/>
            </a:pPr>
            <a:endParaRPr lang="zh-CN" altLang="en-US" sz="3413">
              <a:solidFill>
                <a:sysClr val="window" lastClr="FFFFFF"/>
              </a:solidFill>
              <a:latin typeface="微软雅黑"/>
              <a:ea typeface="宋体"/>
            </a:endParaRPr>
          </a:p>
        </p:txBody>
      </p:sp>
      <p:cxnSp>
        <p:nvCxnSpPr>
          <p:cNvPr id="12297" name="直接连接符 116"/>
          <p:cNvCxnSpPr>
            <a:cxnSpLocks noChangeShapeType="1"/>
          </p:cNvCxnSpPr>
          <p:nvPr/>
        </p:nvCxnSpPr>
        <p:spPr bwMode="auto">
          <a:xfrm>
            <a:off x="1817512" y="7300666"/>
            <a:ext cx="550898" cy="535094"/>
          </a:xfrm>
          <a:prstGeom prst="line">
            <a:avLst/>
          </a:prstGeom>
          <a:noFill/>
          <a:ln w="12700" algn="ctr">
            <a:solidFill>
              <a:srgbClr val="E46C0A"/>
            </a:solidFill>
            <a:round/>
            <a:headEnd type="diamond" w="med" len="med"/>
            <a:tailEnd type="diamond" w="med" len="med"/>
          </a:ln>
          <a:extLst>
            <a:ext uri="{909E8E84-426E-40DD-AFC4-6F175D3DCCD1}">
              <a14:hiddenFill xmlns:a14="http://schemas.microsoft.com/office/drawing/2010/main">
                <a:noFill/>
              </a14:hiddenFill>
            </a:ext>
          </a:extLst>
        </p:spPr>
      </p:cxnSp>
      <p:cxnSp>
        <p:nvCxnSpPr>
          <p:cNvPr id="12298" name="直接连接符 117"/>
          <p:cNvCxnSpPr>
            <a:cxnSpLocks noChangeShapeType="1"/>
          </p:cNvCxnSpPr>
          <p:nvPr/>
        </p:nvCxnSpPr>
        <p:spPr bwMode="auto">
          <a:xfrm>
            <a:off x="4669084" y="7271316"/>
            <a:ext cx="550898" cy="535093"/>
          </a:xfrm>
          <a:prstGeom prst="line">
            <a:avLst/>
          </a:prstGeom>
          <a:noFill/>
          <a:ln w="12700" algn="ctr">
            <a:solidFill>
              <a:srgbClr val="91A721"/>
            </a:solidFill>
            <a:round/>
            <a:headEnd type="diamond" w="med" len="med"/>
            <a:tailEnd type="diamond" w="med" len="med"/>
          </a:ln>
          <a:extLst>
            <a:ext uri="{909E8E84-426E-40DD-AFC4-6F175D3DCCD1}">
              <a14:hiddenFill xmlns:a14="http://schemas.microsoft.com/office/drawing/2010/main">
                <a:noFill/>
              </a14:hiddenFill>
            </a:ext>
          </a:extLst>
        </p:spPr>
      </p:cxnSp>
      <p:cxnSp>
        <p:nvCxnSpPr>
          <p:cNvPr id="12299" name="直接连接符 118"/>
          <p:cNvCxnSpPr>
            <a:cxnSpLocks noChangeShapeType="1"/>
          </p:cNvCxnSpPr>
          <p:nvPr/>
        </p:nvCxnSpPr>
        <p:spPr bwMode="auto">
          <a:xfrm>
            <a:off x="7586133" y="7271316"/>
            <a:ext cx="550898" cy="535093"/>
          </a:xfrm>
          <a:prstGeom prst="line">
            <a:avLst/>
          </a:prstGeom>
          <a:noFill/>
          <a:ln w="12700" algn="ctr">
            <a:solidFill>
              <a:srgbClr val="558ED5"/>
            </a:solidFill>
            <a:round/>
            <a:headEnd type="diamond" w="med" len="med"/>
            <a:tailEnd type="diamond" w="med" len="med"/>
          </a:ln>
          <a:extLst>
            <a:ext uri="{909E8E84-426E-40DD-AFC4-6F175D3DCCD1}">
              <a14:hiddenFill xmlns:a14="http://schemas.microsoft.com/office/drawing/2010/main">
                <a:noFill/>
              </a14:hiddenFill>
            </a:ext>
          </a:extLst>
        </p:spPr>
      </p:cxnSp>
      <p:grpSp>
        <p:nvGrpSpPr>
          <p:cNvPr id="12300" name="组合 119"/>
          <p:cNvGrpSpPr>
            <a:grpSpLocks/>
          </p:cNvGrpSpPr>
          <p:nvPr/>
        </p:nvGrpSpPr>
        <p:grpSpPr bwMode="auto">
          <a:xfrm>
            <a:off x="8886614" y="4324914"/>
            <a:ext cx="2790613" cy="3061547"/>
            <a:chOff x="5702297" y="2415188"/>
            <a:chExt cx="2182071" cy="2391079"/>
          </a:xfrm>
        </p:grpSpPr>
        <p:sp>
          <p:nvSpPr>
            <p:cNvPr id="121" name="矩形 19"/>
            <p:cNvSpPr/>
            <p:nvPr/>
          </p:nvSpPr>
          <p:spPr>
            <a:xfrm flipV="1">
              <a:off x="5702297" y="2958956"/>
              <a:ext cx="2182071" cy="1694179"/>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 fmla="*/ 0 w 2520918"/>
                <a:gd name="connsiteY0" fmla="*/ 0 h 1537608"/>
                <a:gd name="connsiteX1" fmla="*/ 1374870 w 2520918"/>
                <a:gd name="connsiteY1" fmla="*/ 0 h 1537608"/>
                <a:gd name="connsiteX2" fmla="*/ 2520918 w 2520918"/>
                <a:gd name="connsiteY2" fmla="*/ 1537608 h 1537608"/>
                <a:gd name="connsiteX3" fmla="*/ 0 w 2520918"/>
                <a:gd name="connsiteY3" fmla="*/ 1513224 h 1537608"/>
                <a:gd name="connsiteX4" fmla="*/ 0 w 2520918"/>
                <a:gd name="connsiteY4" fmla="*/ 0 h 1537608"/>
                <a:gd name="connsiteX0" fmla="*/ 999744 w 3520662"/>
                <a:gd name="connsiteY0" fmla="*/ 0 h 1549800"/>
                <a:gd name="connsiteX1" fmla="*/ 2374614 w 3520662"/>
                <a:gd name="connsiteY1" fmla="*/ 0 h 1549800"/>
                <a:gd name="connsiteX2" fmla="*/ 3520662 w 3520662"/>
                <a:gd name="connsiteY2" fmla="*/ 1537608 h 1549800"/>
                <a:gd name="connsiteX3" fmla="*/ 0 w 3520662"/>
                <a:gd name="connsiteY3" fmla="*/ 1549800 h 1549800"/>
                <a:gd name="connsiteX4" fmla="*/ 999744 w 3520662"/>
                <a:gd name="connsiteY4" fmla="*/ 0 h 1549800"/>
                <a:gd name="connsiteX0" fmla="*/ 1276470 w 3520662"/>
                <a:gd name="connsiteY0" fmla="*/ 0 h 1573863"/>
                <a:gd name="connsiteX1" fmla="*/ 2374614 w 3520662"/>
                <a:gd name="connsiteY1" fmla="*/ 24063 h 1573863"/>
                <a:gd name="connsiteX2" fmla="*/ 3520662 w 3520662"/>
                <a:gd name="connsiteY2" fmla="*/ 1561671 h 1573863"/>
                <a:gd name="connsiteX3" fmla="*/ 0 w 3520662"/>
                <a:gd name="connsiteY3" fmla="*/ 1573863 h 1573863"/>
                <a:gd name="connsiteX4" fmla="*/ 1276470 w 3520662"/>
                <a:gd name="connsiteY4" fmla="*/ 0 h 1573863"/>
                <a:gd name="connsiteX0" fmla="*/ 1276470 w 3520662"/>
                <a:gd name="connsiteY0" fmla="*/ 84221 h 1658084"/>
                <a:gd name="connsiteX1" fmla="*/ 2061793 w 3520662"/>
                <a:gd name="connsiteY1" fmla="*/ 0 h 1658084"/>
                <a:gd name="connsiteX2" fmla="*/ 3520662 w 3520662"/>
                <a:gd name="connsiteY2" fmla="*/ 1645892 h 1658084"/>
                <a:gd name="connsiteX3" fmla="*/ 0 w 3520662"/>
                <a:gd name="connsiteY3" fmla="*/ 1658084 h 1658084"/>
                <a:gd name="connsiteX4" fmla="*/ 1276470 w 3520662"/>
                <a:gd name="connsiteY4" fmla="*/ 84221 h 1658084"/>
                <a:gd name="connsiteX0" fmla="*/ 1300534 w 3520662"/>
                <a:gd name="connsiteY0" fmla="*/ 0 h 1682147"/>
                <a:gd name="connsiteX1" fmla="*/ 2061793 w 3520662"/>
                <a:gd name="connsiteY1" fmla="*/ 24063 h 1682147"/>
                <a:gd name="connsiteX2" fmla="*/ 3520662 w 3520662"/>
                <a:gd name="connsiteY2" fmla="*/ 1669955 h 1682147"/>
                <a:gd name="connsiteX3" fmla="*/ 0 w 3520662"/>
                <a:gd name="connsiteY3" fmla="*/ 1682147 h 1682147"/>
                <a:gd name="connsiteX4" fmla="*/ 1300534 w 3520662"/>
                <a:gd name="connsiteY4" fmla="*/ 0 h 1682147"/>
                <a:gd name="connsiteX0" fmla="*/ 1300534 w 3171746"/>
                <a:gd name="connsiteY0" fmla="*/ 0 h 1682147"/>
                <a:gd name="connsiteX1" fmla="*/ 2061793 w 3171746"/>
                <a:gd name="connsiteY1" fmla="*/ 24063 h 1682147"/>
                <a:gd name="connsiteX2" fmla="*/ 3171746 w 3171746"/>
                <a:gd name="connsiteY2" fmla="*/ 1669955 h 1682147"/>
                <a:gd name="connsiteX3" fmla="*/ 0 w 3171746"/>
                <a:gd name="connsiteY3" fmla="*/ 1682147 h 1682147"/>
                <a:gd name="connsiteX4" fmla="*/ 1300534 w 3171746"/>
                <a:gd name="connsiteY4" fmla="*/ 0 h 1682147"/>
                <a:gd name="connsiteX0" fmla="*/ 1083965 w 2955177"/>
                <a:gd name="connsiteY0" fmla="*/ 0 h 1682147"/>
                <a:gd name="connsiteX1" fmla="*/ 1845224 w 2955177"/>
                <a:gd name="connsiteY1" fmla="*/ 24063 h 1682147"/>
                <a:gd name="connsiteX2" fmla="*/ 2955177 w 2955177"/>
                <a:gd name="connsiteY2" fmla="*/ 1669955 h 1682147"/>
                <a:gd name="connsiteX3" fmla="*/ 0 w 2955177"/>
                <a:gd name="connsiteY3" fmla="*/ 1682147 h 1682147"/>
                <a:gd name="connsiteX4" fmla="*/ 1083965 w 2955177"/>
                <a:gd name="connsiteY4" fmla="*/ 0 h 1682147"/>
                <a:gd name="connsiteX0" fmla="*/ 1083965 w 3072408"/>
                <a:gd name="connsiteY0" fmla="*/ 0 h 1682147"/>
                <a:gd name="connsiteX1" fmla="*/ 1845224 w 3072408"/>
                <a:gd name="connsiteY1" fmla="*/ 24063 h 1682147"/>
                <a:gd name="connsiteX2" fmla="*/ 3072408 w 3072408"/>
                <a:gd name="connsiteY2" fmla="*/ 1669955 h 1682147"/>
                <a:gd name="connsiteX3" fmla="*/ 0 w 3072408"/>
                <a:gd name="connsiteY3" fmla="*/ 1682147 h 1682147"/>
                <a:gd name="connsiteX4" fmla="*/ 1083965 w 3072408"/>
                <a:gd name="connsiteY4" fmla="*/ 0 h 1682147"/>
                <a:gd name="connsiteX0" fmla="*/ 1083965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083965 w 3072408"/>
                <a:gd name="connsiteY4" fmla="*/ 12032 h 1694179"/>
                <a:gd name="connsiteX0" fmla="*/ 1264439 w 3072408"/>
                <a:gd name="connsiteY0" fmla="*/ 12032 h 1694179"/>
                <a:gd name="connsiteX1" fmla="*/ 1448182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3072408"/>
                <a:gd name="connsiteY0" fmla="*/ 12032 h 1694179"/>
                <a:gd name="connsiteX1" fmla="*/ 1400056 w 3072408"/>
                <a:gd name="connsiteY1" fmla="*/ 0 h 1694179"/>
                <a:gd name="connsiteX2" fmla="*/ 3072408 w 3072408"/>
                <a:gd name="connsiteY2" fmla="*/ 1681987 h 1694179"/>
                <a:gd name="connsiteX3" fmla="*/ 0 w 3072408"/>
                <a:gd name="connsiteY3" fmla="*/ 1694179 h 1694179"/>
                <a:gd name="connsiteX4" fmla="*/ 1264439 w 3072408"/>
                <a:gd name="connsiteY4" fmla="*/ 12032 h 1694179"/>
                <a:gd name="connsiteX0" fmla="*/ 1264439 w 2470829"/>
                <a:gd name="connsiteY0" fmla="*/ 12032 h 1694179"/>
                <a:gd name="connsiteX1" fmla="*/ 1400056 w 2470829"/>
                <a:gd name="connsiteY1" fmla="*/ 0 h 1694179"/>
                <a:gd name="connsiteX2" fmla="*/ 2470829 w 2470829"/>
                <a:gd name="connsiteY2" fmla="*/ 1694019 h 1694179"/>
                <a:gd name="connsiteX3" fmla="*/ 0 w 2470829"/>
                <a:gd name="connsiteY3" fmla="*/ 1694179 h 1694179"/>
                <a:gd name="connsiteX4" fmla="*/ 1264439 w 2470829"/>
                <a:gd name="connsiteY4" fmla="*/ 12032 h 1694179"/>
                <a:gd name="connsiteX0" fmla="*/ 975681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975681 w 2182071"/>
                <a:gd name="connsiteY4" fmla="*/ 12032 h 1694179"/>
                <a:gd name="connsiteX0" fmla="*/ 1011776 w 2182071"/>
                <a:gd name="connsiteY0" fmla="*/ 12032 h 1694179"/>
                <a:gd name="connsiteX1" fmla="*/ 1111298 w 2182071"/>
                <a:gd name="connsiteY1" fmla="*/ 0 h 1694179"/>
                <a:gd name="connsiteX2" fmla="*/ 2182071 w 2182071"/>
                <a:gd name="connsiteY2" fmla="*/ 1694019 h 1694179"/>
                <a:gd name="connsiteX3" fmla="*/ 0 w 2182071"/>
                <a:gd name="connsiteY3" fmla="*/ 1694179 h 1694179"/>
                <a:gd name="connsiteX4" fmla="*/ 1011776 w 2182071"/>
                <a:gd name="connsiteY4" fmla="*/ 12032 h 1694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071" h="1694179">
                  <a:moveTo>
                    <a:pt x="1011776" y="12032"/>
                  </a:moveTo>
                  <a:lnTo>
                    <a:pt x="1111298" y="0"/>
                  </a:lnTo>
                  <a:lnTo>
                    <a:pt x="2182071" y="1694019"/>
                  </a:lnTo>
                  <a:lnTo>
                    <a:pt x="0" y="1694179"/>
                  </a:lnTo>
                  <a:lnTo>
                    <a:pt x="1011776" y="12032"/>
                  </a:lnTo>
                  <a:close/>
                </a:path>
              </a:pathLst>
            </a:custGeom>
            <a:gradFill flip="none" rotWithShape="1">
              <a:gsLst>
                <a:gs pos="77000">
                  <a:sysClr val="window" lastClr="FFFFFF">
                    <a:alpha val="52000"/>
                  </a:sysClr>
                </a:gs>
                <a:gs pos="0">
                  <a:srgbClr val="33CAFF"/>
                </a:gs>
              </a:gsLst>
              <a:lin ang="54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nvGrpSpPr>
            <p:cNvPr id="12326" name="组合 121"/>
            <p:cNvGrpSpPr>
              <a:grpSpLocks/>
            </p:cNvGrpSpPr>
            <p:nvPr/>
          </p:nvGrpSpPr>
          <p:grpSpPr bwMode="auto">
            <a:xfrm>
              <a:off x="6140646" y="2415188"/>
              <a:ext cx="1299442" cy="1299445"/>
              <a:chOff x="3133055" y="1546405"/>
              <a:chExt cx="1559482" cy="1559485"/>
            </a:xfrm>
          </p:grpSpPr>
          <p:sp>
            <p:nvSpPr>
              <p:cNvPr id="128" name="椭圆 127"/>
              <p:cNvSpPr/>
              <p:nvPr/>
            </p:nvSpPr>
            <p:spPr bwMode="auto">
              <a:xfrm rot="1267204">
                <a:off x="3133055" y="1546405"/>
                <a:ext cx="1559482" cy="1559485"/>
              </a:xfrm>
              <a:prstGeom prst="ellipse">
                <a:avLst/>
              </a:prstGeom>
              <a:gradFill flip="none" rotWithShape="1">
                <a:gsLst>
                  <a:gs pos="0">
                    <a:srgbClr val="BAE6F4"/>
                  </a:gs>
                  <a:gs pos="44000">
                    <a:srgbClr val="72AAE8"/>
                  </a:gs>
                  <a:gs pos="82000">
                    <a:srgbClr val="1947AF"/>
                  </a:gs>
                </a:gsLst>
                <a:path path="circle">
                  <a:fillToRect r="100000" b="100000"/>
                </a:path>
                <a:tileRect l="-100000" t="-100000"/>
              </a:gradFill>
              <a:ln w="6350" cap="flat" cmpd="sng" algn="ctr">
                <a:solidFill>
                  <a:srgbClr val="1E54CC"/>
                </a:solidFill>
                <a:prstDash val="solid"/>
              </a:ln>
              <a:effectLst>
                <a:outerShdw blurRad="50800" dist="38100" dir="5400000" algn="t" rotWithShape="0">
                  <a:srgbClr val="1F497D">
                    <a:lumMod val="75000"/>
                  </a:srgbClr>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129" name="椭圆 128"/>
              <p:cNvSpPr/>
              <p:nvPr/>
            </p:nvSpPr>
            <p:spPr bwMode="auto">
              <a:xfrm rot="2140418">
                <a:off x="3352291" y="1614365"/>
                <a:ext cx="1284785" cy="1178045"/>
              </a:xfrm>
              <a:prstGeom prst="ellipse">
                <a:avLst/>
              </a:prstGeom>
              <a:gradFill flip="none" rotWithShape="1">
                <a:gsLst>
                  <a:gs pos="0">
                    <a:sysClr val="window" lastClr="FFFFFF">
                      <a:alpha val="0"/>
                    </a:sysClr>
                  </a:gs>
                  <a:gs pos="16000">
                    <a:sysClr val="window" lastClr="FFFFFF">
                      <a:alpha val="87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30" name="椭圆 129"/>
              <p:cNvSpPr/>
              <p:nvPr/>
            </p:nvSpPr>
            <p:spPr>
              <a:xfrm>
                <a:off x="3331618" y="2203387"/>
                <a:ext cx="1169475" cy="851384"/>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31" name="椭圆 130"/>
              <p:cNvSpPr/>
              <p:nvPr/>
            </p:nvSpPr>
            <p:spPr>
              <a:xfrm rot="5400000">
                <a:off x="2957004" y="2120464"/>
                <a:ext cx="798455" cy="345275"/>
              </a:xfrm>
              <a:prstGeom prst="ellipse">
                <a:avLst/>
              </a:prstGeom>
              <a:gradFill>
                <a:gsLst>
                  <a:gs pos="28000">
                    <a:sysClr val="window" lastClr="FFFFFF">
                      <a:alpha val="0"/>
                    </a:sysClr>
                  </a:gs>
                  <a:gs pos="98000">
                    <a:sysClr val="window" lastClr="FFFFFF">
                      <a:alpha val="79000"/>
                    </a:sysClr>
                  </a:gs>
                  <a:gs pos="78000">
                    <a:sysClr val="window" lastClr="FFFFFF">
                      <a:alpha val="41000"/>
                    </a:sysClr>
                  </a:gs>
                </a:gsLst>
                <a:lin ang="5400000" scaled="0"/>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nvGrpSpPr>
            <p:cNvPr id="12327" name="组合 122"/>
            <p:cNvGrpSpPr>
              <a:grpSpLocks/>
            </p:cNvGrpSpPr>
            <p:nvPr/>
          </p:nvGrpSpPr>
          <p:grpSpPr bwMode="auto">
            <a:xfrm>
              <a:off x="6640204" y="4500009"/>
              <a:ext cx="306258" cy="306258"/>
              <a:chOff x="6365007" y="1557256"/>
              <a:chExt cx="306258" cy="306258"/>
            </a:xfrm>
          </p:grpSpPr>
          <p:sp>
            <p:nvSpPr>
              <p:cNvPr id="124" name="椭圆 123"/>
              <p:cNvSpPr/>
              <p:nvPr/>
            </p:nvSpPr>
            <p:spPr>
              <a:xfrm>
                <a:off x="6364543" y="1556694"/>
                <a:ext cx="307184" cy="306820"/>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hangingPunct="1">
                  <a:defRPr/>
                </a:pPr>
                <a:endParaRPr lang="zh-CN" altLang="en-US" sz="3413">
                  <a:solidFill>
                    <a:sysClr val="window" lastClr="FFFFFF"/>
                  </a:solidFill>
                  <a:latin typeface="微软雅黑"/>
                  <a:ea typeface="宋体"/>
                </a:endParaRPr>
              </a:p>
            </p:txBody>
          </p:sp>
          <p:sp>
            <p:nvSpPr>
              <p:cNvPr id="125" name="椭圆 124"/>
              <p:cNvSpPr/>
              <p:nvPr/>
            </p:nvSpPr>
            <p:spPr bwMode="auto">
              <a:xfrm rot="1267204">
                <a:off x="6407447" y="1596152"/>
                <a:ext cx="225328" cy="225328"/>
              </a:xfrm>
              <a:prstGeom prst="ellipse">
                <a:avLst/>
              </a:prstGeom>
              <a:gradFill flip="none" rotWithShape="1">
                <a:gsLst>
                  <a:gs pos="0">
                    <a:srgbClr val="33CAFF"/>
                  </a:gs>
                  <a:gs pos="47000">
                    <a:srgbClr val="0081E2"/>
                  </a:gs>
                  <a:gs pos="82000">
                    <a:srgbClr val="0070C0"/>
                  </a:gs>
                </a:gsLst>
                <a:path path="circle">
                  <a:fillToRect r="100000" b="100000"/>
                </a:path>
                <a:tileRect l="-100000" t="-100000"/>
              </a:gradFill>
              <a:ln w="6350" cap="flat" cmpd="sng" algn="ctr">
                <a:solidFill>
                  <a:srgbClr val="9BBB59"/>
                </a:solid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26" name="椭圆 125"/>
              <p:cNvSpPr/>
              <p:nvPr/>
            </p:nvSpPr>
            <p:spPr bwMode="auto">
              <a:xfrm rot="21389837">
                <a:off x="6454653" y="1778038"/>
                <a:ext cx="136766" cy="47083"/>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sp>
            <p:nvSpPr>
              <p:cNvPr id="127" name="椭圆 126"/>
              <p:cNvSpPr/>
              <p:nvPr/>
            </p:nvSpPr>
            <p:spPr bwMode="auto">
              <a:xfrm rot="2179789">
                <a:off x="6451428" y="1607265"/>
                <a:ext cx="147952" cy="147952"/>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hangingPunct="1">
                  <a:defRPr/>
                </a:pPr>
                <a:endParaRPr lang="zh-CN" altLang="en-US" sz="3413">
                  <a:solidFill>
                    <a:sysClr val="window" lastClr="FFFFFF"/>
                  </a:solidFill>
                  <a:latin typeface="微软雅黑"/>
                  <a:ea typeface="宋体"/>
                </a:endParaRPr>
              </a:p>
            </p:txBody>
          </p:sp>
        </p:grpSp>
      </p:grpSp>
      <p:sp>
        <p:nvSpPr>
          <p:cNvPr id="133" name="任意多边形 132"/>
          <p:cNvSpPr/>
          <p:nvPr/>
        </p:nvSpPr>
        <p:spPr>
          <a:xfrm rot="5400000">
            <a:off x="11075531" y="3346169"/>
            <a:ext cx="264159" cy="1801707"/>
          </a:xfrm>
          <a:custGeom>
            <a:avLst/>
            <a:gdLst>
              <a:gd name="connsiteX0" fmla="*/ 0 w 679939"/>
              <a:gd name="connsiteY0" fmla="*/ 0 h 1406769"/>
              <a:gd name="connsiteX1" fmla="*/ 0 w 679939"/>
              <a:gd name="connsiteY1" fmla="*/ 1406769 h 1406769"/>
              <a:gd name="connsiteX2" fmla="*/ 679939 w 679939"/>
              <a:gd name="connsiteY2" fmla="*/ 1406769 h 1406769"/>
            </a:gdLst>
            <a:ahLst/>
            <a:cxnLst>
              <a:cxn ang="0">
                <a:pos x="connsiteX0" y="connsiteY0"/>
              </a:cxn>
              <a:cxn ang="0">
                <a:pos x="connsiteX1" y="connsiteY1"/>
              </a:cxn>
              <a:cxn ang="0">
                <a:pos x="connsiteX2" y="connsiteY2"/>
              </a:cxn>
            </a:cxnLst>
            <a:rect l="l" t="t" r="r" b="b"/>
            <a:pathLst>
              <a:path w="679939" h="1406769">
                <a:moveTo>
                  <a:pt x="0" y="0"/>
                </a:moveTo>
                <a:lnTo>
                  <a:pt x="0" y="1406769"/>
                </a:lnTo>
                <a:lnTo>
                  <a:pt x="679939" y="1406769"/>
                </a:lnTo>
              </a:path>
            </a:pathLst>
          </a:custGeom>
          <a:noFill/>
          <a:ln w="12700" cap="flat" cmpd="sng" algn="ctr">
            <a:solidFill>
              <a:srgbClr val="1F497D">
                <a:lumMod val="60000"/>
                <a:lumOff val="40000"/>
              </a:srgbClr>
            </a:solidFill>
            <a:prstDash val="solid"/>
            <a:headEnd type="diamond" w="med" len="med"/>
            <a:tailEnd type="diamond" w="med" len="med"/>
          </a:ln>
          <a:effectLst/>
        </p:spPr>
        <p:txBody>
          <a:bodyPr anchor="ctr"/>
          <a:lstStyle/>
          <a:p>
            <a:pPr hangingPunct="1">
              <a:defRPr/>
            </a:pPr>
            <a:endParaRPr lang="zh-CN" altLang="en-US" sz="3413">
              <a:solidFill>
                <a:sysClr val="window" lastClr="FFFFFF"/>
              </a:solidFill>
              <a:latin typeface="微软雅黑"/>
              <a:ea typeface="宋体"/>
            </a:endParaRPr>
          </a:p>
        </p:txBody>
      </p:sp>
      <p:cxnSp>
        <p:nvCxnSpPr>
          <p:cNvPr id="12302" name="直接连接符 133"/>
          <p:cNvCxnSpPr>
            <a:cxnSpLocks noChangeShapeType="1"/>
          </p:cNvCxnSpPr>
          <p:nvPr/>
        </p:nvCxnSpPr>
        <p:spPr bwMode="auto">
          <a:xfrm>
            <a:off x="10376747" y="7271316"/>
            <a:ext cx="553156" cy="535093"/>
          </a:xfrm>
          <a:prstGeom prst="line">
            <a:avLst/>
          </a:prstGeom>
          <a:noFill/>
          <a:ln w="12700" algn="ctr">
            <a:solidFill>
              <a:srgbClr val="558ED5"/>
            </a:solidFill>
            <a:round/>
            <a:headEnd type="diamond" w="med" len="med"/>
            <a:tailEnd type="diamond" w="med" len="med"/>
          </a:ln>
          <a:extLst>
            <a:ext uri="{909E8E84-426E-40DD-AFC4-6F175D3DCCD1}">
              <a14:hiddenFill xmlns:a14="http://schemas.microsoft.com/office/drawing/2010/main">
                <a:noFill/>
              </a14:hiddenFill>
            </a:ext>
          </a:extLst>
        </p:spPr>
      </p:cxnSp>
      <p:sp>
        <p:nvSpPr>
          <p:cNvPr id="12303" name="TextBox 134"/>
          <p:cNvSpPr txBox="1">
            <a:spLocks noChangeArrowheads="1"/>
          </p:cNvSpPr>
          <p:nvPr/>
        </p:nvSpPr>
        <p:spPr bwMode="auto">
          <a:xfrm>
            <a:off x="1598507" y="7917041"/>
            <a:ext cx="1842347" cy="5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3413" dirty="0">
                <a:solidFill>
                  <a:srgbClr val="595959"/>
                </a:solidFill>
                <a:latin typeface="Adidas Unity"/>
                <a:ea typeface="微软雅黑" panose="020B0503020204020204" pitchFamily="34" charset="-122"/>
                <a:cs typeface="Times New Roman" panose="02020603050405020304" pitchFamily="18" charset="0"/>
              </a:rPr>
              <a:t>前期</a:t>
            </a:r>
          </a:p>
        </p:txBody>
      </p:sp>
      <p:sp>
        <p:nvSpPr>
          <p:cNvPr id="12304" name="TextBox 135"/>
          <p:cNvSpPr txBox="1">
            <a:spLocks noChangeArrowheads="1"/>
          </p:cNvSpPr>
          <p:nvPr/>
        </p:nvSpPr>
        <p:spPr bwMode="auto">
          <a:xfrm>
            <a:off x="4350739" y="7917040"/>
            <a:ext cx="1844604" cy="5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3413" dirty="0">
                <a:solidFill>
                  <a:srgbClr val="595959"/>
                </a:solidFill>
                <a:latin typeface="Adidas Unity"/>
                <a:ea typeface="微软雅黑" panose="020B0503020204020204" pitchFamily="34" charset="-122"/>
                <a:cs typeface="Times New Roman" panose="02020603050405020304" pitchFamily="18" charset="0"/>
              </a:rPr>
              <a:t>创新性</a:t>
            </a:r>
          </a:p>
        </p:txBody>
      </p:sp>
      <p:sp>
        <p:nvSpPr>
          <p:cNvPr id="12305" name="TextBox 136"/>
          <p:cNvSpPr txBox="1">
            <a:spLocks noChangeArrowheads="1"/>
          </p:cNvSpPr>
          <p:nvPr/>
        </p:nvSpPr>
        <p:spPr bwMode="auto">
          <a:xfrm>
            <a:off x="7116516" y="7917041"/>
            <a:ext cx="1844605" cy="5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hangingPunct="1">
              <a:lnSpc>
                <a:spcPct val="80000"/>
              </a:lnSpc>
            </a:pPr>
            <a:r>
              <a:rPr lang="zh-CN" altLang="en-US" sz="3413" dirty="0">
                <a:solidFill>
                  <a:srgbClr val="595959"/>
                </a:solidFill>
                <a:latin typeface="Adidas Unity"/>
                <a:ea typeface="微软雅黑" panose="020B0503020204020204" pitchFamily="34" charset="-122"/>
                <a:cs typeface="Times New Roman" panose="02020603050405020304" pitchFamily="18" charset="0"/>
              </a:rPr>
              <a:t>方法</a:t>
            </a:r>
          </a:p>
        </p:txBody>
      </p:sp>
      <p:sp>
        <p:nvSpPr>
          <p:cNvPr id="12306" name="TextBox 137"/>
          <p:cNvSpPr txBox="1">
            <a:spLocks noChangeArrowheads="1"/>
          </p:cNvSpPr>
          <p:nvPr/>
        </p:nvSpPr>
        <p:spPr bwMode="auto">
          <a:xfrm>
            <a:off x="10008729" y="7887689"/>
            <a:ext cx="1842347" cy="5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hangingPunct="1">
              <a:lnSpc>
                <a:spcPct val="80000"/>
              </a:lnSpc>
            </a:pPr>
            <a:r>
              <a:rPr lang="zh-CN" altLang="en-US" sz="3413" dirty="0">
                <a:solidFill>
                  <a:srgbClr val="595959"/>
                </a:solidFill>
                <a:latin typeface="Adidas Unity"/>
                <a:ea typeface="微软雅黑" panose="020B0503020204020204" pitchFamily="34" charset="-122"/>
                <a:cs typeface="Times New Roman" panose="02020603050405020304" pitchFamily="18" charset="0"/>
              </a:rPr>
              <a:t>目的</a:t>
            </a:r>
          </a:p>
        </p:txBody>
      </p:sp>
      <p:sp>
        <p:nvSpPr>
          <p:cNvPr id="139" name="TextBox 138"/>
          <p:cNvSpPr txBox="1"/>
          <p:nvPr/>
        </p:nvSpPr>
        <p:spPr>
          <a:xfrm>
            <a:off x="1562383" y="3243440"/>
            <a:ext cx="2379698" cy="705065"/>
          </a:xfrm>
          <a:prstGeom prst="rect">
            <a:avLst/>
          </a:prstGeom>
          <a:noFill/>
        </p:spPr>
        <p:txBody>
          <a:bodyPr>
            <a:spAutoFit/>
          </a:bodyPr>
          <a:lstStyle/>
          <a:p>
            <a:pPr eaLnBrk="1" hangingPunct="1">
              <a:defRPr/>
            </a:pPr>
            <a:r>
              <a:rPr lang="zh-CN" altLang="zh-CN" sz="1991" dirty="0">
                <a:solidFill>
                  <a:sysClr val="windowText" lastClr="000000">
                    <a:lumMod val="75000"/>
                    <a:lumOff val="25000"/>
                  </a:sysClr>
                </a:solidFill>
                <a:ea typeface="微软雅黑" pitchFamily="34" charset="-122"/>
                <a:cs typeface="Arial" pitchFamily="34" charset="0"/>
              </a:rPr>
              <a:t>基于前期关于股票联动性的研究成果</a:t>
            </a:r>
            <a:endParaRPr lang="zh-CN" altLang="en-US" sz="1991" dirty="0">
              <a:solidFill>
                <a:sysClr val="windowText" lastClr="000000">
                  <a:lumMod val="75000"/>
                  <a:lumOff val="25000"/>
                </a:sysClr>
              </a:solidFill>
              <a:ea typeface="微软雅黑" pitchFamily="34" charset="-122"/>
              <a:cs typeface="Arial" pitchFamily="34" charset="0"/>
              <a:sym typeface="微软雅黑" panose="020B0503020204020204" pitchFamily="34" charset="-122"/>
            </a:endParaRPr>
          </a:p>
        </p:txBody>
      </p:sp>
      <p:sp>
        <p:nvSpPr>
          <p:cNvPr id="140" name="TextBox 139"/>
          <p:cNvSpPr txBox="1"/>
          <p:nvPr/>
        </p:nvSpPr>
        <p:spPr>
          <a:xfrm>
            <a:off x="4454597" y="2313235"/>
            <a:ext cx="2079413" cy="1624163"/>
          </a:xfrm>
          <a:prstGeom prst="rect">
            <a:avLst/>
          </a:prstGeom>
          <a:noFill/>
        </p:spPr>
        <p:txBody>
          <a:bodyPr>
            <a:spAutoFit/>
          </a:bodyPr>
          <a:lstStyle/>
          <a:p>
            <a:pPr eaLnBrk="1" hangingPunct="1">
              <a:defRPr/>
            </a:pPr>
            <a:r>
              <a:rPr lang="zh-CN" altLang="zh-CN" sz="1991" dirty="0">
                <a:solidFill>
                  <a:sysClr val="windowText" lastClr="000000">
                    <a:lumMod val="75000"/>
                    <a:lumOff val="25000"/>
                  </a:sysClr>
                </a:solidFill>
                <a:ea typeface="微软雅黑" pitchFamily="34" charset="-122"/>
                <a:cs typeface="Arial" pitchFamily="34" charset="0"/>
              </a:rPr>
              <a:t>通过分析企业在社会化网络环境下的行为特征来构建一个企业媒体关系网络</a:t>
            </a:r>
            <a:endParaRPr lang="zh-CN" altLang="en-US" sz="1991" dirty="0">
              <a:solidFill>
                <a:sysClr val="windowText" lastClr="000000">
                  <a:lumMod val="75000"/>
                  <a:lumOff val="25000"/>
                </a:sysClr>
              </a:solidFill>
              <a:ea typeface="微软雅黑" pitchFamily="34" charset="-122"/>
              <a:cs typeface="Arial" pitchFamily="34" charset="0"/>
              <a:sym typeface="微软雅黑" panose="020B0503020204020204" pitchFamily="34" charset="-122"/>
            </a:endParaRPr>
          </a:p>
        </p:txBody>
      </p:sp>
      <p:sp>
        <p:nvSpPr>
          <p:cNvPr id="141" name="TextBox 140"/>
          <p:cNvSpPr txBox="1"/>
          <p:nvPr/>
        </p:nvSpPr>
        <p:spPr>
          <a:xfrm>
            <a:off x="7423574" y="3205057"/>
            <a:ext cx="1892018" cy="705065"/>
          </a:xfrm>
          <a:prstGeom prst="rect">
            <a:avLst/>
          </a:prstGeom>
          <a:noFill/>
        </p:spPr>
        <p:txBody>
          <a:bodyPr>
            <a:spAutoFit/>
          </a:bodyPr>
          <a:lstStyle/>
          <a:p>
            <a:pPr eaLnBrk="1" hangingPunct="1">
              <a:defRPr/>
            </a:pPr>
            <a:r>
              <a:rPr lang="zh-CN" altLang="zh-CN" sz="1991" dirty="0">
                <a:solidFill>
                  <a:sysClr val="windowText" lastClr="000000">
                    <a:lumMod val="75000"/>
                    <a:lumOff val="25000"/>
                  </a:sysClr>
                </a:solidFill>
                <a:ea typeface="微软雅黑" pitchFamily="34" charset="-122"/>
                <a:cs typeface="Arial" pitchFamily="34" charset="0"/>
              </a:rPr>
              <a:t>利用该网络的拓扑特征</a:t>
            </a:r>
            <a:endParaRPr lang="zh-CN" altLang="en-US" sz="1991" dirty="0">
              <a:solidFill>
                <a:sysClr val="windowText" lastClr="000000">
                  <a:lumMod val="75000"/>
                  <a:lumOff val="25000"/>
                </a:sysClr>
              </a:solidFill>
              <a:ea typeface="微软雅黑" pitchFamily="34" charset="-122"/>
              <a:cs typeface="Arial" pitchFamily="34" charset="0"/>
              <a:sym typeface="微软雅黑" panose="020B0503020204020204" pitchFamily="34" charset="-122"/>
            </a:endParaRPr>
          </a:p>
        </p:txBody>
      </p:sp>
      <p:sp>
        <p:nvSpPr>
          <p:cNvPr id="142" name="TextBox 141"/>
          <p:cNvSpPr txBox="1"/>
          <p:nvPr/>
        </p:nvSpPr>
        <p:spPr>
          <a:xfrm>
            <a:off x="10087752" y="2940898"/>
            <a:ext cx="2379698" cy="1011431"/>
          </a:xfrm>
          <a:prstGeom prst="rect">
            <a:avLst/>
          </a:prstGeom>
          <a:noFill/>
        </p:spPr>
        <p:txBody>
          <a:bodyPr>
            <a:spAutoFit/>
          </a:bodyPr>
          <a:lstStyle/>
          <a:p>
            <a:pPr eaLnBrk="1" hangingPunct="1">
              <a:defRPr/>
            </a:pPr>
            <a:r>
              <a:rPr lang="zh-CN" altLang="zh-CN" sz="1991" dirty="0">
                <a:solidFill>
                  <a:sysClr val="windowText" lastClr="000000">
                    <a:lumMod val="75000"/>
                    <a:lumOff val="25000"/>
                  </a:sysClr>
                </a:solidFill>
                <a:ea typeface="微软雅黑" pitchFamily="34" charset="-122"/>
                <a:cs typeface="Arial" pitchFamily="34" charset="0"/>
              </a:rPr>
              <a:t>研究证券市场媒体影响力的联动效应和叠加效应</a:t>
            </a:r>
            <a:endParaRPr lang="zh-CN" altLang="en-US" sz="1991" dirty="0">
              <a:solidFill>
                <a:sysClr val="windowText" lastClr="000000">
                  <a:lumMod val="75000"/>
                  <a:lumOff val="25000"/>
                </a:sysClr>
              </a:solidFill>
              <a:ea typeface="微软雅黑" pitchFamily="34" charset="-122"/>
              <a:cs typeface="Arial" pitchFamily="34" charset="0"/>
              <a:sym typeface="微软雅黑" panose="020B0503020204020204" pitchFamily="34" charset="-122"/>
            </a:endParaRPr>
          </a:p>
        </p:txBody>
      </p:sp>
      <p:sp>
        <p:nvSpPr>
          <p:cNvPr id="12312" name="Freeform 22"/>
          <p:cNvSpPr>
            <a:spLocks noEditPoints="1" noChangeArrowheads="1"/>
          </p:cNvSpPr>
          <p:nvPr/>
        </p:nvSpPr>
        <p:spPr bwMode="auto">
          <a:xfrm>
            <a:off x="1221459" y="4631972"/>
            <a:ext cx="1016000" cy="1085992"/>
          </a:xfrm>
          <a:custGeom>
            <a:avLst/>
            <a:gdLst>
              <a:gd name="T0" fmla="*/ 1920585170 w 300"/>
              <a:gd name="T1" fmla="*/ 1031095220 h 300"/>
              <a:gd name="T2" fmla="*/ 1824555078 w 300"/>
              <a:gd name="T3" fmla="*/ 1031095220 h 300"/>
              <a:gd name="T4" fmla="*/ 1017909926 w 300"/>
              <a:gd name="T5" fmla="*/ 109691901 h 300"/>
              <a:gd name="T6" fmla="*/ 1017909926 w 300"/>
              <a:gd name="T7" fmla="*/ 0 h 300"/>
              <a:gd name="T8" fmla="*/ 902675244 w 300"/>
              <a:gd name="T9" fmla="*/ 0 h 300"/>
              <a:gd name="T10" fmla="*/ 902675244 w 300"/>
              <a:gd name="T11" fmla="*/ 109691901 h 300"/>
              <a:gd name="T12" fmla="*/ 96030092 w 300"/>
              <a:gd name="T13" fmla="*/ 1031095220 h 300"/>
              <a:gd name="T14" fmla="*/ 0 w 300"/>
              <a:gd name="T15" fmla="*/ 1031095220 h 300"/>
              <a:gd name="T16" fmla="*/ 0 w 300"/>
              <a:gd name="T17" fmla="*/ 1162724992 h 300"/>
              <a:gd name="T18" fmla="*/ 96030092 w 300"/>
              <a:gd name="T19" fmla="*/ 1162724992 h 300"/>
              <a:gd name="T20" fmla="*/ 902675244 w 300"/>
              <a:gd name="T21" fmla="*/ 2084128310 h 300"/>
              <a:gd name="T22" fmla="*/ 902675244 w 300"/>
              <a:gd name="T23" fmla="*/ 2147483646 h 300"/>
              <a:gd name="T24" fmla="*/ 1017909926 w 300"/>
              <a:gd name="T25" fmla="*/ 2147483646 h 300"/>
              <a:gd name="T26" fmla="*/ 1017909926 w 300"/>
              <a:gd name="T27" fmla="*/ 2084128310 h 300"/>
              <a:gd name="T28" fmla="*/ 1824555078 w 300"/>
              <a:gd name="T29" fmla="*/ 1162724992 h 300"/>
              <a:gd name="T30" fmla="*/ 1920585170 w 300"/>
              <a:gd name="T31" fmla="*/ 1162724992 h 300"/>
              <a:gd name="T32" fmla="*/ 1920585170 w 300"/>
              <a:gd name="T33" fmla="*/ 1031095220 h 300"/>
              <a:gd name="T34" fmla="*/ 1651704247 w 300"/>
              <a:gd name="T35" fmla="*/ 1031095220 h 300"/>
              <a:gd name="T36" fmla="*/ 1472448710 w 300"/>
              <a:gd name="T37" fmla="*/ 1031095220 h 300"/>
              <a:gd name="T38" fmla="*/ 1017909926 w 300"/>
              <a:gd name="T39" fmla="*/ 511890450 h 300"/>
              <a:gd name="T40" fmla="*/ 1017909926 w 300"/>
              <a:gd name="T41" fmla="*/ 307135288 h 300"/>
              <a:gd name="T42" fmla="*/ 1651704247 w 300"/>
              <a:gd name="T43" fmla="*/ 1031095220 h 300"/>
              <a:gd name="T44" fmla="*/ 902675244 w 300"/>
              <a:gd name="T45" fmla="*/ 914091543 h 300"/>
              <a:gd name="T46" fmla="*/ 800242828 w 300"/>
              <a:gd name="T47" fmla="*/ 1031095220 h 300"/>
              <a:gd name="T48" fmla="*/ 620989674 w 300"/>
              <a:gd name="T49" fmla="*/ 1031095220 h 300"/>
              <a:gd name="T50" fmla="*/ 902675244 w 300"/>
              <a:gd name="T51" fmla="*/ 709336381 h 300"/>
              <a:gd name="T52" fmla="*/ 902675244 w 300"/>
              <a:gd name="T53" fmla="*/ 914091543 h 300"/>
              <a:gd name="T54" fmla="*/ 800242828 w 300"/>
              <a:gd name="T55" fmla="*/ 1162724992 h 300"/>
              <a:gd name="T56" fmla="*/ 902675244 w 300"/>
              <a:gd name="T57" fmla="*/ 1279728669 h 300"/>
              <a:gd name="T58" fmla="*/ 902675244 w 300"/>
              <a:gd name="T59" fmla="*/ 1484483831 h 300"/>
              <a:gd name="T60" fmla="*/ 620989674 w 300"/>
              <a:gd name="T61" fmla="*/ 1162724992 h 300"/>
              <a:gd name="T62" fmla="*/ 800242828 w 300"/>
              <a:gd name="T63" fmla="*/ 1162724992 h 300"/>
              <a:gd name="T64" fmla="*/ 1017909926 w 300"/>
              <a:gd name="T65" fmla="*/ 1279728669 h 300"/>
              <a:gd name="T66" fmla="*/ 1120342342 w 300"/>
              <a:gd name="T67" fmla="*/ 1162724992 h 300"/>
              <a:gd name="T68" fmla="*/ 1299595496 w 300"/>
              <a:gd name="T69" fmla="*/ 1162724992 h 300"/>
              <a:gd name="T70" fmla="*/ 1017909926 w 300"/>
              <a:gd name="T71" fmla="*/ 1484483831 h 300"/>
              <a:gd name="T72" fmla="*/ 1017909926 w 300"/>
              <a:gd name="T73" fmla="*/ 1279728669 h 300"/>
              <a:gd name="T74" fmla="*/ 1120342342 w 300"/>
              <a:gd name="T75" fmla="*/ 1031095220 h 300"/>
              <a:gd name="T76" fmla="*/ 1017909926 w 300"/>
              <a:gd name="T77" fmla="*/ 914091543 h 300"/>
              <a:gd name="T78" fmla="*/ 1017909926 w 300"/>
              <a:gd name="T79" fmla="*/ 709336381 h 300"/>
              <a:gd name="T80" fmla="*/ 1299595496 w 300"/>
              <a:gd name="T81" fmla="*/ 1031095220 h 300"/>
              <a:gd name="T82" fmla="*/ 1120342342 w 300"/>
              <a:gd name="T83" fmla="*/ 1031095220 h 300"/>
              <a:gd name="T84" fmla="*/ 902675244 w 300"/>
              <a:gd name="T85" fmla="*/ 307135288 h 300"/>
              <a:gd name="T86" fmla="*/ 902675244 w 300"/>
              <a:gd name="T87" fmla="*/ 511890450 h 300"/>
              <a:gd name="T88" fmla="*/ 448136460 w 300"/>
              <a:gd name="T89" fmla="*/ 1031095220 h 300"/>
              <a:gd name="T90" fmla="*/ 268880923 w 300"/>
              <a:gd name="T91" fmla="*/ 1031095220 h 300"/>
              <a:gd name="T92" fmla="*/ 902675244 w 300"/>
              <a:gd name="T93" fmla="*/ 307135288 h 300"/>
              <a:gd name="T94" fmla="*/ 268880923 w 300"/>
              <a:gd name="T95" fmla="*/ 1162724992 h 300"/>
              <a:gd name="T96" fmla="*/ 448136460 w 300"/>
              <a:gd name="T97" fmla="*/ 1162724992 h 300"/>
              <a:gd name="T98" fmla="*/ 902675244 w 300"/>
              <a:gd name="T99" fmla="*/ 1681929762 h 300"/>
              <a:gd name="T100" fmla="*/ 902675244 w 300"/>
              <a:gd name="T101" fmla="*/ 1886684924 h 300"/>
              <a:gd name="T102" fmla="*/ 268880923 w 300"/>
              <a:gd name="T103" fmla="*/ 1162724992 h 300"/>
              <a:gd name="T104" fmla="*/ 1017909926 w 300"/>
              <a:gd name="T105" fmla="*/ 1886684924 h 300"/>
              <a:gd name="T106" fmla="*/ 1017909926 w 300"/>
              <a:gd name="T107" fmla="*/ 1681929762 h 300"/>
              <a:gd name="T108" fmla="*/ 1472448710 w 300"/>
              <a:gd name="T109" fmla="*/ 1162724992 h 300"/>
              <a:gd name="T110" fmla="*/ 1651704247 w 300"/>
              <a:gd name="T111" fmla="*/ 1162724992 h 300"/>
              <a:gd name="T112" fmla="*/ 1017909926 w 300"/>
              <a:gd name="T113" fmla="*/ 1886684924 h 3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0"/>
              <a:gd name="T172" fmla="*/ 0 h 300"/>
              <a:gd name="T173" fmla="*/ 300 w 300"/>
              <a:gd name="T174" fmla="*/ 300 h 3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lIns="87792" tIns="43897" rIns="87792" bIns="43897"/>
          <a:lstStyle/>
          <a:p>
            <a:endParaRPr lang="zh-CN" altLang="en-US" sz="3413"/>
          </a:p>
        </p:txBody>
      </p:sp>
      <p:sp>
        <p:nvSpPr>
          <p:cNvPr id="12313" name="Freeform 18"/>
          <p:cNvSpPr>
            <a:spLocks noEditPoints="1" noChangeArrowheads="1"/>
          </p:cNvSpPr>
          <p:nvPr/>
        </p:nvSpPr>
        <p:spPr bwMode="auto">
          <a:xfrm>
            <a:off x="4127218" y="4701964"/>
            <a:ext cx="993422" cy="909884"/>
          </a:xfrm>
          <a:custGeom>
            <a:avLst/>
            <a:gdLst>
              <a:gd name="T0" fmla="*/ 354726803 w 1423"/>
              <a:gd name="T1" fmla="*/ 112413973 h 1114"/>
              <a:gd name="T2" fmla="*/ 354182481 w 1423"/>
              <a:gd name="T3" fmla="*/ 110920261 h 1114"/>
              <a:gd name="T4" fmla="*/ 195589117 w 1423"/>
              <a:gd name="T5" fmla="*/ 42202080 h 1114"/>
              <a:gd name="T6" fmla="*/ 134926636 w 1423"/>
              <a:gd name="T7" fmla="*/ 155362621 h 1114"/>
              <a:gd name="T8" fmla="*/ 119965137 w 1423"/>
              <a:gd name="T9" fmla="*/ 180011440 h 1114"/>
              <a:gd name="T10" fmla="*/ 102011338 w 1423"/>
              <a:gd name="T11" fmla="*/ 200179126 h 1114"/>
              <a:gd name="T12" fmla="*/ 78888441 w 1423"/>
              <a:gd name="T13" fmla="*/ 242007634 h 1114"/>
              <a:gd name="T14" fmla="*/ 127853883 w 1423"/>
              <a:gd name="T15" fmla="*/ 363384448 h 1114"/>
              <a:gd name="T16" fmla="*/ 165938279 w 1423"/>
              <a:gd name="T17" fmla="*/ 358529743 h 1114"/>
              <a:gd name="T18" fmla="*/ 210822777 w 1423"/>
              <a:gd name="T19" fmla="*/ 343964480 h 1114"/>
              <a:gd name="T20" fmla="*/ 253531458 w 1423"/>
              <a:gd name="T21" fmla="*/ 346205334 h 1114"/>
              <a:gd name="T22" fmla="*/ 313106276 w 1423"/>
              <a:gd name="T23" fmla="*/ 333507353 h 1114"/>
              <a:gd name="T24" fmla="*/ 354726803 w 1423"/>
              <a:gd name="T25" fmla="*/ 112413973 h 1114"/>
              <a:gd name="T26" fmla="*/ 278558501 w 1423"/>
              <a:gd name="T27" fmla="*/ 116148538 h 1114"/>
              <a:gd name="T28" fmla="*/ 278558501 w 1423"/>
              <a:gd name="T29" fmla="*/ 116148538 h 1114"/>
              <a:gd name="T30" fmla="*/ 237481805 w 1423"/>
              <a:gd name="T31" fmla="*/ 111666830 h 1114"/>
              <a:gd name="T32" fmla="*/ 237481805 w 1423"/>
              <a:gd name="T33" fmla="*/ 111666830 h 1114"/>
              <a:gd name="T34" fmla="*/ 217351699 w 1423"/>
              <a:gd name="T35" fmla="*/ 103824128 h 1114"/>
              <a:gd name="T36" fmla="*/ 223336299 w 1423"/>
              <a:gd name="T37" fmla="*/ 75814315 h 1114"/>
              <a:gd name="T38" fmla="*/ 225240445 w 1423"/>
              <a:gd name="T39" fmla="*/ 74693601 h 1114"/>
              <a:gd name="T40" fmla="*/ 299504600 w 1423"/>
              <a:gd name="T41" fmla="*/ 87391582 h 1114"/>
              <a:gd name="T42" fmla="*/ 301408747 w 1423"/>
              <a:gd name="T43" fmla="*/ 91126147 h 1114"/>
              <a:gd name="T44" fmla="*/ 295696308 w 1423"/>
              <a:gd name="T45" fmla="*/ 118762963 h 1114"/>
              <a:gd name="T46" fmla="*/ 278558501 w 1423"/>
              <a:gd name="T47" fmla="*/ 116148538 h 1114"/>
              <a:gd name="T48" fmla="*/ 3808292 w 1423"/>
              <a:gd name="T49" fmla="*/ 361143594 h 1114"/>
              <a:gd name="T50" fmla="*/ 14417668 w 1423"/>
              <a:gd name="T51" fmla="*/ 387286699 h 1114"/>
              <a:gd name="T52" fmla="*/ 31283313 w 1423"/>
              <a:gd name="T53" fmla="*/ 397370255 h 1114"/>
              <a:gd name="T54" fmla="*/ 6528922 w 1423"/>
              <a:gd name="T55" fmla="*/ 336121203 h 1114"/>
              <a:gd name="T56" fmla="*/ 3808292 w 1423"/>
              <a:gd name="T57" fmla="*/ 361143594 h 1114"/>
              <a:gd name="T58" fmla="*/ 108811930 w 1423"/>
              <a:gd name="T59" fmla="*/ 358156172 h 1114"/>
              <a:gd name="T60" fmla="*/ 72087848 w 1423"/>
              <a:gd name="T61" fmla="*/ 266656453 h 1114"/>
              <a:gd name="T62" fmla="*/ 51685581 w 1423"/>
              <a:gd name="T63" fmla="*/ 256199326 h 1114"/>
              <a:gd name="T64" fmla="*/ 47605127 w 1423"/>
              <a:gd name="T65" fmla="*/ 285329854 h 1114"/>
              <a:gd name="T66" fmla="*/ 84329209 w 1423"/>
              <a:gd name="T67" fmla="*/ 376456001 h 1114"/>
              <a:gd name="T68" fmla="*/ 104731476 w 1423"/>
              <a:gd name="T69" fmla="*/ 387286699 h 1114"/>
              <a:gd name="T70" fmla="*/ 108811930 w 1423"/>
              <a:gd name="T71" fmla="*/ 358156172 h 1114"/>
              <a:gd name="T72" fmla="*/ 72360009 w 1423"/>
              <a:gd name="T73" fmla="*/ 383178563 h 1114"/>
              <a:gd name="T74" fmla="*/ 36996243 w 1423"/>
              <a:gd name="T75" fmla="*/ 295786981 h 1114"/>
              <a:gd name="T76" fmla="*/ 17682129 w 1423"/>
              <a:gd name="T77" fmla="*/ 285329854 h 1114"/>
              <a:gd name="T78" fmla="*/ 13601675 w 1423"/>
              <a:gd name="T79" fmla="*/ 313713238 h 1114"/>
              <a:gd name="T80" fmla="*/ 48965442 w 1423"/>
              <a:gd name="T81" fmla="*/ 401104820 h 1114"/>
              <a:gd name="T82" fmla="*/ 68279556 w 1423"/>
              <a:gd name="T83" fmla="*/ 411188375 h 1114"/>
              <a:gd name="T84" fmla="*/ 72360009 w 1423"/>
              <a:gd name="T85" fmla="*/ 383178563 h 1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23"/>
              <a:gd name="T130" fmla="*/ 0 h 1114"/>
              <a:gd name="T131" fmla="*/ 1423 w 1423"/>
              <a:gd name="T132" fmla="*/ 1114 h 11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lIns="73159" tIns="36581" rIns="73159" bIns="36581"/>
          <a:lstStyle/>
          <a:p>
            <a:endParaRPr lang="zh-CN" altLang="en-US" sz="3413"/>
          </a:p>
        </p:txBody>
      </p:sp>
      <p:pic>
        <p:nvPicPr>
          <p:cNvPr id="12314" name="Picture 9" descr="\\MAGNUM\Projects\Microsoft\Cloud Power FY12\Design\Icons\PNGs\Optimized.png"/>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7001371" y="4595849"/>
            <a:ext cx="1052124" cy="105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15" name="Group 416"/>
          <p:cNvGrpSpPr>
            <a:grpSpLocks/>
          </p:cNvGrpSpPr>
          <p:nvPr/>
        </p:nvGrpSpPr>
        <p:grpSpPr bwMode="auto">
          <a:xfrm>
            <a:off x="9794240" y="4512311"/>
            <a:ext cx="914401" cy="1174044"/>
            <a:chOff x="2" y="0"/>
            <a:chExt cx="2692400" cy="3448051"/>
          </a:xfrm>
        </p:grpSpPr>
        <p:sp>
          <p:nvSpPr>
            <p:cNvPr id="12316" name="Freeform 19"/>
            <p:cNvSpPr>
              <a:spLocks noEditPoints="1" noChangeArrowheads="1"/>
            </p:cNvSpPr>
            <p:nvPr/>
          </p:nvSpPr>
          <p:spPr bwMode="auto">
            <a:xfrm>
              <a:off x="865188" y="147638"/>
              <a:ext cx="641350" cy="641350"/>
            </a:xfrm>
            <a:custGeom>
              <a:avLst/>
              <a:gdLst>
                <a:gd name="T0" fmla="*/ 2147483646 w 171"/>
                <a:gd name="T1" fmla="*/ 1111283273 h 171"/>
                <a:gd name="T2" fmla="*/ 2147483646 w 171"/>
                <a:gd name="T3" fmla="*/ 1083150136 h 171"/>
                <a:gd name="T4" fmla="*/ 2138167135 w 171"/>
                <a:gd name="T5" fmla="*/ 914347566 h 171"/>
                <a:gd name="T6" fmla="*/ 2147483646 w 171"/>
                <a:gd name="T7" fmla="*/ 759613440 h 171"/>
                <a:gd name="T8" fmla="*/ 2147483646 w 171"/>
                <a:gd name="T9" fmla="*/ 731476553 h 171"/>
                <a:gd name="T10" fmla="*/ 1997497702 w 171"/>
                <a:gd name="T11" fmla="*/ 633008699 h 171"/>
                <a:gd name="T12" fmla="*/ 2138167135 w 171"/>
                <a:gd name="T13" fmla="*/ 450141437 h 171"/>
                <a:gd name="T14" fmla="*/ 2067832419 w 171"/>
                <a:gd name="T15" fmla="*/ 422008300 h 171"/>
                <a:gd name="T16" fmla="*/ 1786493552 w 171"/>
                <a:gd name="T17" fmla="*/ 422008300 h 171"/>
                <a:gd name="T18" fmla="*/ 1856828269 w 171"/>
                <a:gd name="T19" fmla="*/ 211004150 h 171"/>
                <a:gd name="T20" fmla="*/ 1786493552 w 171"/>
                <a:gd name="T21" fmla="*/ 196935706 h 171"/>
                <a:gd name="T22" fmla="*/ 1519223129 w 171"/>
                <a:gd name="T23" fmla="*/ 281338867 h 171"/>
                <a:gd name="T24" fmla="*/ 1519223129 w 171"/>
                <a:gd name="T25" fmla="*/ 70334717 h 171"/>
                <a:gd name="T26" fmla="*/ 1448888412 w 171"/>
                <a:gd name="T27" fmla="*/ 56266273 h 171"/>
                <a:gd name="T28" fmla="*/ 1209751126 w 171"/>
                <a:gd name="T29" fmla="*/ 225068843 h 171"/>
                <a:gd name="T30" fmla="*/ 1111283273 w 171"/>
                <a:gd name="T31" fmla="*/ 0 h 171"/>
                <a:gd name="T32" fmla="*/ 1083150136 w 171"/>
                <a:gd name="T33" fmla="*/ 42201580 h 171"/>
                <a:gd name="T34" fmla="*/ 914347566 w 171"/>
                <a:gd name="T35" fmla="*/ 267270423 h 171"/>
                <a:gd name="T36" fmla="*/ 745544996 w 171"/>
                <a:gd name="T37" fmla="*/ 84403160 h 171"/>
                <a:gd name="T38" fmla="*/ 731476553 w 171"/>
                <a:gd name="T39" fmla="*/ 140669433 h 171"/>
                <a:gd name="T40" fmla="*/ 633008699 w 171"/>
                <a:gd name="T41" fmla="*/ 407939856 h 171"/>
                <a:gd name="T42" fmla="*/ 422008300 w 171"/>
                <a:gd name="T43" fmla="*/ 281338867 h 171"/>
                <a:gd name="T44" fmla="*/ 422008300 w 171"/>
                <a:gd name="T45" fmla="*/ 337605140 h 171"/>
                <a:gd name="T46" fmla="*/ 422008300 w 171"/>
                <a:gd name="T47" fmla="*/ 618944006 h 171"/>
                <a:gd name="T48" fmla="*/ 182871013 w 171"/>
                <a:gd name="T49" fmla="*/ 562673983 h 171"/>
                <a:gd name="T50" fmla="*/ 196935706 w 171"/>
                <a:gd name="T51" fmla="*/ 618944006 h 171"/>
                <a:gd name="T52" fmla="*/ 281338867 w 171"/>
                <a:gd name="T53" fmla="*/ 886214430 h 171"/>
                <a:gd name="T54" fmla="*/ 28133137 w 171"/>
                <a:gd name="T55" fmla="*/ 914347566 h 171"/>
                <a:gd name="T56" fmla="*/ 56266273 w 171"/>
                <a:gd name="T57" fmla="*/ 956549146 h 171"/>
                <a:gd name="T58" fmla="*/ 225068843 w 171"/>
                <a:gd name="T59" fmla="*/ 1181617989 h 171"/>
                <a:gd name="T60" fmla="*/ 0 w 171"/>
                <a:gd name="T61" fmla="*/ 1280085842 h 171"/>
                <a:gd name="T62" fmla="*/ 42201580 w 171"/>
                <a:gd name="T63" fmla="*/ 1322287423 h 171"/>
                <a:gd name="T64" fmla="*/ 267270423 w 171"/>
                <a:gd name="T65" fmla="*/ 1491089992 h 171"/>
                <a:gd name="T66" fmla="*/ 84403160 w 171"/>
                <a:gd name="T67" fmla="*/ 1631759426 h 171"/>
                <a:gd name="T68" fmla="*/ 140669433 w 171"/>
                <a:gd name="T69" fmla="*/ 1673961006 h 171"/>
                <a:gd name="T70" fmla="*/ 407939856 w 171"/>
                <a:gd name="T71" fmla="*/ 1758360415 h 171"/>
                <a:gd name="T72" fmla="*/ 267270423 w 171"/>
                <a:gd name="T73" fmla="*/ 1955296122 h 171"/>
                <a:gd name="T74" fmla="*/ 337605140 w 171"/>
                <a:gd name="T75" fmla="*/ 1983429258 h 171"/>
                <a:gd name="T76" fmla="*/ 618944006 w 171"/>
                <a:gd name="T77" fmla="*/ 1983429258 h 171"/>
                <a:gd name="T78" fmla="*/ 548609290 w 171"/>
                <a:gd name="T79" fmla="*/ 2147483646 h 171"/>
                <a:gd name="T80" fmla="*/ 618944006 w 171"/>
                <a:gd name="T81" fmla="*/ 2147483646 h 171"/>
                <a:gd name="T82" fmla="*/ 886214430 w 171"/>
                <a:gd name="T83" fmla="*/ 2124098692 h 171"/>
                <a:gd name="T84" fmla="*/ 886214430 w 171"/>
                <a:gd name="T85" fmla="*/ 2147483646 h 171"/>
                <a:gd name="T86" fmla="*/ 956549146 w 171"/>
                <a:gd name="T87" fmla="*/ 2147483646 h 171"/>
                <a:gd name="T88" fmla="*/ 1195686433 w 171"/>
                <a:gd name="T89" fmla="*/ 2147483646 h 171"/>
                <a:gd name="T90" fmla="*/ 1280085842 w 171"/>
                <a:gd name="T91" fmla="*/ 2147483646 h 171"/>
                <a:gd name="T92" fmla="*/ 1322287423 w 171"/>
                <a:gd name="T93" fmla="*/ 2147483646 h 171"/>
                <a:gd name="T94" fmla="*/ 1350420559 w 171"/>
                <a:gd name="T95" fmla="*/ 2147483646 h 171"/>
                <a:gd name="T96" fmla="*/ 1603626289 w 171"/>
                <a:gd name="T97" fmla="*/ 2147483646 h 171"/>
                <a:gd name="T98" fmla="*/ 1673961006 w 171"/>
                <a:gd name="T99" fmla="*/ 2147483646 h 171"/>
                <a:gd name="T100" fmla="*/ 1645824119 w 171"/>
                <a:gd name="T101" fmla="*/ 2067832419 h 171"/>
                <a:gd name="T102" fmla="*/ 1927162985 w 171"/>
                <a:gd name="T103" fmla="*/ 2110033999 h 171"/>
                <a:gd name="T104" fmla="*/ 1997497702 w 171"/>
                <a:gd name="T105" fmla="*/ 2095965555 h 171"/>
                <a:gd name="T106" fmla="*/ 1899029849 w 171"/>
                <a:gd name="T107" fmla="*/ 1884961405 h 171"/>
                <a:gd name="T108" fmla="*/ 2147483646 w 171"/>
                <a:gd name="T109" fmla="*/ 1842763576 h 171"/>
                <a:gd name="T110" fmla="*/ 2147483646 w 171"/>
                <a:gd name="T111" fmla="*/ 1814626689 h 171"/>
                <a:gd name="T112" fmla="*/ 2067832419 w 171"/>
                <a:gd name="T113" fmla="*/ 1645824119 h 171"/>
                <a:gd name="T114" fmla="*/ 2147483646 w 171"/>
                <a:gd name="T115" fmla="*/ 1519223129 h 171"/>
                <a:gd name="T116" fmla="*/ 2147483646 w 171"/>
                <a:gd name="T117" fmla="*/ 1477021549 h 171"/>
                <a:gd name="T118" fmla="*/ 2147483646 w 171"/>
                <a:gd name="T119" fmla="*/ 1350420559 h 171"/>
                <a:gd name="T120" fmla="*/ 2147483646 w 171"/>
                <a:gd name="T121" fmla="*/ 1153484853 h 171"/>
                <a:gd name="T122" fmla="*/ 984682283 w 171"/>
                <a:gd name="T123" fmla="*/ 1195686433 h 171"/>
                <a:gd name="T124" fmla="*/ 1420755276 w 171"/>
                <a:gd name="T125" fmla="*/ 1195686433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sp>
          <p:nvSpPr>
            <p:cNvPr id="12317" name="Freeform 20"/>
            <p:cNvSpPr>
              <a:spLocks noEditPoints="1" noChangeArrowheads="1"/>
            </p:cNvSpPr>
            <p:nvPr/>
          </p:nvSpPr>
          <p:spPr bwMode="auto">
            <a:xfrm>
              <a:off x="1439863" y="0"/>
              <a:ext cx="454025" cy="454025"/>
            </a:xfrm>
            <a:custGeom>
              <a:avLst/>
              <a:gdLst>
                <a:gd name="T0" fmla="*/ 1703625625 w 121"/>
                <a:gd name="T1" fmla="*/ 788453811 h 121"/>
                <a:gd name="T2" fmla="*/ 1675464818 w 121"/>
                <a:gd name="T3" fmla="*/ 760296757 h 121"/>
                <a:gd name="T4" fmla="*/ 1520589761 w 121"/>
                <a:gd name="T5" fmla="*/ 647661034 h 121"/>
                <a:gd name="T6" fmla="*/ 1647307764 w 121"/>
                <a:gd name="T7" fmla="*/ 535021559 h 121"/>
                <a:gd name="T8" fmla="*/ 1619146957 w 121"/>
                <a:gd name="T9" fmla="*/ 520943032 h 121"/>
                <a:gd name="T10" fmla="*/ 1422036318 w 121"/>
                <a:gd name="T11" fmla="*/ 450546643 h 121"/>
                <a:gd name="T12" fmla="*/ 1520589761 w 121"/>
                <a:gd name="T13" fmla="*/ 323828641 h 121"/>
                <a:gd name="T14" fmla="*/ 1478354180 w 121"/>
                <a:gd name="T15" fmla="*/ 295671586 h 121"/>
                <a:gd name="T16" fmla="*/ 1267161261 w 121"/>
                <a:gd name="T17" fmla="*/ 295671586 h 121"/>
                <a:gd name="T18" fmla="*/ 1323479123 w 121"/>
                <a:gd name="T19" fmla="*/ 154875057 h 121"/>
                <a:gd name="T20" fmla="*/ 1267161261 w 121"/>
                <a:gd name="T21" fmla="*/ 140796530 h 121"/>
                <a:gd name="T22" fmla="*/ 1084125398 w 121"/>
                <a:gd name="T23" fmla="*/ 197114391 h 121"/>
                <a:gd name="T24" fmla="*/ 1084125398 w 121"/>
                <a:gd name="T25" fmla="*/ 42239334 h 121"/>
                <a:gd name="T26" fmla="*/ 1027807536 w 121"/>
                <a:gd name="T27" fmla="*/ 42239334 h 121"/>
                <a:gd name="T28" fmla="*/ 858853952 w 121"/>
                <a:gd name="T29" fmla="*/ 154875057 h 121"/>
                <a:gd name="T30" fmla="*/ 788453811 w 121"/>
                <a:gd name="T31" fmla="*/ 0 h 121"/>
                <a:gd name="T32" fmla="*/ 774375284 w 121"/>
                <a:gd name="T33" fmla="*/ 28160807 h 121"/>
                <a:gd name="T34" fmla="*/ 647661034 w 121"/>
                <a:gd name="T35" fmla="*/ 183035864 h 121"/>
                <a:gd name="T36" fmla="*/ 535021559 w 121"/>
                <a:gd name="T37" fmla="*/ 56317861 h 121"/>
                <a:gd name="T38" fmla="*/ 520943032 w 121"/>
                <a:gd name="T39" fmla="*/ 98557195 h 121"/>
                <a:gd name="T40" fmla="*/ 450546643 w 121"/>
                <a:gd name="T41" fmla="*/ 281589307 h 121"/>
                <a:gd name="T42" fmla="*/ 309750114 w 121"/>
                <a:gd name="T43" fmla="*/ 197114391 h 121"/>
                <a:gd name="T44" fmla="*/ 295671586 w 121"/>
                <a:gd name="T45" fmla="*/ 239353725 h 121"/>
                <a:gd name="T46" fmla="*/ 295671586 w 121"/>
                <a:gd name="T47" fmla="*/ 436464364 h 121"/>
                <a:gd name="T48" fmla="*/ 126714250 w 121"/>
                <a:gd name="T49" fmla="*/ 394228782 h 121"/>
                <a:gd name="T50" fmla="*/ 140796530 w 121"/>
                <a:gd name="T51" fmla="*/ 436464364 h 121"/>
                <a:gd name="T52" fmla="*/ 197114391 w 121"/>
                <a:gd name="T53" fmla="*/ 633578755 h 121"/>
                <a:gd name="T54" fmla="*/ 28160807 w 121"/>
                <a:gd name="T55" fmla="*/ 647661034 h 121"/>
                <a:gd name="T56" fmla="*/ 42239334 w 121"/>
                <a:gd name="T57" fmla="*/ 675818089 h 121"/>
                <a:gd name="T58" fmla="*/ 154875057 w 121"/>
                <a:gd name="T59" fmla="*/ 844771673 h 121"/>
                <a:gd name="T60" fmla="*/ 0 w 121"/>
                <a:gd name="T61" fmla="*/ 915171814 h 121"/>
                <a:gd name="T62" fmla="*/ 28160807 w 121"/>
                <a:gd name="T63" fmla="*/ 943328868 h 121"/>
                <a:gd name="T64" fmla="*/ 197114391 w 121"/>
                <a:gd name="T65" fmla="*/ 1055964591 h 121"/>
                <a:gd name="T66" fmla="*/ 56317861 w 121"/>
                <a:gd name="T67" fmla="*/ 1168604066 h 121"/>
                <a:gd name="T68" fmla="*/ 98557195 w 121"/>
                <a:gd name="T69" fmla="*/ 1182682593 h 121"/>
                <a:gd name="T70" fmla="*/ 281589307 w 121"/>
                <a:gd name="T71" fmla="*/ 1253078982 h 121"/>
                <a:gd name="T72" fmla="*/ 197114391 w 121"/>
                <a:gd name="T73" fmla="*/ 1379796984 h 121"/>
                <a:gd name="T74" fmla="*/ 239353725 w 121"/>
                <a:gd name="T75" fmla="*/ 1407954039 h 121"/>
                <a:gd name="T76" fmla="*/ 436464364 w 121"/>
                <a:gd name="T77" fmla="*/ 1407954039 h 121"/>
                <a:gd name="T78" fmla="*/ 394228782 w 121"/>
                <a:gd name="T79" fmla="*/ 1548750568 h 121"/>
                <a:gd name="T80" fmla="*/ 436464364 w 121"/>
                <a:gd name="T81" fmla="*/ 1576911375 h 121"/>
                <a:gd name="T82" fmla="*/ 633578755 w 121"/>
                <a:gd name="T83" fmla="*/ 1506511234 h 121"/>
                <a:gd name="T84" fmla="*/ 633578755 w 121"/>
                <a:gd name="T85" fmla="*/ 1661386291 h 121"/>
                <a:gd name="T86" fmla="*/ 689896616 w 121"/>
                <a:gd name="T87" fmla="*/ 1661386291 h 121"/>
                <a:gd name="T88" fmla="*/ 844771673 w 121"/>
                <a:gd name="T89" fmla="*/ 1548750568 h 121"/>
                <a:gd name="T90" fmla="*/ 915171814 w 121"/>
                <a:gd name="T91" fmla="*/ 1703625625 h 121"/>
                <a:gd name="T92" fmla="*/ 943328868 w 121"/>
                <a:gd name="T93" fmla="*/ 1675464818 h 121"/>
                <a:gd name="T94" fmla="*/ 957411148 w 121"/>
                <a:gd name="T95" fmla="*/ 1534672041 h 121"/>
                <a:gd name="T96" fmla="*/ 1140443259 w 121"/>
                <a:gd name="T97" fmla="*/ 1633229236 h 121"/>
                <a:gd name="T98" fmla="*/ 1196761120 w 121"/>
                <a:gd name="T99" fmla="*/ 1619146957 h 121"/>
                <a:gd name="T100" fmla="*/ 1168604066 w 121"/>
                <a:gd name="T101" fmla="*/ 1464271900 h 121"/>
                <a:gd name="T102" fmla="*/ 1365714705 w 121"/>
                <a:gd name="T103" fmla="*/ 1506511234 h 121"/>
                <a:gd name="T104" fmla="*/ 1422036318 w 121"/>
                <a:gd name="T105" fmla="*/ 1492432707 h 121"/>
                <a:gd name="T106" fmla="*/ 1351636177 w 121"/>
                <a:gd name="T107" fmla="*/ 1337557650 h 121"/>
                <a:gd name="T108" fmla="*/ 1548750568 w 121"/>
                <a:gd name="T109" fmla="*/ 1309396843 h 121"/>
                <a:gd name="T110" fmla="*/ 1590989902 w 121"/>
                <a:gd name="T111" fmla="*/ 1295318316 h 121"/>
                <a:gd name="T112" fmla="*/ 1478354180 w 121"/>
                <a:gd name="T113" fmla="*/ 1168604066 h 121"/>
                <a:gd name="T114" fmla="*/ 1647307764 w 121"/>
                <a:gd name="T115" fmla="*/ 1084125398 h 121"/>
                <a:gd name="T116" fmla="*/ 1689547098 w 121"/>
                <a:gd name="T117" fmla="*/ 1055964591 h 121"/>
                <a:gd name="T118" fmla="*/ 1534672041 w 121"/>
                <a:gd name="T119" fmla="*/ 957411148 h 121"/>
                <a:gd name="T120" fmla="*/ 1689547098 w 121"/>
                <a:gd name="T121" fmla="*/ 816614618 h 121"/>
                <a:gd name="T122" fmla="*/ 703978895 w 121"/>
                <a:gd name="T123" fmla="*/ 858853952 h 121"/>
                <a:gd name="T124" fmla="*/ 1013729009 w 121"/>
                <a:gd name="T125" fmla="*/ 858853952 h 1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1"/>
                <a:gd name="T190" fmla="*/ 0 h 121"/>
                <a:gd name="T191" fmla="*/ 121 w 121"/>
                <a:gd name="T192" fmla="*/ 121 h 1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sp>
          <p:nvSpPr>
            <p:cNvPr id="12318" name="Oval 21"/>
            <p:cNvSpPr>
              <a:spLocks noChangeArrowheads="1"/>
            </p:cNvSpPr>
            <p:nvPr/>
          </p:nvSpPr>
          <p:spPr bwMode="auto">
            <a:xfrm>
              <a:off x="1717675" y="811213"/>
              <a:ext cx="171450" cy="171450"/>
            </a:xfrm>
            <a:prstGeom prst="ellipse">
              <a:avLst/>
            </a:prstGeom>
            <a:solidFill>
              <a:srgbClr val="F2F2F2"/>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2560">
                <a:solidFill>
                  <a:srgbClr val="000000"/>
                </a:solidFill>
                <a:cs typeface="Calibri" panose="020F0502020204030204" pitchFamily="34" charset="0"/>
                <a:sym typeface="Calibri" panose="020F0502020204030204" pitchFamily="34" charset="0"/>
              </a:endParaRPr>
            </a:p>
          </p:txBody>
        </p:sp>
        <p:sp>
          <p:nvSpPr>
            <p:cNvPr id="12319" name="Oval 22"/>
            <p:cNvSpPr>
              <a:spLocks noChangeArrowheads="1"/>
            </p:cNvSpPr>
            <p:nvPr/>
          </p:nvSpPr>
          <p:spPr bwMode="auto">
            <a:xfrm>
              <a:off x="996950" y="1141413"/>
              <a:ext cx="115888" cy="119063"/>
            </a:xfrm>
            <a:prstGeom prst="ellipse">
              <a:avLst/>
            </a:prstGeom>
            <a:solidFill>
              <a:srgbClr val="F2F2F2"/>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2560">
                <a:solidFill>
                  <a:srgbClr val="000000"/>
                </a:solidFill>
                <a:cs typeface="Calibri" panose="020F0502020204030204" pitchFamily="34" charset="0"/>
                <a:sym typeface="Calibri" panose="020F0502020204030204" pitchFamily="34" charset="0"/>
              </a:endParaRPr>
            </a:p>
          </p:txBody>
        </p:sp>
        <p:sp>
          <p:nvSpPr>
            <p:cNvPr id="12320" name="Freeform 23"/>
            <p:cNvSpPr>
              <a:spLocks noEditPoints="1" noChangeArrowheads="1"/>
            </p:cNvSpPr>
            <p:nvPr/>
          </p:nvSpPr>
          <p:spPr bwMode="auto">
            <a:xfrm>
              <a:off x="2" y="788988"/>
              <a:ext cx="2692400" cy="2659063"/>
            </a:xfrm>
            <a:custGeom>
              <a:avLst/>
              <a:gdLst>
                <a:gd name="T0" fmla="*/ 2147483646 w 718"/>
                <a:gd name="T1" fmla="*/ 281316864 h 709"/>
                <a:gd name="T2" fmla="*/ 2147483646 w 718"/>
                <a:gd name="T3" fmla="*/ 815818531 h 709"/>
                <a:gd name="T4" fmla="*/ 2147483646 w 718"/>
                <a:gd name="T5" fmla="*/ 1308120230 h 709"/>
                <a:gd name="T6" fmla="*/ 2147483646 w 718"/>
                <a:gd name="T7" fmla="*/ 1701961589 h 709"/>
                <a:gd name="T8" fmla="*/ 2147483646 w 718"/>
                <a:gd name="T9" fmla="*/ 1983278453 h 709"/>
                <a:gd name="T10" fmla="*/ 2147483646 w 718"/>
                <a:gd name="T11" fmla="*/ 2095806699 h 709"/>
                <a:gd name="T12" fmla="*/ 2147483646 w 718"/>
                <a:gd name="T13" fmla="*/ 2067674637 h 709"/>
                <a:gd name="T14" fmla="*/ 2147483646 w 718"/>
                <a:gd name="T15" fmla="*/ 1884818113 h 709"/>
                <a:gd name="T16" fmla="*/ 2147483646 w 718"/>
                <a:gd name="T17" fmla="*/ 1547240877 h 709"/>
                <a:gd name="T18" fmla="*/ 2147483646 w 718"/>
                <a:gd name="T19" fmla="*/ 1097131644 h 709"/>
                <a:gd name="T20" fmla="*/ 2147483646 w 718"/>
                <a:gd name="T21" fmla="*/ 590765789 h 709"/>
                <a:gd name="T22" fmla="*/ 2147483646 w 718"/>
                <a:gd name="T23" fmla="*/ 56264123 h 709"/>
                <a:gd name="T24" fmla="*/ 956180736 w 718"/>
                <a:gd name="T25" fmla="*/ 2147483646 h 709"/>
                <a:gd name="T26" fmla="*/ 2147483646 w 718"/>
                <a:gd name="T27" fmla="*/ 2147483646 h 709"/>
                <a:gd name="T28" fmla="*/ 2147483646 w 718"/>
                <a:gd name="T29" fmla="*/ 2147483646 h 709"/>
                <a:gd name="T30" fmla="*/ 2147483646 w 718"/>
                <a:gd name="T31" fmla="*/ 2147483646 h 709"/>
                <a:gd name="T32" fmla="*/ 2147483646 w 718"/>
                <a:gd name="T33" fmla="*/ 2147483646 h 709"/>
                <a:gd name="T34" fmla="*/ 2147483646 w 718"/>
                <a:gd name="T35" fmla="*/ 2147483646 h 709"/>
                <a:gd name="T36" fmla="*/ 2147483646 w 718"/>
                <a:gd name="T37" fmla="*/ 2147483646 h 709"/>
                <a:gd name="T38" fmla="*/ 2147483646 w 718"/>
                <a:gd name="T39" fmla="*/ 2147483646 h 709"/>
                <a:gd name="T40" fmla="*/ 2147483646 w 718"/>
                <a:gd name="T41" fmla="*/ 1983278453 h 709"/>
                <a:gd name="T42" fmla="*/ 2147483646 w 718"/>
                <a:gd name="T43" fmla="*/ 1631633311 h 709"/>
                <a:gd name="T44" fmla="*/ 2147483646 w 718"/>
                <a:gd name="T45" fmla="*/ 1251856107 h 709"/>
                <a:gd name="T46" fmla="*/ 2147483646 w 718"/>
                <a:gd name="T47" fmla="*/ 900210964 h 709"/>
                <a:gd name="T48" fmla="*/ 2147483646 w 718"/>
                <a:gd name="T49" fmla="*/ 604829945 h 709"/>
                <a:gd name="T50" fmla="*/ 2147483646 w 718"/>
                <a:gd name="T51" fmla="*/ 407909265 h 709"/>
                <a:gd name="T52" fmla="*/ 2147483646 w 718"/>
                <a:gd name="T53" fmla="*/ 323513081 h 709"/>
                <a:gd name="T54" fmla="*/ 2147483646 w 718"/>
                <a:gd name="T55" fmla="*/ 393841359 h 709"/>
                <a:gd name="T56" fmla="*/ 2147483646 w 718"/>
                <a:gd name="T57" fmla="*/ 534501667 h 709"/>
                <a:gd name="T58" fmla="*/ 2147483646 w 718"/>
                <a:gd name="T59" fmla="*/ 773618563 h 709"/>
                <a:gd name="T60" fmla="*/ 2147483646 w 718"/>
                <a:gd name="T61" fmla="*/ 1097131644 h 709"/>
                <a:gd name="T62" fmla="*/ 2147483646 w 718"/>
                <a:gd name="T63" fmla="*/ 1462844692 h 709"/>
                <a:gd name="T64" fmla="*/ 2147483646 w 718"/>
                <a:gd name="T65" fmla="*/ 1842621896 h 709"/>
                <a:gd name="T66" fmla="*/ 2147483646 w 718"/>
                <a:gd name="T67" fmla="*/ 2147483646 h 709"/>
                <a:gd name="T68" fmla="*/ 2147483646 w 718"/>
                <a:gd name="T69" fmla="*/ 2147483646 h 709"/>
                <a:gd name="T70" fmla="*/ 2147483646 w 718"/>
                <a:gd name="T71" fmla="*/ 2147483646 h 709"/>
                <a:gd name="T72" fmla="*/ 2147483646 w 718"/>
                <a:gd name="T73" fmla="*/ 2147483646 h 709"/>
                <a:gd name="T74" fmla="*/ 2147483646 w 718"/>
                <a:gd name="T75" fmla="*/ 2147483646 h 709"/>
                <a:gd name="T76" fmla="*/ 2147483646 w 718"/>
                <a:gd name="T77" fmla="*/ 2147483646 h 709"/>
                <a:gd name="T78" fmla="*/ 2147483646 w 718"/>
                <a:gd name="T79" fmla="*/ 2147483646 h 709"/>
                <a:gd name="T80" fmla="*/ 2147483646 w 718"/>
                <a:gd name="T81" fmla="*/ 2147483646 h 709"/>
                <a:gd name="T82" fmla="*/ 2147483646 w 718"/>
                <a:gd name="T83" fmla="*/ 2147483646 h 709"/>
                <a:gd name="T84" fmla="*/ 2147483646 w 718"/>
                <a:gd name="T85" fmla="*/ 2147483646 h 709"/>
                <a:gd name="T86" fmla="*/ 2147483646 w 718"/>
                <a:gd name="T87" fmla="*/ 2147483646 h 709"/>
                <a:gd name="T88" fmla="*/ 2147483646 w 718"/>
                <a:gd name="T89" fmla="*/ 2147483646 h 709"/>
                <a:gd name="T90" fmla="*/ 2147483646 w 718"/>
                <a:gd name="T91" fmla="*/ 2147483646 h 709"/>
                <a:gd name="T92" fmla="*/ 2147483646 w 718"/>
                <a:gd name="T93" fmla="*/ 2147483646 h 709"/>
                <a:gd name="T94" fmla="*/ 2147483646 w 718"/>
                <a:gd name="T95" fmla="*/ 2147483646 h 709"/>
                <a:gd name="T96" fmla="*/ 2147483646 w 718"/>
                <a:gd name="T97" fmla="*/ 2011410514 h 709"/>
                <a:gd name="T98" fmla="*/ 2147483646 w 718"/>
                <a:gd name="T99" fmla="*/ 1941082236 h 709"/>
                <a:gd name="T100" fmla="*/ 2147483646 w 718"/>
                <a:gd name="T101" fmla="*/ 1955146392 h 709"/>
                <a:gd name="T102" fmla="*/ 2147483646 w 718"/>
                <a:gd name="T103" fmla="*/ 2053606731 h 709"/>
                <a:gd name="T104" fmla="*/ 2147483646 w 718"/>
                <a:gd name="T105" fmla="*/ 2147483646 h 709"/>
                <a:gd name="T106" fmla="*/ 2147483646 w 718"/>
                <a:gd name="T107" fmla="*/ 2147483646 h 709"/>
                <a:gd name="T108" fmla="*/ 2147483646 w 718"/>
                <a:gd name="T109" fmla="*/ 2147483646 h 70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8"/>
                <a:gd name="T166" fmla="*/ 0 h 709"/>
                <a:gd name="T167" fmla="*/ 718 w 718"/>
                <a:gd name="T168" fmla="*/ 709 h 70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sp>
          <p:nvSpPr>
            <p:cNvPr id="12321" name="Oval 24"/>
            <p:cNvSpPr>
              <a:spLocks noChangeArrowheads="1"/>
            </p:cNvSpPr>
            <p:nvPr/>
          </p:nvSpPr>
          <p:spPr bwMode="auto">
            <a:xfrm>
              <a:off x="1439863" y="1477963"/>
              <a:ext cx="77788" cy="79375"/>
            </a:xfrm>
            <a:prstGeom prst="ellipse">
              <a:avLst/>
            </a:prstGeom>
            <a:solidFill>
              <a:srgbClr val="F2F2F2"/>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2560">
                <a:solidFill>
                  <a:srgbClr val="000000"/>
                </a:solidFill>
                <a:cs typeface="Calibri" panose="020F0502020204030204" pitchFamily="34" charset="0"/>
                <a:sym typeface="Calibri" panose="020F0502020204030204" pitchFamily="34" charset="0"/>
              </a:endParaRPr>
            </a:p>
          </p:txBody>
        </p:sp>
        <p:sp>
          <p:nvSpPr>
            <p:cNvPr id="12322" name="Freeform 25"/>
            <p:cNvSpPr>
              <a:spLocks noChangeArrowheads="1"/>
            </p:cNvSpPr>
            <p:nvPr/>
          </p:nvSpPr>
          <p:spPr bwMode="auto">
            <a:xfrm>
              <a:off x="1349375" y="431800"/>
              <a:ext cx="889000" cy="357188"/>
            </a:xfrm>
            <a:custGeom>
              <a:avLst/>
              <a:gdLst>
                <a:gd name="T0" fmla="*/ 2147483646 w 237"/>
                <a:gd name="T1" fmla="*/ 1342981762 h 95"/>
                <a:gd name="T2" fmla="*/ 2147483646 w 237"/>
                <a:gd name="T3" fmla="*/ 1328844636 h 95"/>
                <a:gd name="T4" fmla="*/ 2147483646 w 237"/>
                <a:gd name="T5" fmla="*/ 1159206656 h 95"/>
                <a:gd name="T6" fmla="*/ 2147483646 w 237"/>
                <a:gd name="T7" fmla="*/ 1116795280 h 95"/>
                <a:gd name="T8" fmla="*/ 2147483646 w 237"/>
                <a:gd name="T9" fmla="*/ 1088521030 h 95"/>
                <a:gd name="T10" fmla="*/ 2147483646 w 237"/>
                <a:gd name="T11" fmla="*/ 1060250540 h 95"/>
                <a:gd name="T12" fmla="*/ 2147483646 w 237"/>
                <a:gd name="T13" fmla="*/ 1102658155 h 95"/>
                <a:gd name="T14" fmla="*/ 2147483646 w 237"/>
                <a:gd name="T15" fmla="*/ 933020174 h 95"/>
                <a:gd name="T16" fmla="*/ 2147483646 w 237"/>
                <a:gd name="T17" fmla="*/ 692696568 h 95"/>
                <a:gd name="T18" fmla="*/ 2147483646 w 237"/>
                <a:gd name="T19" fmla="*/ 650285193 h 95"/>
                <a:gd name="T20" fmla="*/ 2147483646 w 237"/>
                <a:gd name="T21" fmla="*/ 622010943 h 95"/>
                <a:gd name="T22" fmla="*/ 2147483646 w 237"/>
                <a:gd name="T23" fmla="*/ 607877578 h 95"/>
                <a:gd name="T24" fmla="*/ 2147483646 w 237"/>
                <a:gd name="T25" fmla="*/ 749241309 h 95"/>
                <a:gd name="T26" fmla="*/ 2147483646 w 237"/>
                <a:gd name="T27" fmla="*/ 607877578 h 95"/>
                <a:gd name="T28" fmla="*/ 2147483646 w 237"/>
                <a:gd name="T29" fmla="*/ 339279722 h 95"/>
                <a:gd name="T30" fmla="*/ 2147483646 w 237"/>
                <a:gd name="T31" fmla="*/ 311005472 h 95"/>
                <a:gd name="T32" fmla="*/ 2147483646 w 237"/>
                <a:gd name="T33" fmla="*/ 254460731 h 95"/>
                <a:gd name="T34" fmla="*/ 2147483646 w 237"/>
                <a:gd name="T35" fmla="*/ 282731221 h 95"/>
                <a:gd name="T36" fmla="*/ 2147483646 w 237"/>
                <a:gd name="T37" fmla="*/ 480647212 h 95"/>
                <a:gd name="T38" fmla="*/ 2147483646 w 237"/>
                <a:gd name="T39" fmla="*/ 395824462 h 95"/>
                <a:gd name="T40" fmla="*/ 2147483646 w 237"/>
                <a:gd name="T41" fmla="*/ 113093241 h 95"/>
                <a:gd name="T42" fmla="*/ 2147483646 w 237"/>
                <a:gd name="T43" fmla="*/ 98956115 h 95"/>
                <a:gd name="T44" fmla="*/ 2124631228 w 237"/>
                <a:gd name="T45" fmla="*/ 42411375 h 95"/>
                <a:gd name="T46" fmla="*/ 2054280194 w 237"/>
                <a:gd name="T47" fmla="*/ 84818990 h 95"/>
                <a:gd name="T48" fmla="*/ 1927648333 w 237"/>
                <a:gd name="T49" fmla="*/ 339279722 h 95"/>
                <a:gd name="T50" fmla="*/ 1716591481 w 237"/>
                <a:gd name="T51" fmla="*/ 325142597 h 95"/>
                <a:gd name="T52" fmla="*/ 1632166489 w 237"/>
                <a:gd name="T53" fmla="*/ 56544740 h 95"/>
                <a:gd name="T54" fmla="*/ 1575885662 w 237"/>
                <a:gd name="T55" fmla="*/ 0 h 95"/>
                <a:gd name="T56" fmla="*/ 1519604835 w 237"/>
                <a:gd name="T57" fmla="*/ 56544740 h 95"/>
                <a:gd name="T58" fmla="*/ 1519604835 w 237"/>
                <a:gd name="T59" fmla="*/ 56544740 h 95"/>
                <a:gd name="T60" fmla="*/ 1477394215 w 237"/>
                <a:gd name="T61" fmla="*/ 339279722 h 95"/>
                <a:gd name="T62" fmla="*/ 1280407570 w 237"/>
                <a:gd name="T63" fmla="*/ 395824462 h 95"/>
                <a:gd name="T64" fmla="*/ 1111561338 w 237"/>
                <a:gd name="T65" fmla="*/ 155504616 h 95"/>
                <a:gd name="T66" fmla="*/ 1041210304 w 237"/>
                <a:gd name="T67" fmla="*/ 127230366 h 95"/>
                <a:gd name="T68" fmla="*/ 998999684 w 237"/>
                <a:gd name="T69" fmla="*/ 169637981 h 95"/>
                <a:gd name="T70" fmla="*/ 1013069890 w 237"/>
                <a:gd name="T71" fmla="*/ 197912231 h 95"/>
                <a:gd name="T72" fmla="*/ 1055280511 w 237"/>
                <a:gd name="T73" fmla="*/ 480647212 h 95"/>
                <a:gd name="T74" fmla="*/ 886434278 w 237"/>
                <a:gd name="T75" fmla="*/ 593740453 h 95"/>
                <a:gd name="T76" fmla="*/ 647240764 w 237"/>
                <a:gd name="T77" fmla="*/ 409961587 h 95"/>
                <a:gd name="T78" fmla="*/ 576885979 w 237"/>
                <a:gd name="T79" fmla="*/ 409961587 h 95"/>
                <a:gd name="T80" fmla="*/ 548745565 w 237"/>
                <a:gd name="T81" fmla="*/ 452372962 h 95"/>
                <a:gd name="T82" fmla="*/ 562815772 w 237"/>
                <a:gd name="T83" fmla="*/ 480647212 h 95"/>
                <a:gd name="T84" fmla="*/ 689451384 w 237"/>
                <a:gd name="T85" fmla="*/ 749241309 h 95"/>
                <a:gd name="T86" fmla="*/ 562815772 w 237"/>
                <a:gd name="T87" fmla="*/ 904745924 h 95"/>
                <a:gd name="T88" fmla="*/ 295478093 w 237"/>
                <a:gd name="T89" fmla="*/ 805789809 h 95"/>
                <a:gd name="T90" fmla="*/ 211056852 w 237"/>
                <a:gd name="T91" fmla="*/ 819926934 h 95"/>
                <a:gd name="T92" fmla="*/ 196986646 w 237"/>
                <a:gd name="T93" fmla="*/ 848197424 h 95"/>
                <a:gd name="T94" fmla="*/ 225127059 w 237"/>
                <a:gd name="T95" fmla="*/ 904745924 h 95"/>
                <a:gd name="T96" fmla="*/ 436183911 w 237"/>
                <a:gd name="T97" fmla="*/ 1102658155 h 95"/>
                <a:gd name="T98" fmla="*/ 351758920 w 237"/>
                <a:gd name="T99" fmla="*/ 1300570386 h 95"/>
                <a:gd name="T100" fmla="*/ 70351034 w 237"/>
                <a:gd name="T101" fmla="*/ 1286437021 h 95"/>
                <a:gd name="T102" fmla="*/ 0 w 237"/>
                <a:gd name="T103" fmla="*/ 1328844636 h 95"/>
                <a:gd name="T104" fmla="*/ 0 w 237"/>
                <a:gd name="T105" fmla="*/ 1342981762 h 95"/>
                <a:gd name="T106" fmla="*/ 2147483646 w 237"/>
                <a:gd name="T107" fmla="*/ 1342981762 h 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7"/>
                <a:gd name="T163" fmla="*/ 0 h 95"/>
                <a:gd name="T164" fmla="*/ 237 w 237"/>
                <a:gd name="T165" fmla="*/ 95 h 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grpSp>
      <p:sp>
        <p:nvSpPr>
          <p:cNvPr id="87" name="TextBox 142"/>
          <p:cNvSpPr txBox="1"/>
          <p:nvPr/>
        </p:nvSpPr>
        <p:spPr>
          <a:xfrm>
            <a:off x="843212" y="640972"/>
            <a:ext cx="11265252" cy="707886"/>
          </a:xfrm>
          <a:prstGeom prst="rect">
            <a:avLst/>
          </a:prstGeom>
          <a:noFill/>
        </p:spPr>
        <p:txBody>
          <a:bodyPr>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hangingPunct="1">
              <a:lnSpc>
                <a:spcPct val="100000"/>
              </a:lnSpc>
              <a:defRPr/>
            </a:pPr>
            <a:r>
              <a:rPr lang="zh-CN" altLang="en-US" sz="4000" b="0" dirty="0">
                <a:solidFill>
                  <a:srgbClr val="414141"/>
                </a:solidFill>
                <a:latin typeface="微软雅黑" panose="020B0503020204020204" pitchFamily="34" charset="-122"/>
                <a:cs typeface="Palatino"/>
              </a:rPr>
              <a:t>论 文 思 路</a:t>
            </a:r>
          </a:p>
        </p:txBody>
      </p:sp>
    </p:spTree>
    <p:extLst>
      <p:ext uri="{BB962C8B-B14F-4D97-AF65-F5344CB8AC3E}">
        <p14:creationId xmlns:p14="http://schemas.microsoft.com/office/powerpoint/2010/main" val="19504402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043236" y="2041879"/>
            <a:ext cx="961813" cy="961813"/>
          </a:xfrm>
          <a:prstGeom prst="ellipse">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6" name="椭圆 6"/>
          <p:cNvSpPr>
            <a:spLocks noChangeArrowheads="1"/>
          </p:cNvSpPr>
          <p:nvPr/>
        </p:nvSpPr>
        <p:spPr bwMode="auto">
          <a:xfrm>
            <a:off x="1043236" y="3798429"/>
            <a:ext cx="961813" cy="959556"/>
          </a:xfrm>
          <a:prstGeom prst="ellipse">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7" name="椭圆 7"/>
          <p:cNvSpPr>
            <a:spLocks noChangeArrowheads="1"/>
          </p:cNvSpPr>
          <p:nvPr/>
        </p:nvSpPr>
        <p:spPr bwMode="auto">
          <a:xfrm>
            <a:off x="1043236" y="5566270"/>
            <a:ext cx="961813" cy="959555"/>
          </a:xfrm>
          <a:prstGeom prst="ellipse">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8" name="文本框 11"/>
          <p:cNvSpPr>
            <a:spLocks noChangeArrowheads="1"/>
          </p:cNvSpPr>
          <p:nvPr/>
        </p:nvSpPr>
        <p:spPr bwMode="auto">
          <a:xfrm>
            <a:off x="883780" y="2108343"/>
            <a:ext cx="1092764"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01</a:t>
            </a:r>
            <a:endParaRPr lang="zh-CN" altLang="en-US" sz="4551"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9" name="文本框 12"/>
          <p:cNvSpPr>
            <a:spLocks noChangeArrowheads="1"/>
          </p:cNvSpPr>
          <p:nvPr/>
        </p:nvSpPr>
        <p:spPr bwMode="auto">
          <a:xfrm>
            <a:off x="902830" y="3869409"/>
            <a:ext cx="1092764"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03</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10" name="文本框 13"/>
          <p:cNvSpPr>
            <a:spLocks noChangeArrowheads="1"/>
          </p:cNvSpPr>
          <p:nvPr/>
        </p:nvSpPr>
        <p:spPr bwMode="auto">
          <a:xfrm>
            <a:off x="902830" y="5659826"/>
            <a:ext cx="1092764"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05</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11" name="文本框 19"/>
          <p:cNvSpPr>
            <a:spLocks noChangeArrowheads="1"/>
          </p:cNvSpPr>
          <p:nvPr/>
        </p:nvSpPr>
        <p:spPr bwMode="auto">
          <a:xfrm>
            <a:off x="2143197" y="2115401"/>
            <a:ext cx="4416213"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1564" dirty="0">
                <a:latin typeface="Arial" panose="020B0604020202020204" pitchFamily="34" charset="0"/>
              </a:rPr>
              <a:t>许年行</a:t>
            </a:r>
            <a:r>
              <a:rPr lang="en-US" altLang="zh-CN" sz="1564" dirty="0">
                <a:latin typeface="Arial" panose="020B0604020202020204" pitchFamily="34" charset="0"/>
              </a:rPr>
              <a:t>, </a:t>
            </a:r>
            <a:r>
              <a:rPr lang="zh-CN" altLang="zh-CN" sz="1564" dirty="0">
                <a:latin typeface="Arial" panose="020B0604020202020204" pitchFamily="34" charset="0"/>
              </a:rPr>
              <a:t>洪涛</a:t>
            </a:r>
            <a:r>
              <a:rPr lang="en-US" altLang="zh-CN" sz="1564" dirty="0">
                <a:latin typeface="Arial" panose="020B0604020202020204" pitchFamily="34" charset="0"/>
              </a:rPr>
              <a:t>, </a:t>
            </a:r>
            <a:r>
              <a:rPr lang="zh-CN" altLang="zh-CN" sz="1564" dirty="0">
                <a:latin typeface="Arial" panose="020B0604020202020204" pitchFamily="34" charset="0"/>
              </a:rPr>
              <a:t>吴世农</a:t>
            </a:r>
            <a:r>
              <a:rPr lang="en-US" altLang="zh-CN" sz="1564" dirty="0">
                <a:latin typeface="Arial" panose="020B0604020202020204" pitchFamily="34" charset="0"/>
              </a:rPr>
              <a:t>, </a:t>
            </a:r>
            <a:r>
              <a:rPr lang="zh-CN" altLang="zh-CN" sz="1564" dirty="0">
                <a:latin typeface="Arial" panose="020B0604020202020204" pitchFamily="34" charset="0"/>
              </a:rPr>
              <a:t>徐信忠</a:t>
            </a:r>
            <a:r>
              <a:rPr lang="en-US" altLang="zh-CN" sz="1564" dirty="0">
                <a:latin typeface="Arial" panose="020B0604020202020204" pitchFamily="34" charset="0"/>
              </a:rPr>
              <a:t> (2011). </a:t>
            </a:r>
            <a:r>
              <a:rPr lang="zh-CN" altLang="zh-CN" sz="1564" dirty="0">
                <a:latin typeface="Arial" panose="020B0604020202020204" pitchFamily="34" charset="0"/>
              </a:rPr>
              <a:t>信息传递模式、投资者心理偏差与价格“同涨同跌” 现象</a:t>
            </a:r>
            <a:r>
              <a:rPr lang="en-US" altLang="zh-CN" sz="1564" dirty="0">
                <a:latin typeface="Arial" panose="020B0604020202020204" pitchFamily="34" charset="0"/>
              </a:rPr>
              <a:t>[J]. </a:t>
            </a:r>
            <a:r>
              <a:rPr lang="zh-CN" altLang="zh-CN" sz="1564" dirty="0">
                <a:latin typeface="Arial" panose="020B0604020202020204" pitchFamily="34" charset="0"/>
              </a:rPr>
              <a:t>经济研究</a:t>
            </a:r>
            <a:r>
              <a:rPr lang="en-US" altLang="zh-CN" sz="1564" dirty="0">
                <a:latin typeface="Arial" panose="020B0604020202020204" pitchFamily="34" charset="0"/>
              </a:rPr>
              <a:t>, (4), pp.135-146.</a:t>
            </a:r>
            <a:endParaRPr lang="zh-CN" altLang="en-US" sz="1564" dirty="0">
              <a:solidFill>
                <a:srgbClr val="3A383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21"/>
          <p:cNvSpPr>
            <a:spLocks noChangeArrowheads="1"/>
          </p:cNvSpPr>
          <p:nvPr/>
        </p:nvSpPr>
        <p:spPr bwMode="auto">
          <a:xfrm>
            <a:off x="2097617" y="3881968"/>
            <a:ext cx="4418472"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err="1">
                <a:latin typeface="Arial" panose="020B0604020202020204" pitchFamily="34" charset="0"/>
              </a:rPr>
              <a:t>Fama</a:t>
            </a:r>
            <a:r>
              <a:rPr lang="en-US" altLang="zh-CN" sz="1564" dirty="0">
                <a:latin typeface="Arial" panose="020B0604020202020204" pitchFamily="34" charset="0"/>
              </a:rPr>
              <a:t>, E. F. (1970). Efficient Capital Markets: A Review Of Theory and Empirical Work [J], Journal of Finance 25(2), 383-417</a:t>
            </a:r>
            <a:endParaRPr lang="zh-CN" altLang="en-US" sz="1564" dirty="0">
              <a:latin typeface="Arial" panose="020B0604020202020204" pitchFamily="34" charset="0"/>
              <a:sym typeface="微软雅黑" panose="020B0503020204020204" pitchFamily="34" charset="-122"/>
            </a:endParaRPr>
          </a:p>
        </p:txBody>
      </p:sp>
      <p:sp>
        <p:nvSpPr>
          <p:cNvPr id="13" name="文本框 23"/>
          <p:cNvSpPr>
            <a:spLocks noChangeArrowheads="1"/>
          </p:cNvSpPr>
          <p:nvPr/>
        </p:nvSpPr>
        <p:spPr bwMode="auto">
          <a:xfrm>
            <a:off x="2116172" y="5552894"/>
            <a:ext cx="441847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a:latin typeface="Arial" panose="020B0604020202020204" pitchFamily="34" charset="0"/>
              </a:rPr>
              <a:t>Li, Q., Lin, J. J., Li, P., Chen, H. (2015). Tensor-Based Learning for Predicting Stock Movements [C]. In: Proceedings of the 29th AAAI Conference on Artificial Intelligence (AAAI).</a:t>
            </a:r>
            <a:endParaRPr lang="zh-CN" altLang="en-US" sz="1564" dirty="0">
              <a:latin typeface="Arial" panose="020B0604020202020204" pitchFamily="34" charset="0"/>
              <a:sym typeface="微软雅黑" panose="020B0503020204020204" pitchFamily="34" charset="-122"/>
            </a:endParaRPr>
          </a:p>
        </p:txBody>
      </p:sp>
      <p:sp>
        <p:nvSpPr>
          <p:cNvPr id="14" name="文本框 28"/>
          <p:cNvSpPr>
            <a:spLocks noChangeArrowheads="1"/>
          </p:cNvSpPr>
          <p:nvPr/>
        </p:nvSpPr>
        <p:spPr bwMode="auto">
          <a:xfrm>
            <a:off x="7996343" y="2111872"/>
            <a:ext cx="441847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1564" dirty="0">
                <a:latin typeface="Arial" panose="020B0604020202020204" pitchFamily="34" charset="0"/>
              </a:rPr>
              <a:t>董大勇</a:t>
            </a:r>
            <a:r>
              <a:rPr lang="en-US" altLang="zh-CN" sz="1564" dirty="0">
                <a:latin typeface="Arial" panose="020B0604020202020204" pitchFamily="34" charset="0"/>
              </a:rPr>
              <a:t>, </a:t>
            </a:r>
            <a:r>
              <a:rPr lang="zh-CN" altLang="zh-CN" sz="1564" dirty="0">
                <a:latin typeface="Arial" panose="020B0604020202020204" pitchFamily="34" charset="0"/>
              </a:rPr>
              <a:t>刘海滨</a:t>
            </a:r>
            <a:r>
              <a:rPr lang="en-US" altLang="zh-CN" sz="1564" dirty="0">
                <a:latin typeface="Arial" panose="020B0604020202020204" pitchFamily="34" charset="0"/>
              </a:rPr>
              <a:t>, </a:t>
            </a:r>
            <a:r>
              <a:rPr lang="zh-CN" altLang="zh-CN" sz="1564" dirty="0">
                <a:latin typeface="Arial" panose="020B0604020202020204" pitchFamily="34" charset="0"/>
              </a:rPr>
              <a:t>胡杨，张尉</a:t>
            </a:r>
            <a:r>
              <a:rPr lang="en-US" altLang="zh-CN" sz="1564" dirty="0">
                <a:latin typeface="Arial" panose="020B0604020202020204" pitchFamily="34" charset="0"/>
              </a:rPr>
              <a:t> (2013). </a:t>
            </a:r>
            <a:r>
              <a:rPr lang="zh-CN" altLang="zh-CN" sz="1564" dirty="0">
                <a:latin typeface="Arial" panose="020B0604020202020204" pitchFamily="34" charset="0"/>
              </a:rPr>
              <a:t>股东联结网络影响股价联动关系吗</a:t>
            </a:r>
            <a:r>
              <a:rPr lang="en-US" altLang="zh-CN" sz="1564" dirty="0">
                <a:latin typeface="Arial" panose="020B0604020202020204" pitchFamily="34" charset="0"/>
              </a:rPr>
              <a:t>?[J]. </a:t>
            </a:r>
            <a:r>
              <a:rPr lang="zh-CN" altLang="zh-CN" sz="1564" dirty="0">
                <a:latin typeface="Arial" panose="020B0604020202020204" pitchFamily="34" charset="0"/>
              </a:rPr>
              <a:t>管理工程学 报</a:t>
            </a:r>
            <a:r>
              <a:rPr lang="en-US" altLang="zh-CN" sz="1564" dirty="0">
                <a:latin typeface="Arial" panose="020B0604020202020204" pitchFamily="34" charset="0"/>
              </a:rPr>
              <a:t>, 27(3), 20-26.</a:t>
            </a:r>
            <a:endParaRPr lang="zh-CN" altLang="en-US" sz="1564" dirty="0">
              <a:latin typeface="Arial" panose="020B0604020202020204" pitchFamily="34" charset="0"/>
              <a:sym typeface="微软雅黑" panose="020B0503020204020204" pitchFamily="34" charset="-122"/>
            </a:endParaRPr>
          </a:p>
        </p:txBody>
      </p:sp>
      <p:sp>
        <p:nvSpPr>
          <p:cNvPr id="15" name="文本框 30"/>
          <p:cNvSpPr>
            <a:spLocks noChangeArrowheads="1"/>
          </p:cNvSpPr>
          <p:nvPr/>
        </p:nvSpPr>
        <p:spPr bwMode="auto">
          <a:xfrm>
            <a:off x="7970098" y="3758665"/>
            <a:ext cx="4418470"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a:latin typeface="Arial" panose="020B0604020202020204" pitchFamily="34" charset="0"/>
              </a:rPr>
              <a:t>Kumar, a., Page, J. K. and </a:t>
            </a:r>
            <a:r>
              <a:rPr lang="en-US" altLang="zh-CN" sz="1564" dirty="0" err="1">
                <a:latin typeface="Arial" panose="020B0604020202020204" pitchFamily="34" charset="0"/>
              </a:rPr>
              <a:t>Spalt</a:t>
            </a:r>
            <a:r>
              <a:rPr lang="en-US" altLang="zh-CN" sz="1564" dirty="0">
                <a:latin typeface="Arial" panose="020B0604020202020204" pitchFamily="34" charset="0"/>
              </a:rPr>
              <a:t>, O. G. (2012). Investor Sentiment and Return </a:t>
            </a:r>
            <a:r>
              <a:rPr lang="en-US" altLang="zh-CN" sz="1564" dirty="0" err="1">
                <a:latin typeface="Arial" panose="020B0604020202020204" pitchFamily="34" charset="0"/>
              </a:rPr>
              <a:t>Comovements</a:t>
            </a:r>
            <a:r>
              <a:rPr lang="en-US" altLang="zh-CN" sz="1564" dirty="0">
                <a:latin typeface="Arial" panose="020B0604020202020204" pitchFamily="34" charset="0"/>
              </a:rPr>
              <a:t>: Evidence from Stock Splits and Headquarters Changes [J], Review of Finance 17(3), 921-953.</a:t>
            </a:r>
            <a:endParaRPr lang="zh-CN" altLang="en-US" sz="1564" dirty="0">
              <a:latin typeface="Arial" panose="020B0604020202020204" pitchFamily="34" charset="0"/>
              <a:sym typeface="微软雅黑" panose="020B0503020204020204" pitchFamily="34" charset="-122"/>
            </a:endParaRPr>
          </a:p>
        </p:txBody>
      </p:sp>
      <p:sp>
        <p:nvSpPr>
          <p:cNvPr id="16" name="文本框 32"/>
          <p:cNvSpPr>
            <a:spLocks noChangeArrowheads="1"/>
          </p:cNvSpPr>
          <p:nvPr/>
        </p:nvSpPr>
        <p:spPr bwMode="auto">
          <a:xfrm>
            <a:off x="8041921" y="5566270"/>
            <a:ext cx="4418470" cy="105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err="1">
                <a:latin typeface="Arial" panose="020B0604020202020204" pitchFamily="34" charset="0"/>
              </a:rPr>
              <a:t>Brin</a:t>
            </a:r>
            <a:r>
              <a:rPr lang="en-US" altLang="zh-CN" sz="1564" dirty="0">
                <a:latin typeface="Arial" panose="020B0604020202020204" pitchFamily="34" charset="0"/>
              </a:rPr>
              <a:t>, S., Page, L. (1998). The anatomy of a large-scale </a:t>
            </a:r>
            <a:r>
              <a:rPr lang="en-US" altLang="zh-CN" sz="1564" dirty="0" err="1">
                <a:latin typeface="Arial" panose="020B0604020202020204" pitchFamily="34" charset="0"/>
              </a:rPr>
              <a:t>hypertextual</a:t>
            </a:r>
            <a:r>
              <a:rPr lang="en-US" altLang="zh-CN" sz="1564" dirty="0">
                <a:latin typeface="Arial" panose="020B0604020202020204" pitchFamily="34" charset="0"/>
              </a:rPr>
              <a:t> Web search engine [J]. Computer networks and ISDN systems, 30(1), 107-117.</a:t>
            </a:r>
            <a:endParaRPr lang="zh-CN" altLang="en-US" sz="1564" dirty="0">
              <a:latin typeface="Arial" panose="020B0604020202020204" pitchFamily="34" charset="0"/>
              <a:sym typeface="微软雅黑" panose="020B0503020204020204" pitchFamily="34" charset="-122"/>
            </a:endParaRPr>
          </a:p>
        </p:txBody>
      </p:sp>
      <p:sp>
        <p:nvSpPr>
          <p:cNvPr id="17" name="椭圆 33"/>
          <p:cNvSpPr>
            <a:spLocks noChangeArrowheads="1"/>
          </p:cNvSpPr>
          <p:nvPr/>
        </p:nvSpPr>
        <p:spPr bwMode="auto">
          <a:xfrm>
            <a:off x="6802826" y="2041879"/>
            <a:ext cx="961813" cy="961813"/>
          </a:xfrm>
          <a:prstGeom prst="ellipse">
            <a:avLst/>
          </a:prstGeom>
          <a:solidFill>
            <a:schemeClr val="accent1">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519CD6"/>
              </a:solidFill>
              <a:latin typeface="宋体" panose="02010600030101010101" pitchFamily="2" charset="-122"/>
              <a:sym typeface="宋体" panose="02010600030101010101" pitchFamily="2" charset="-122"/>
            </a:endParaRPr>
          </a:p>
        </p:txBody>
      </p:sp>
      <p:sp>
        <p:nvSpPr>
          <p:cNvPr id="18" name="椭圆 34"/>
          <p:cNvSpPr>
            <a:spLocks noChangeArrowheads="1"/>
          </p:cNvSpPr>
          <p:nvPr/>
        </p:nvSpPr>
        <p:spPr bwMode="auto">
          <a:xfrm>
            <a:off x="6802826" y="3798429"/>
            <a:ext cx="961813" cy="959556"/>
          </a:xfrm>
          <a:prstGeom prst="ellipse">
            <a:avLst/>
          </a:prstGeom>
          <a:solidFill>
            <a:schemeClr val="accent1">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19" name="椭圆 35"/>
          <p:cNvSpPr>
            <a:spLocks noChangeArrowheads="1"/>
          </p:cNvSpPr>
          <p:nvPr/>
        </p:nvSpPr>
        <p:spPr bwMode="auto">
          <a:xfrm>
            <a:off x="6802826" y="5566270"/>
            <a:ext cx="961813" cy="959555"/>
          </a:xfrm>
          <a:prstGeom prst="ellipse">
            <a:avLst/>
          </a:prstGeom>
          <a:solidFill>
            <a:schemeClr val="accent1">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20" name="文本框 36"/>
          <p:cNvSpPr>
            <a:spLocks noChangeArrowheads="1"/>
          </p:cNvSpPr>
          <p:nvPr/>
        </p:nvSpPr>
        <p:spPr bwMode="auto">
          <a:xfrm>
            <a:off x="6664678" y="2108343"/>
            <a:ext cx="1090506"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02</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1" name="文本框 37"/>
          <p:cNvSpPr>
            <a:spLocks noChangeArrowheads="1"/>
          </p:cNvSpPr>
          <p:nvPr/>
        </p:nvSpPr>
        <p:spPr bwMode="auto">
          <a:xfrm>
            <a:off x="6664678" y="3869409"/>
            <a:ext cx="1090506"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04</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2" name="文本框 38"/>
          <p:cNvSpPr>
            <a:spLocks noChangeArrowheads="1"/>
          </p:cNvSpPr>
          <p:nvPr/>
        </p:nvSpPr>
        <p:spPr bwMode="auto">
          <a:xfrm>
            <a:off x="6664678" y="5659826"/>
            <a:ext cx="1090506"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06</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3" name="椭圆 7"/>
          <p:cNvSpPr>
            <a:spLocks noChangeArrowheads="1"/>
          </p:cNvSpPr>
          <p:nvPr/>
        </p:nvSpPr>
        <p:spPr bwMode="auto">
          <a:xfrm>
            <a:off x="1043236" y="7365719"/>
            <a:ext cx="961813" cy="961813"/>
          </a:xfrm>
          <a:prstGeom prst="ellipse">
            <a:avLst/>
          </a:prstGeom>
          <a:solidFill>
            <a:schemeClr val="tx2">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24" name="文本框 13"/>
          <p:cNvSpPr>
            <a:spLocks noChangeArrowheads="1"/>
          </p:cNvSpPr>
          <p:nvPr/>
        </p:nvSpPr>
        <p:spPr bwMode="auto">
          <a:xfrm>
            <a:off x="902830" y="7459276"/>
            <a:ext cx="1092764"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07</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5" name="文本框 23"/>
          <p:cNvSpPr>
            <a:spLocks noChangeArrowheads="1"/>
          </p:cNvSpPr>
          <p:nvPr/>
        </p:nvSpPr>
        <p:spPr bwMode="auto">
          <a:xfrm>
            <a:off x="2097617" y="7527048"/>
            <a:ext cx="4418472"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a:latin typeface="Arial" panose="020B0604020202020204" pitchFamily="34" charset="0"/>
              </a:rPr>
              <a:t>Kleinberg, J. M. (1999). Authoritative sources in a hyperlinked environment [J]. Journal of the ACM, 46(5), 604-632.</a:t>
            </a:r>
            <a:endParaRPr lang="zh-CN" altLang="en-US" sz="1564" dirty="0">
              <a:latin typeface="Arial" panose="020B0604020202020204" pitchFamily="34" charset="0"/>
              <a:sym typeface="微软雅黑" panose="020B0503020204020204" pitchFamily="34" charset="-122"/>
            </a:endParaRPr>
          </a:p>
        </p:txBody>
      </p:sp>
      <p:sp>
        <p:nvSpPr>
          <p:cNvPr id="26" name="文本框 32"/>
          <p:cNvSpPr>
            <a:spLocks noChangeArrowheads="1"/>
          </p:cNvSpPr>
          <p:nvPr/>
        </p:nvSpPr>
        <p:spPr bwMode="auto">
          <a:xfrm>
            <a:off x="7996343" y="7527048"/>
            <a:ext cx="441847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564" dirty="0" err="1">
                <a:latin typeface="Arial" panose="020B0604020202020204" pitchFamily="34" charset="0"/>
              </a:rPr>
              <a:t>Ahn</a:t>
            </a:r>
            <a:r>
              <a:rPr lang="en-US" altLang="zh-CN" sz="1564" dirty="0">
                <a:latin typeface="Arial" panose="020B0604020202020204" pitchFamily="34" charset="0"/>
              </a:rPr>
              <a:t>, Y., </a:t>
            </a:r>
            <a:r>
              <a:rPr lang="en-US" altLang="zh-CN" sz="1564" dirty="0" err="1">
                <a:latin typeface="Arial" panose="020B0604020202020204" pitchFamily="34" charset="0"/>
              </a:rPr>
              <a:t>Bagrow</a:t>
            </a:r>
            <a:r>
              <a:rPr lang="en-US" altLang="zh-CN" sz="1564" dirty="0">
                <a:latin typeface="Arial" panose="020B0604020202020204" pitchFamily="34" charset="0"/>
              </a:rPr>
              <a:t>, J. P. and Lehmann, S. (2010). Link communities reveal </a:t>
            </a:r>
            <a:r>
              <a:rPr lang="en-US" altLang="zh-CN" sz="1564" dirty="0" err="1">
                <a:latin typeface="Arial" panose="020B0604020202020204" pitchFamily="34" charset="0"/>
              </a:rPr>
              <a:t>multiscale</a:t>
            </a:r>
            <a:r>
              <a:rPr lang="en-US" altLang="zh-CN" sz="1564" dirty="0">
                <a:latin typeface="Arial" panose="020B0604020202020204" pitchFamily="34" charset="0"/>
              </a:rPr>
              <a:t> complexity in networks [J]. Nature 466(7307), 761-4.</a:t>
            </a:r>
            <a:endParaRPr lang="zh-CN" altLang="en-US" sz="1564" dirty="0">
              <a:latin typeface="Arial" panose="020B0604020202020204" pitchFamily="34" charset="0"/>
              <a:sym typeface="微软雅黑" panose="020B0503020204020204" pitchFamily="34" charset="-122"/>
            </a:endParaRPr>
          </a:p>
        </p:txBody>
      </p:sp>
      <p:sp>
        <p:nvSpPr>
          <p:cNvPr id="27" name="椭圆 35"/>
          <p:cNvSpPr>
            <a:spLocks noChangeArrowheads="1"/>
          </p:cNvSpPr>
          <p:nvPr/>
        </p:nvSpPr>
        <p:spPr bwMode="auto">
          <a:xfrm>
            <a:off x="6802826" y="7365719"/>
            <a:ext cx="961813" cy="961813"/>
          </a:xfrm>
          <a:prstGeom prst="ellipse">
            <a:avLst/>
          </a:prstGeom>
          <a:solidFill>
            <a:schemeClr val="accent1">
              <a:lumMod val="40000"/>
              <a:lumOff val="6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28" name="文本框 38"/>
          <p:cNvSpPr>
            <a:spLocks noChangeArrowheads="1"/>
          </p:cNvSpPr>
          <p:nvPr/>
        </p:nvSpPr>
        <p:spPr bwMode="auto">
          <a:xfrm>
            <a:off x="6664678" y="7459276"/>
            <a:ext cx="1090506" cy="7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08</a:t>
            </a:r>
            <a:endParaRPr lang="zh-CN" altLang="en-US" sz="4551" b="1" i="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9" name="文本框 28"/>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参考文献</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Tree>
    <p:extLst>
      <p:ext uri="{BB962C8B-B14F-4D97-AF65-F5344CB8AC3E}">
        <p14:creationId xmlns:p14="http://schemas.microsoft.com/office/powerpoint/2010/main" val="5283480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股票联动定义</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3" name="文本框 2"/>
          <p:cNvSpPr txBox="1"/>
          <p:nvPr/>
        </p:nvSpPr>
        <p:spPr>
          <a:xfrm>
            <a:off x="723900" y="2015868"/>
            <a:ext cx="11525250"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Clr>
                <a:srgbClr val="0070C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股票联动</a:t>
            </a:r>
            <a:endParaRPr lang="en-US" altLang="zh-CN" sz="2800" b="1" dirty="0">
              <a:latin typeface="微软雅黑" panose="020B0503020204020204" pitchFamily="34" charset="-122"/>
              <a:ea typeface="微软雅黑" panose="020B0503020204020204" pitchFamily="34" charset="-122"/>
            </a:endParaRPr>
          </a:p>
          <a:p>
            <a:pPr algn="l"/>
            <a:endParaRPr lang="zh-CN" altLang="en-US" sz="2800" b="1" dirty="0">
              <a:latin typeface="微软雅黑" panose="020B0503020204020204" pitchFamily="34" charset="-122"/>
              <a:ea typeface="微软雅黑" panose="020B0503020204020204" pitchFamily="34" charset="-122"/>
            </a:endParaRPr>
          </a:p>
          <a:p>
            <a:pPr lvl="2" indent="0" algn="l"/>
            <a:r>
              <a:rPr lang="en-US" altLang="zh-CN" dirty="0"/>
              <a:t>	</a:t>
            </a:r>
            <a:r>
              <a:rPr lang="zh-CN" altLang="en-US" dirty="0">
                <a:latin typeface="微软雅黑 Light" panose="020B0502040204020203" pitchFamily="34" charset="-122"/>
                <a:ea typeface="微软雅黑 Light" panose="020B0502040204020203" pitchFamily="34" charset="-122"/>
              </a:rPr>
              <a:t>指同质性的企业在证券市场上出现股价、收益率、交易量、或换手率等同升同降的情况</a:t>
            </a:r>
            <a:endParaRPr lang="en-US" altLang="zh-CN" dirty="0">
              <a:latin typeface="微软雅黑 Light" panose="020B0502040204020203" pitchFamily="34" charset="-122"/>
              <a:ea typeface="微软雅黑 Light" panose="020B0502040204020203" pitchFamily="34" charset="-122"/>
            </a:endParaRPr>
          </a:p>
          <a:p>
            <a:pPr lvl="2" indent="0" algn="l"/>
            <a:endParaRPr lang="zh-CN" altLang="en-US" dirty="0"/>
          </a:p>
          <a:p>
            <a:pPr lvl="2" indent="0" algn="l"/>
            <a:endParaRPr kumimoji="0" lang="en-US" altLang="zh-CN" b="0" i="0" u="none" strike="noStrike" cap="none" spc="0" normalizeH="0" baseline="0" dirty="0">
              <a:ln>
                <a:noFill/>
              </a:ln>
              <a:solidFill>
                <a:srgbClr val="414141"/>
              </a:solidFill>
              <a:effectLst/>
              <a:uFillTx/>
              <a:latin typeface="Palatino"/>
              <a:ea typeface="Palatino"/>
              <a:cs typeface="Palatino"/>
              <a:sym typeface="Palatino"/>
            </a:endParaRPr>
          </a:p>
          <a:p>
            <a:pPr marL="342900" indent="-342900" algn="l">
              <a:buClr>
                <a:srgbClr val="0070C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媒体影响的联动效应</a:t>
            </a:r>
            <a:endParaRPr lang="en-US" altLang="zh-CN" sz="2800" b="1" dirty="0">
              <a:latin typeface="微软雅黑" panose="020B0503020204020204" pitchFamily="34" charset="-122"/>
              <a:ea typeface="微软雅黑" panose="020B0503020204020204" pitchFamily="34" charset="-122"/>
            </a:endParaRPr>
          </a:p>
          <a:p>
            <a:pPr algn="l"/>
            <a:endParaRPr lang="zh-CN" altLang="en-US" sz="2800" b="1" dirty="0">
              <a:latin typeface="微软雅黑" panose="020B0503020204020204" pitchFamily="34" charset="-122"/>
              <a:ea typeface="微软雅黑" panose="020B0503020204020204" pitchFamily="34" charset="-122"/>
            </a:endParaRPr>
          </a:p>
          <a:p>
            <a:pPr lvl="2" indent="0" algn="l"/>
            <a:r>
              <a:rPr lang="en-US" altLang="zh-CN" dirty="0"/>
              <a:t>	</a:t>
            </a:r>
            <a:r>
              <a:rPr lang="zh-CN" altLang="en-US" dirty="0">
                <a:latin typeface="微软雅黑 Light" panose="020B0502040204020203" pitchFamily="34" charset="-122"/>
                <a:ea typeface="微软雅黑 Light" panose="020B0502040204020203" pitchFamily="34" charset="-122"/>
              </a:rPr>
              <a:t>指在外界条件（即媒体信息发布和传播）影响下的股票短期联动变化，并且在多个条件共同作用下，有可能会产生叠加效应</a:t>
            </a:r>
            <a:endParaRPr lang="en-US" altLang="zh-CN" dirty="0">
              <a:latin typeface="微软雅黑 Light" panose="020B0502040204020203" pitchFamily="34" charset="-122"/>
              <a:ea typeface="微软雅黑 Light" panose="020B0502040204020203" pitchFamily="34" charset="-122"/>
            </a:endParaRPr>
          </a:p>
          <a:p>
            <a:pPr algn="l"/>
            <a:endParaRPr lang="zh-CN" altLang="en-US" dirty="0"/>
          </a:p>
          <a:p>
            <a:pPr marR="0" algn="l" defTabSz="584200" rtl="0" fontAlgn="auto" latinLnBrk="0" hangingPunct="0">
              <a:lnSpc>
                <a:spcPct val="100000"/>
              </a:lnSpc>
              <a:spcBef>
                <a:spcPts val="0"/>
              </a:spcBef>
              <a:spcAft>
                <a:spcPts val="0"/>
              </a:spcAft>
              <a:buClrTx/>
              <a:buSzTx/>
              <a:tabLst/>
            </a:pPr>
            <a:endParaRPr kumimoji="0" lang="en-US" altLang="zh-CN" sz="2400" b="0" i="0" u="none" strike="noStrike" cap="none" spc="0" normalizeH="0" baseline="0" dirty="0">
              <a:ln>
                <a:noFill/>
              </a:ln>
              <a:solidFill>
                <a:srgbClr val="414141"/>
              </a:solidFill>
              <a:effectLst/>
              <a:uFillTx/>
              <a:latin typeface="Palatino"/>
              <a:ea typeface="Palatino"/>
              <a:cs typeface="Palatino"/>
              <a:sym typeface="Palatino"/>
            </a:endParaRPr>
          </a:p>
          <a:p>
            <a:pPr marL="342900" indent="-342900" algn="l">
              <a:buClr>
                <a:srgbClr val="0070C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股票联动分析</a:t>
            </a:r>
            <a:endParaRPr lang="en-US" altLang="zh-CN" sz="2800" b="1" dirty="0">
              <a:latin typeface="微软雅黑" panose="020B0503020204020204" pitchFamily="34" charset="-122"/>
              <a:ea typeface="微软雅黑" panose="020B0503020204020204" pitchFamily="34" charset="-122"/>
            </a:endParaRPr>
          </a:p>
          <a:p>
            <a:pPr algn="l"/>
            <a:endParaRPr lang="en-US" altLang="zh-CN" sz="2800" b="1" dirty="0">
              <a:latin typeface="微软雅黑" panose="020B0503020204020204" pitchFamily="34" charset="-122"/>
              <a:ea typeface="微软雅黑" panose="020B0503020204020204" pitchFamily="34" charset="-122"/>
            </a:endParaRPr>
          </a:p>
          <a:p>
            <a:pPr lvl="2" indent="0" algn="l"/>
            <a:r>
              <a:rPr lang="en-US" altLang="zh-CN" dirty="0"/>
              <a:t>	</a:t>
            </a:r>
            <a:r>
              <a:rPr lang="zh-CN" altLang="en-US" dirty="0">
                <a:latin typeface="微软雅黑 Light" panose="020B0502040204020203" pitchFamily="34" charset="-122"/>
                <a:ea typeface="微软雅黑 Light" panose="020B0502040204020203" pitchFamily="34" charset="-122"/>
              </a:rPr>
              <a:t>一种基于股票中长期波动的聚类研究</a:t>
            </a:r>
          </a:p>
          <a:p>
            <a:pPr algn="l"/>
            <a:endParaRPr lang="en-US" altLang="zh-CN" dirty="0"/>
          </a:p>
          <a:p>
            <a:pPr algn="l"/>
            <a:endParaRPr lang="en-US" altLang="zh-CN" dirty="0"/>
          </a:p>
        </p:txBody>
      </p:sp>
    </p:spTree>
    <p:extLst>
      <p:ext uri="{BB962C8B-B14F-4D97-AF65-F5344CB8AC3E}">
        <p14:creationId xmlns:p14="http://schemas.microsoft.com/office/powerpoint/2010/main" val="17032158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研 究 现 状</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5" name="文本框 4"/>
          <p:cNvSpPr txBox="1"/>
          <p:nvPr/>
        </p:nvSpPr>
        <p:spPr>
          <a:xfrm>
            <a:off x="1482725" y="1953182"/>
            <a:ext cx="11525250" cy="23801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Clr>
                <a:srgbClr val="0070C0"/>
              </a:buClr>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基本面分析</a:t>
            </a:r>
          </a:p>
          <a:p>
            <a:pPr lvl="2" indent="0" algn="l"/>
            <a:r>
              <a:rPr lang="en-US" altLang="zh-CN" dirty="0"/>
              <a:t>	</a:t>
            </a:r>
          </a:p>
          <a:p>
            <a:pPr algn="l" hangingPunct="1">
              <a:defRPr/>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股票联动是由企业内在价值决定的（</a:t>
            </a:r>
            <a:r>
              <a:rPr lang="en-US" altLang="zh-CN" dirty="0" err="1">
                <a:latin typeface="微软雅黑 Light" panose="020B0502040204020203" pitchFamily="34" charset="-122"/>
                <a:ea typeface="微软雅黑 Light" panose="020B0502040204020203" pitchFamily="34" charset="-122"/>
              </a:rPr>
              <a:t>Fama</a:t>
            </a:r>
            <a:r>
              <a:rPr lang="en-US" altLang="zh-CN" dirty="0">
                <a:latin typeface="微软雅黑 Light" panose="020B0502040204020203" pitchFamily="34" charset="-122"/>
                <a:ea typeface="微软雅黑 Light" panose="020B0502040204020203" pitchFamily="34" charset="-122"/>
              </a:rPr>
              <a:t>, 1970</a:t>
            </a:r>
            <a:r>
              <a:rPr lang="zh-CN" altLang="zh-CN"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2" indent="0" algn="l"/>
            <a:endParaRPr lang="zh-CN" altLang="en-US" dirty="0"/>
          </a:p>
          <a:p>
            <a:pPr lvl="2" indent="0" algn="l"/>
            <a:r>
              <a:rPr lang="zh-CN" altLang="en-US" dirty="0">
                <a:latin typeface="微软雅黑 Light" panose="020B0502040204020203" pitchFamily="34" charset="-122"/>
                <a:ea typeface="微软雅黑 Light" panose="020B0502040204020203" pitchFamily="34" charset="-122"/>
              </a:rPr>
              <a:t>       </a:t>
            </a:r>
            <a:endParaRPr lang="en-US" altLang="zh-CN" dirty="0"/>
          </a:p>
          <a:p>
            <a:pPr algn="l"/>
            <a:endParaRPr lang="en-US" altLang="zh-CN" dirty="0"/>
          </a:p>
        </p:txBody>
      </p:sp>
      <p:sp>
        <p:nvSpPr>
          <p:cNvPr id="2" name="文本框 1"/>
          <p:cNvSpPr txBox="1"/>
          <p:nvPr/>
        </p:nvSpPr>
        <p:spPr>
          <a:xfrm>
            <a:off x="2114550" y="4376996"/>
            <a:ext cx="8782050"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2" indent="0" algn="l"/>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Light" panose="020B0502040204020203" pitchFamily="34" charset="-122"/>
                <a:ea typeface="微软雅黑 Light" panose="020B0502040204020203" pitchFamily="34" charset="-122"/>
              </a:rPr>
              <a:t>股票市场中股票的价格是由股票的内在价值所决定的，当市场步入调整的时候，市场资金偏紧，股票的价格一般会低于股票内在价值，当市场处于上升期的时候，市场资金充裕，股票的价格一般高于其内在价值。总之股市中股票的价格是围绕股票的内在价值上下波动的。</a:t>
            </a:r>
            <a:endParaRPr lang="en-US" altLang="zh-CN"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1496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研 究 现 状</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5" name="文本框 4"/>
          <p:cNvSpPr txBox="1"/>
          <p:nvPr/>
        </p:nvSpPr>
        <p:spPr>
          <a:xfrm>
            <a:off x="1482725" y="1953181"/>
            <a:ext cx="11525250" cy="23801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Clr>
                <a:srgbClr val="0070C0"/>
              </a:buClr>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偏好视角</a:t>
            </a:r>
          </a:p>
          <a:p>
            <a:pPr lvl="2" indent="0" algn="l"/>
            <a:r>
              <a:rPr lang="en-US" altLang="zh-CN" dirty="0"/>
              <a:t>	</a:t>
            </a:r>
          </a:p>
          <a:p>
            <a:pPr algn="l" hangingPunct="1">
              <a:spcBef>
                <a:spcPct val="0"/>
              </a:spcBef>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用户的不同属性和偏好导致的股票联动（</a:t>
            </a:r>
            <a:r>
              <a:rPr lang="en-US" altLang="zh-CN" dirty="0">
                <a:latin typeface="微软雅黑 Light" panose="020B0502040204020203" pitchFamily="34" charset="-122"/>
                <a:ea typeface="微软雅黑 Light" panose="020B0502040204020203" pitchFamily="34" charset="-122"/>
              </a:rPr>
              <a:t>Kumar, Page, and </a:t>
            </a:r>
            <a:r>
              <a:rPr lang="en-US" altLang="zh-CN" dirty="0" err="1">
                <a:latin typeface="微软雅黑 Light" panose="020B0502040204020203" pitchFamily="34" charset="-122"/>
                <a:ea typeface="微软雅黑 Light" panose="020B0502040204020203" pitchFamily="34" charset="-122"/>
              </a:rPr>
              <a:t>Spalt</a:t>
            </a:r>
            <a:r>
              <a:rPr lang="en-US" altLang="zh-CN" dirty="0">
                <a:latin typeface="微软雅黑 Light" panose="020B0502040204020203" pitchFamily="34" charset="-122"/>
                <a:ea typeface="微软雅黑 Light" panose="020B0502040204020203" pitchFamily="34" charset="-122"/>
              </a:rPr>
              <a:t>, 2012</a:t>
            </a:r>
            <a:r>
              <a:rPr lang="zh-CN" altLang="en-US" dirty="0">
                <a:latin typeface="微软雅黑 Light" panose="020B0502040204020203" pitchFamily="34" charset="-122"/>
                <a:ea typeface="微软雅黑 Light" panose="020B0502040204020203" pitchFamily="34" charset="-122"/>
              </a:rPr>
              <a:t>）</a:t>
            </a:r>
          </a:p>
          <a:p>
            <a:pPr lvl="2" indent="0" algn="l"/>
            <a:endParaRPr kumimoji="0" lang="en-US" altLang="zh-CN" b="0" i="0" u="none" strike="noStrike" cap="none" spc="0" normalizeH="0" baseline="0" dirty="0">
              <a:ln>
                <a:noFill/>
              </a:ln>
              <a:solidFill>
                <a:srgbClr val="414141"/>
              </a:solidFill>
              <a:effectLst/>
              <a:uFillTx/>
              <a:latin typeface="Palatino"/>
              <a:ea typeface="Palatino"/>
              <a:cs typeface="Palatino"/>
              <a:sym typeface="Palatino"/>
            </a:endParaRPr>
          </a:p>
          <a:p>
            <a:pPr lvl="2" indent="0" algn="l"/>
            <a:r>
              <a:rPr lang="zh-CN" altLang="en-US" dirty="0">
                <a:latin typeface="微软雅黑 Light" panose="020B0502040204020203" pitchFamily="34" charset="-122"/>
                <a:ea typeface="微软雅黑 Light" panose="020B0502040204020203" pitchFamily="34" charset="-122"/>
              </a:rPr>
              <a:t>       </a:t>
            </a:r>
            <a:endParaRPr lang="en-US" altLang="zh-CN" dirty="0"/>
          </a:p>
          <a:p>
            <a:pPr algn="l"/>
            <a:endParaRPr lang="en-US" altLang="zh-CN" dirty="0"/>
          </a:p>
        </p:txBody>
      </p:sp>
      <p:sp>
        <p:nvSpPr>
          <p:cNvPr id="2" name="文本框 1"/>
          <p:cNvSpPr txBox="1"/>
          <p:nvPr/>
        </p:nvSpPr>
        <p:spPr>
          <a:xfrm>
            <a:off x="2095500" y="3928487"/>
            <a:ext cx="9353550" cy="28110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2" indent="0" algn="l"/>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Light" panose="020B0502040204020203" pitchFamily="34" charset="-122"/>
                <a:ea typeface="微软雅黑 Light" panose="020B0502040204020203" pitchFamily="34" charset="-122"/>
              </a:rPr>
              <a:t>我们检查零售和机构投资者的交易活动是否导致股票回报的联动。 围绕股票分割，零售交易相关性（</a:t>
            </a:r>
            <a:r>
              <a:rPr lang="en-US" altLang="zh-CN" sz="2200" dirty="0">
                <a:latin typeface="微软雅黑 Light" panose="020B0502040204020203" pitchFamily="34" charset="-122"/>
                <a:ea typeface="微软雅黑 Light" panose="020B0502040204020203" pitchFamily="34" charset="-122"/>
              </a:rPr>
              <a:t>RTC</a:t>
            </a:r>
            <a:r>
              <a:rPr lang="zh-CN" altLang="en-US" sz="2200" dirty="0">
                <a:latin typeface="微软雅黑 Light" panose="020B0502040204020203" pitchFamily="34" charset="-122"/>
                <a:ea typeface="微软雅黑 Light" panose="020B0502040204020203" pitchFamily="34" charset="-122"/>
              </a:rPr>
              <a:t>）随着股票在预售价格范围内减少，并且在分解后价格范围内随着股票增加。 </a:t>
            </a:r>
            <a:r>
              <a:rPr lang="en-US" altLang="zh-CN" sz="2200" dirty="0">
                <a:latin typeface="微软雅黑 Light" panose="020B0502040204020203" pitchFamily="34" charset="-122"/>
                <a:ea typeface="微软雅黑 Light" panose="020B0502040204020203" pitchFamily="34" charset="-122"/>
              </a:rPr>
              <a:t>RTC</a:t>
            </a:r>
            <a:r>
              <a:rPr lang="zh-CN" altLang="en-US" sz="2200" dirty="0">
                <a:latin typeface="微软雅黑 Light" panose="020B0502040204020203" pitchFamily="34" charset="-122"/>
                <a:ea typeface="微软雅黑 Light" panose="020B0502040204020203" pitchFamily="34" charset="-122"/>
              </a:rPr>
              <a:t>中的这些变化引起返回运动的变化。 </a:t>
            </a:r>
            <a:endParaRPr lang="en-US" altLang="zh-CN" sz="2200" dirty="0">
              <a:latin typeface="微软雅黑 Light" panose="020B0502040204020203" pitchFamily="34" charset="-122"/>
              <a:ea typeface="微软雅黑 Light" panose="020B0502040204020203" pitchFamily="34" charset="-122"/>
            </a:endParaRPr>
          </a:p>
          <a:p>
            <a:pPr lvl="2" indent="0" algn="l"/>
            <a:r>
              <a:rPr lang="en-US" altLang="zh-CN" sz="2200" dirty="0">
                <a:latin typeface="微软雅黑 Light" panose="020B0502040204020203" pitchFamily="34" charset="-122"/>
                <a:ea typeface="微软雅黑 Light" panose="020B0502040204020203" pitchFamily="34" charset="-122"/>
              </a:rPr>
              <a:t>	</a:t>
            </a:r>
            <a:r>
              <a:rPr lang="zh-CN" altLang="en-US" sz="2200" dirty="0">
                <a:latin typeface="微软雅黑 Light" panose="020B0502040204020203" pitchFamily="34" charset="-122"/>
                <a:ea typeface="微软雅黑 Light" panose="020B0502040204020203" pitchFamily="34" charset="-122"/>
              </a:rPr>
              <a:t>在横截面中，当零售交易更相关时，当总体不确定性放大行为偏差时，低价股票之间的回报联系被放大。 我们发现当地股票之间的类似模式，当企业改变他们的公司总部。相比之下，企业贸易减弱了回报的影响</a:t>
            </a:r>
            <a:endParaRPr lang="en-US" altLang="zh-CN" sz="2200" dirty="0">
              <a:latin typeface="微软雅黑 Light" panose="020B0502040204020203" pitchFamily="34" charset="-122"/>
              <a:ea typeface="微软雅黑 Light" panose="020B0502040204020203" pitchFamily="34" charset="-122"/>
            </a:endParaRPr>
          </a:p>
          <a:p>
            <a:pPr marL="0" marR="0" indent="0" algn="l"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dirty="0">
              <a:ln>
                <a:noFill/>
              </a:ln>
              <a:solidFill>
                <a:srgbClr val="414141"/>
              </a:solidFill>
              <a:effectLst/>
              <a:uFillTx/>
              <a:latin typeface="微软雅黑 Light" panose="020B0502040204020203" pitchFamily="34" charset="-122"/>
              <a:ea typeface="微软雅黑 Light" panose="020B0502040204020203" pitchFamily="34" charset="-122"/>
              <a:sym typeface="Palatino"/>
            </a:endParaRPr>
          </a:p>
        </p:txBody>
      </p:sp>
    </p:spTree>
    <p:extLst>
      <p:ext uri="{BB962C8B-B14F-4D97-AF65-F5344CB8AC3E}">
        <p14:creationId xmlns:p14="http://schemas.microsoft.com/office/powerpoint/2010/main" val="13969269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研 究 现 状</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5" name="文本框 4"/>
          <p:cNvSpPr txBox="1"/>
          <p:nvPr/>
        </p:nvSpPr>
        <p:spPr>
          <a:xfrm>
            <a:off x="1482725" y="1963422"/>
            <a:ext cx="11525250" cy="2626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Clr>
                <a:srgbClr val="0070C0"/>
              </a:buClr>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信息扩散视角</a:t>
            </a:r>
          </a:p>
          <a:p>
            <a:pPr lvl="2" indent="0" algn="l"/>
            <a:r>
              <a:rPr lang="en-US" altLang="zh-CN" dirty="0"/>
              <a:t>	</a:t>
            </a:r>
          </a:p>
          <a:p>
            <a:pPr algn="l" hangingPunct="1">
              <a:spcBef>
                <a:spcPct val="0"/>
              </a:spcBef>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企业内在联系导致的信息扩散不均匀产生的股票联动</a:t>
            </a:r>
            <a:endParaRPr lang="en-US" altLang="zh-CN" dirty="0">
              <a:latin typeface="微软雅黑 Light" panose="020B0502040204020203" pitchFamily="34" charset="-122"/>
              <a:ea typeface="微软雅黑 Light" panose="020B0502040204020203" pitchFamily="34" charset="-122"/>
            </a:endParaRPr>
          </a:p>
          <a:p>
            <a:pPr algn="l" hangingPunct="1">
              <a:spcBef>
                <a:spcPct val="0"/>
              </a:spcBef>
            </a:pPr>
            <a:endParaRPr lang="en-US" altLang="zh-CN" sz="1200" dirty="0">
              <a:latin typeface="微软雅黑 Light" panose="020B0502040204020203" pitchFamily="34" charset="-122"/>
              <a:ea typeface="微软雅黑 Light" panose="020B0502040204020203" pitchFamily="34" charset="-122"/>
            </a:endParaRPr>
          </a:p>
          <a:p>
            <a:pPr algn="l" hangingPunct="1">
              <a:spcBef>
                <a:spcPct val="0"/>
              </a:spcBef>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如</a:t>
            </a:r>
            <a:r>
              <a:rPr lang="zh-CN" altLang="en-US"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股东关系网络导致相关企业出现股价的联动效应（董大勇等</a:t>
            </a:r>
            <a:r>
              <a:rPr lang="en-US" altLang="zh-CN" dirty="0">
                <a:latin typeface="微软雅黑 Light" panose="020B0502040204020203" pitchFamily="34" charset="-122"/>
                <a:ea typeface="微软雅黑 Light" panose="020B0502040204020203" pitchFamily="34" charset="-122"/>
              </a:rPr>
              <a:t>, 2013</a:t>
            </a:r>
            <a:r>
              <a:rPr lang="zh-CN" altLang="zh-CN"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algn="l"/>
            <a:endParaRPr lang="en-US" altLang="zh-CN" dirty="0"/>
          </a:p>
          <a:p>
            <a:pPr lvl="2" algn="l"/>
            <a:endParaRPr lang="en-US" altLang="zh-CN" dirty="0"/>
          </a:p>
        </p:txBody>
      </p:sp>
      <p:sp>
        <p:nvSpPr>
          <p:cNvPr id="2" name="文本框 1"/>
          <p:cNvSpPr txBox="1"/>
          <p:nvPr/>
        </p:nvSpPr>
        <p:spPr>
          <a:xfrm>
            <a:off x="1784350" y="4380232"/>
            <a:ext cx="10045700" cy="4503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3" indent="-342900" algn="l">
              <a:buFont typeface="Wingdings" panose="05000000000000000000" pitchFamily="2" charset="2"/>
              <a:buChar char="Ø"/>
            </a:pPr>
            <a:r>
              <a:rPr lang="zh-CN" altLang="en-US" sz="2200" dirty="0">
                <a:latin typeface="微软雅黑 Light" panose="020B0502040204020203" pitchFamily="34" charset="-122"/>
                <a:ea typeface="微软雅黑 Light" panose="020B0502040204020203" pitchFamily="34" charset="-122"/>
              </a:rPr>
              <a:t>股东联结网络对股价联动关系有显著正向影响</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股票间的股东联结越强</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则股票间的相关系数越大</a:t>
            </a: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r>
              <a:rPr lang="zh-CN" altLang="en-US" sz="2200" dirty="0">
                <a:latin typeface="微软雅黑 Light" panose="020B0502040204020203" pitchFamily="34" charset="-122"/>
                <a:ea typeface="微软雅黑 Light" panose="020B0502040204020203" pitchFamily="34" charset="-122"/>
              </a:rPr>
              <a:t>股东联结网络反映了股票间关联交易联结和信息扩散路径而影响股价联动关系</a:t>
            </a: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r>
              <a:rPr lang="zh-CN" altLang="en-US" sz="2200" dirty="0">
                <a:latin typeface="微软雅黑 Light" panose="020B0502040204020203" pitchFamily="34" charset="-122"/>
                <a:ea typeface="微软雅黑 Light" panose="020B0502040204020203" pitchFamily="34" charset="-122"/>
              </a:rPr>
              <a:t>同时行业、公司规模和市盈率特征也是股价联动关系的影响因素</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同行业、公司规模和市盈率特征越相似的公司</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其股价联动越紧密</a:t>
            </a: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r>
              <a:rPr lang="zh-CN" altLang="en-US" sz="2200" dirty="0">
                <a:latin typeface="微软雅黑 Light" panose="020B0502040204020203" pitchFamily="34" charset="-122"/>
                <a:ea typeface="微软雅黑 Light" panose="020B0502040204020203" pitchFamily="34" charset="-122"/>
              </a:rPr>
              <a:t>进一步研究表明</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越处于股东联结网络中心位置、价格越低和每股收益越高的股票</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其股价走势对其他股票股价走势的影响更大</a:t>
            </a: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endParaRPr lang="en-US" altLang="zh-CN" sz="2200" dirty="0">
              <a:latin typeface="微软雅黑 Light" panose="020B0502040204020203" pitchFamily="34" charset="-122"/>
              <a:ea typeface="微软雅黑 Light" panose="020B0502040204020203" pitchFamily="34" charset="-122"/>
            </a:endParaRPr>
          </a:p>
          <a:p>
            <a:pPr marL="342900" lvl="3" indent="-342900" algn="l">
              <a:buFont typeface="Wingdings" panose="05000000000000000000" pitchFamily="2" charset="2"/>
              <a:buChar char="Ø"/>
            </a:pPr>
            <a:r>
              <a:rPr lang="zh-CN" altLang="en-US" sz="2200" dirty="0">
                <a:latin typeface="微软雅黑 Light" panose="020B0502040204020203" pitchFamily="34" charset="-122"/>
                <a:ea typeface="微软雅黑 Light" panose="020B0502040204020203" pitchFamily="34" charset="-122"/>
              </a:rPr>
              <a:t>实证结果意味着投资者组合配置内生性的影响股票市场的联动关系结构。</a:t>
            </a:r>
            <a:endParaRPr lang="en-US" altLang="zh-CN" sz="2200" dirty="0">
              <a:latin typeface="微软雅黑 Light" panose="020B0502040204020203" pitchFamily="34" charset="-122"/>
              <a:ea typeface="微软雅黑 Light" panose="020B0502040204020203" pitchFamily="34" charset="-122"/>
            </a:endParaRPr>
          </a:p>
          <a:p>
            <a:pPr lvl="3" indent="0"/>
            <a:endParaRPr kumimoji="0" lang="zh-CN" altLang="en-US" sz="2200" b="0" i="0" u="none" strike="noStrike" cap="none" spc="0" normalizeH="0" baseline="0" dirty="0">
              <a:ln>
                <a:noFill/>
              </a:ln>
              <a:solidFill>
                <a:srgbClr val="414141"/>
              </a:solidFill>
              <a:effectLst/>
              <a:uFillTx/>
              <a:latin typeface="微软雅黑 Light" panose="020B0502040204020203" pitchFamily="34" charset="-122"/>
              <a:ea typeface="微软雅黑 Light" panose="020B0502040204020203" pitchFamily="34" charset="-122"/>
              <a:sym typeface="Palatino"/>
            </a:endParaRPr>
          </a:p>
        </p:txBody>
      </p:sp>
    </p:spTree>
    <p:extLst>
      <p:ext uri="{BB962C8B-B14F-4D97-AF65-F5344CB8AC3E}">
        <p14:creationId xmlns:p14="http://schemas.microsoft.com/office/powerpoint/2010/main" val="3468798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公    式</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5" name="文本框 4"/>
          <p:cNvSpPr txBox="1"/>
          <p:nvPr/>
        </p:nvSpPr>
        <p:spPr>
          <a:xfrm>
            <a:off x="723900" y="2216864"/>
            <a:ext cx="11525250" cy="4349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Clr>
                <a:srgbClr val="0070C0"/>
              </a:buClr>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协方差</a:t>
            </a:r>
            <a:r>
              <a:rPr lang="en-US" altLang="zh-CN" dirty="0"/>
              <a:t>	</a:t>
            </a:r>
          </a:p>
          <a:p>
            <a:pPr algn="l">
              <a:buClr>
                <a:srgbClr val="0070C0"/>
              </a:buClr>
            </a:pPr>
            <a:r>
              <a:rPr lang="en-US" altLang="zh-CN" dirty="0">
                <a:latin typeface="微软雅黑 Light" panose="020B0502040204020203" pitchFamily="34" charset="-122"/>
                <a:ea typeface="微软雅黑 Light" panose="020B0502040204020203" pitchFamily="34" charset="-122"/>
              </a:rPr>
              <a:t>	</a:t>
            </a:r>
          </a:p>
          <a:p>
            <a:pPr algn="l">
              <a:buClr>
                <a:srgbClr val="0070C0"/>
              </a:buClr>
            </a:pPr>
            <a:endParaRPr lang="en-US" altLang="zh-CN" dirty="0">
              <a:latin typeface="微软雅黑 Light" panose="020B0502040204020203" pitchFamily="34" charset="-122"/>
              <a:ea typeface="微软雅黑 Light" panose="020B0502040204020203" pitchFamily="34" charset="-122"/>
            </a:endParaRPr>
          </a:p>
          <a:p>
            <a:pPr algn="l">
              <a:buClr>
                <a:srgbClr val="0070C0"/>
              </a:buClr>
            </a:pPr>
            <a:endParaRPr lang="en-US" altLang="zh-CN" dirty="0"/>
          </a:p>
          <a:p>
            <a:pPr algn="l">
              <a:buClr>
                <a:srgbClr val="0070C0"/>
              </a:buClr>
            </a:pPr>
            <a:endParaRPr lang="zh-CN" altLang="en-US" dirty="0"/>
          </a:p>
          <a:p>
            <a:pPr lvl="2" indent="0" algn="l"/>
            <a:endParaRPr kumimoji="0" lang="en-US" altLang="zh-CN" b="0" i="0" u="none" strike="noStrike" cap="none" spc="0" normalizeH="0" baseline="0" dirty="0">
              <a:ln>
                <a:noFill/>
              </a:ln>
              <a:solidFill>
                <a:srgbClr val="414141"/>
              </a:solidFill>
              <a:effectLst/>
              <a:uFillTx/>
              <a:latin typeface="Palatino"/>
              <a:ea typeface="Palatino"/>
              <a:cs typeface="Palatino"/>
              <a:sym typeface="Palatino"/>
            </a:endParaRPr>
          </a:p>
          <a:p>
            <a:pPr marL="457200" indent="-457200" algn="l">
              <a:buClr>
                <a:srgbClr val="0070C0"/>
              </a:buClr>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相关系数</a:t>
            </a:r>
            <a:endParaRPr lang="en-US" altLang="zh-CN" sz="2800" b="1" dirty="0">
              <a:latin typeface="微软雅黑" panose="020B0503020204020204" pitchFamily="34" charset="-122"/>
              <a:ea typeface="微软雅黑" panose="020B0503020204020204" pitchFamily="34" charset="-122"/>
            </a:endParaRPr>
          </a:p>
          <a:p>
            <a:pPr marL="457200" indent="-457200" algn="l">
              <a:buClr>
                <a:srgbClr val="0070C0"/>
              </a:buClr>
              <a:buFont typeface="Wingdings" panose="05000000000000000000" pitchFamily="2" charset="2"/>
              <a:buChar char="l"/>
            </a:pPr>
            <a:endParaRPr lang="zh-CN" altLang="en-US" sz="2800" b="1" dirty="0">
              <a:latin typeface="微软雅黑" panose="020B0503020204020204" pitchFamily="34" charset="-122"/>
              <a:ea typeface="微软雅黑" panose="020B0503020204020204" pitchFamily="34" charset="-122"/>
            </a:endParaRPr>
          </a:p>
          <a:p>
            <a:pPr lvl="2" indent="0" algn="l"/>
            <a:r>
              <a:rPr lang="en-US" altLang="zh-CN" dirty="0"/>
              <a:t>	</a:t>
            </a:r>
            <a:endParaRPr lang="en-US" altLang="zh-CN" dirty="0">
              <a:latin typeface="微软雅黑 Light" panose="020B0502040204020203" pitchFamily="34" charset="-122"/>
              <a:ea typeface="微软雅黑 Light" panose="020B0502040204020203" pitchFamily="34" charset="-122"/>
            </a:endParaRPr>
          </a:p>
          <a:p>
            <a:pPr algn="l"/>
            <a:endParaRPr lang="en-US" altLang="zh-CN" dirty="0"/>
          </a:p>
          <a:p>
            <a:pPr algn="l"/>
            <a:endParaRPr lang="en-US" altLang="zh-CN" dirty="0"/>
          </a:p>
        </p:txBody>
      </p:sp>
      <p:graphicFrame>
        <p:nvGraphicFramePr>
          <p:cNvPr id="6" name="对象 6"/>
          <p:cNvGraphicFramePr>
            <a:graphicFrameLocks noChangeAspect="1"/>
          </p:cNvGraphicFramePr>
          <p:nvPr>
            <p:extLst>
              <p:ext uri="{D42A27DB-BD31-4B8C-83A1-F6EECF244321}">
                <p14:modId xmlns:p14="http://schemas.microsoft.com/office/powerpoint/2010/main" val="3495347734"/>
              </p:ext>
            </p:extLst>
          </p:nvPr>
        </p:nvGraphicFramePr>
        <p:xfrm>
          <a:off x="2055813" y="2990850"/>
          <a:ext cx="6892500" cy="935038"/>
        </p:xfrm>
        <a:graphic>
          <a:graphicData uri="http://schemas.openxmlformats.org/presentationml/2006/ole">
            <mc:AlternateContent xmlns:mc="http://schemas.openxmlformats.org/markup-compatibility/2006">
              <mc:Choice xmlns:v="urn:schemas-microsoft-com:vml" Requires="v">
                <p:oleObj spid="_x0000_s2120" name="Equation" r:id="rId4" imgW="3466800" imgH="469800" progId="Equation.DSMT4">
                  <p:embed/>
                </p:oleObj>
              </mc:Choice>
              <mc:Fallback>
                <p:oleObj name="Equation" r:id="rId4" imgW="346680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813" y="2990850"/>
                        <a:ext cx="6892500" cy="935038"/>
                      </a:xfrm>
                      <a:prstGeom prst="rect">
                        <a:avLst/>
                      </a:prstGeom>
                      <a:noFill/>
                      <a:ln>
                        <a:noFill/>
                      </a:ln>
                    </p:spPr>
                  </p:pic>
                </p:oleObj>
              </mc:Fallback>
            </mc:AlternateContent>
          </a:graphicData>
        </a:graphic>
      </p:graphicFrame>
      <p:graphicFrame>
        <p:nvGraphicFramePr>
          <p:cNvPr id="7" name="对象 7"/>
          <p:cNvGraphicFramePr>
            <a:graphicFrameLocks noChangeAspect="1"/>
          </p:cNvGraphicFramePr>
          <p:nvPr>
            <p:extLst>
              <p:ext uri="{D42A27DB-BD31-4B8C-83A1-F6EECF244321}">
                <p14:modId xmlns:p14="http://schemas.microsoft.com/office/powerpoint/2010/main" val="645514149"/>
              </p:ext>
            </p:extLst>
          </p:nvPr>
        </p:nvGraphicFramePr>
        <p:xfrm>
          <a:off x="2055813" y="5249863"/>
          <a:ext cx="2935287" cy="951674"/>
        </p:xfrm>
        <a:graphic>
          <a:graphicData uri="http://schemas.openxmlformats.org/presentationml/2006/ole">
            <mc:AlternateContent xmlns:mc="http://schemas.openxmlformats.org/markup-compatibility/2006">
              <mc:Choice xmlns:v="urn:schemas-microsoft-com:vml" Requires="v">
                <p:oleObj spid="_x0000_s2121" name="Equation" r:id="rId6" imgW="1371600" imgH="444240" progId="Equation.DSMT4">
                  <p:embed/>
                </p:oleObj>
              </mc:Choice>
              <mc:Fallback>
                <p:oleObj name="Equation" r:id="rId6" imgW="137160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5813" y="5249863"/>
                        <a:ext cx="2935287" cy="9516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041556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例    子</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101" name="直接连接符 13"/>
          <p:cNvSpPr>
            <a:spLocks noChangeShapeType="1"/>
          </p:cNvSpPr>
          <p:nvPr/>
        </p:nvSpPr>
        <p:spPr bwMode="auto">
          <a:xfrm>
            <a:off x="2032000" y="3057174"/>
            <a:ext cx="2004907" cy="2257"/>
          </a:xfrm>
          <a:prstGeom prst="line">
            <a:avLst/>
          </a:prstGeom>
          <a:noFill/>
          <a:ln w="6350">
            <a:solidFill>
              <a:srgbClr val="519CD6"/>
            </a:solidFill>
            <a:bevel/>
            <a:headEnd/>
            <a:tailEnd/>
          </a:ln>
          <a:extLst>
            <a:ext uri="{909E8E84-426E-40DD-AFC4-6F175D3DCCD1}">
              <a14:hiddenFill xmlns:a14="http://schemas.microsoft.com/office/drawing/2010/main">
                <a:noFill/>
              </a14:hiddenFill>
            </a:ext>
          </a:extLst>
        </p:spPr>
        <p:txBody>
          <a:bodyPr/>
          <a:lstStyle/>
          <a:p>
            <a:endParaRPr lang="zh-CN" altLang="en-US" sz="3413"/>
          </a:p>
        </p:txBody>
      </p:sp>
      <p:sp>
        <p:nvSpPr>
          <p:cNvPr id="102" name="文本框 31"/>
          <p:cNvSpPr>
            <a:spLocks noChangeArrowheads="1"/>
          </p:cNvSpPr>
          <p:nvPr/>
        </p:nvSpPr>
        <p:spPr bwMode="auto">
          <a:xfrm>
            <a:off x="2196819" y="2171143"/>
            <a:ext cx="1903306"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120" dirty="0">
                <a:solidFill>
                  <a:srgbClr val="519CD6"/>
                </a:solidFill>
                <a:latin typeface="方正姚体" panose="02010601030101010101" pitchFamily="2" charset="-122"/>
                <a:ea typeface="方正姚体" panose="02010601030101010101" pitchFamily="2" charset="-122"/>
                <a:sym typeface="方正姚体" panose="02010601030101010101" pitchFamily="2" charset="-122"/>
              </a:rPr>
              <a:t>参数</a:t>
            </a:r>
          </a:p>
        </p:txBody>
      </p:sp>
      <p:grpSp>
        <p:nvGrpSpPr>
          <p:cNvPr id="111" name="组合 1"/>
          <p:cNvGrpSpPr>
            <a:grpSpLocks/>
          </p:cNvGrpSpPr>
          <p:nvPr/>
        </p:nvGrpSpPr>
        <p:grpSpPr bwMode="auto">
          <a:xfrm>
            <a:off x="946010" y="2506276"/>
            <a:ext cx="1113084" cy="1113084"/>
            <a:chOff x="1795463" y="2336800"/>
            <a:chExt cx="782637" cy="782638"/>
          </a:xfrm>
        </p:grpSpPr>
        <p:sp>
          <p:nvSpPr>
            <p:cNvPr id="112" name="椭圆 3"/>
            <p:cNvSpPr>
              <a:spLocks noChangeArrowheads="1"/>
            </p:cNvSpPr>
            <p:nvPr/>
          </p:nvSpPr>
          <p:spPr bwMode="auto">
            <a:xfrm>
              <a:off x="1795463" y="2336800"/>
              <a:ext cx="782637" cy="782638"/>
            </a:xfrm>
            <a:prstGeom prst="ellipse">
              <a:avLst/>
            </a:prstGeom>
            <a:solidFill>
              <a:srgbClr val="519CD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5EC2A6"/>
                </a:solidFill>
                <a:latin typeface="宋体" panose="02010600030101010101" pitchFamily="2" charset="-122"/>
                <a:sym typeface="宋体" panose="02010600030101010101" pitchFamily="2" charset="-122"/>
              </a:endParaRPr>
            </a:p>
          </p:txBody>
        </p:sp>
        <p:pic>
          <p:nvPicPr>
            <p:cNvPr id="113" name="Picture 4" descr="C:\Users\Jonahs\Dropbox\Projects SCOTT\MEET Windows Azure\source\Background\tile-icon-cach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338" y="248920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7" name="椭圆 16"/>
          <p:cNvSpPr>
            <a:spLocks noChangeArrowheads="1"/>
          </p:cNvSpPr>
          <p:nvPr/>
        </p:nvSpPr>
        <p:spPr bwMode="auto">
          <a:xfrm>
            <a:off x="4296552" y="2458861"/>
            <a:ext cx="162560" cy="162560"/>
          </a:xfrm>
          <a:prstGeom prst="ellipse">
            <a:avLst/>
          </a:prstGeom>
          <a:solidFill>
            <a:srgbClr val="3A87C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118" name="文本框 17"/>
          <p:cNvSpPr>
            <a:spLocks noChangeArrowheads="1"/>
          </p:cNvSpPr>
          <p:nvPr/>
        </p:nvSpPr>
        <p:spPr bwMode="auto">
          <a:xfrm>
            <a:off x="4583290" y="2325653"/>
            <a:ext cx="4657796" cy="14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Code </a:t>
            </a:r>
            <a:r>
              <a:rPr lang="zh-CN" altLang="en-US"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 </a:t>
            </a: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000001.SZ</a:t>
            </a:r>
          </a:p>
          <a:p>
            <a:pPr algn="l" eaLnBrk="1" hangingPunct="1">
              <a:lnSpc>
                <a:spcPct val="100000"/>
              </a:lnSpc>
              <a:spcBef>
                <a:spcPct val="0"/>
              </a:spcBef>
              <a:buFont typeface="Arial" panose="020B0604020202020204" pitchFamily="34" charset="0"/>
              <a:buNone/>
            </a:pP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              300138.SZ</a:t>
            </a:r>
          </a:p>
          <a:p>
            <a:pPr algn="l" eaLnBrk="1" hangingPunct="1">
              <a:lnSpc>
                <a:spcPct val="100000"/>
              </a:lnSpc>
              <a:spcBef>
                <a:spcPct val="0"/>
              </a:spcBef>
              <a:buFont typeface="Arial" panose="020B0604020202020204" pitchFamily="34" charset="0"/>
              <a:buNone/>
            </a:pPr>
            <a:endPar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endParaRPr>
          </a:p>
          <a:p>
            <a:pPr algn="l" eaLnBrk="1" hangingPunct="1">
              <a:lnSpc>
                <a:spcPct val="100000"/>
              </a:lnSpc>
              <a:spcBef>
                <a:spcPct val="0"/>
              </a:spcBef>
              <a:buFont typeface="Arial" panose="020B0604020202020204" pitchFamily="34" charset="0"/>
              <a:buNone/>
            </a:pP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 Time</a:t>
            </a:r>
            <a:r>
              <a:rPr lang="zh-CN" altLang="en-US"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 ： </a:t>
            </a: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2015.3.16——2015.3.18</a:t>
            </a:r>
            <a:endParaRPr lang="zh-CN" altLang="en-US" sz="2133" dirty="0">
              <a:solidFill>
                <a:srgbClr val="3A3838"/>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119" name="直接连接符 15"/>
          <p:cNvSpPr>
            <a:spLocks noChangeShapeType="1"/>
          </p:cNvSpPr>
          <p:nvPr/>
        </p:nvSpPr>
        <p:spPr bwMode="auto">
          <a:xfrm>
            <a:off x="2081671" y="6026150"/>
            <a:ext cx="2004907" cy="0"/>
          </a:xfrm>
          <a:prstGeom prst="line">
            <a:avLst/>
          </a:prstGeom>
          <a:noFill/>
          <a:ln w="6350">
            <a:solidFill>
              <a:srgbClr val="E8B161"/>
            </a:solidFill>
            <a:bevel/>
            <a:headEnd/>
            <a:tailEnd/>
          </a:ln>
          <a:extLst>
            <a:ext uri="{909E8E84-426E-40DD-AFC4-6F175D3DCCD1}">
              <a14:hiddenFill xmlns:a14="http://schemas.microsoft.com/office/drawing/2010/main">
                <a:noFill/>
              </a14:hiddenFill>
            </a:ext>
          </a:extLst>
        </p:spPr>
        <p:txBody>
          <a:bodyPr/>
          <a:lstStyle/>
          <a:p>
            <a:endParaRPr lang="zh-CN" altLang="en-US" sz="3413"/>
          </a:p>
        </p:txBody>
      </p:sp>
      <p:sp>
        <p:nvSpPr>
          <p:cNvPr id="120" name="文本框 30"/>
          <p:cNvSpPr>
            <a:spLocks noChangeArrowheads="1"/>
          </p:cNvSpPr>
          <p:nvPr/>
        </p:nvSpPr>
        <p:spPr bwMode="auto">
          <a:xfrm>
            <a:off x="2361636" y="5134329"/>
            <a:ext cx="1663983"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120" dirty="0">
                <a:solidFill>
                  <a:srgbClr val="E8B161"/>
                </a:solidFill>
                <a:latin typeface="方正姚体" panose="02010601030101010101" pitchFamily="2" charset="-122"/>
                <a:ea typeface="方正姚体" panose="02010601030101010101" pitchFamily="2" charset="-122"/>
                <a:sym typeface="方正姚体" panose="02010601030101010101" pitchFamily="2" charset="-122"/>
              </a:rPr>
              <a:t>计算方法</a:t>
            </a:r>
          </a:p>
        </p:txBody>
      </p:sp>
      <p:grpSp>
        <p:nvGrpSpPr>
          <p:cNvPr id="122" name="组合 33"/>
          <p:cNvGrpSpPr>
            <a:grpSpLocks/>
          </p:cNvGrpSpPr>
          <p:nvPr/>
        </p:nvGrpSpPr>
        <p:grpSpPr bwMode="auto">
          <a:xfrm>
            <a:off x="1038578" y="5488799"/>
            <a:ext cx="1113085" cy="1113085"/>
            <a:chOff x="385763" y="3068788"/>
            <a:chExt cx="965200" cy="966787"/>
          </a:xfrm>
        </p:grpSpPr>
        <p:sp>
          <p:nvSpPr>
            <p:cNvPr id="123" name="椭圆 4"/>
            <p:cNvSpPr>
              <a:spLocks noChangeArrowheads="1"/>
            </p:cNvSpPr>
            <p:nvPr/>
          </p:nvSpPr>
          <p:spPr bwMode="auto">
            <a:xfrm>
              <a:off x="385763" y="3068788"/>
              <a:ext cx="965200" cy="966787"/>
            </a:xfrm>
            <a:prstGeom prst="ellipse">
              <a:avLst/>
            </a:prstGeom>
            <a:solidFill>
              <a:srgbClr val="E8B16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grpSp>
          <p:nvGrpSpPr>
            <p:cNvPr id="132" name="Group 1"/>
            <p:cNvGrpSpPr>
              <a:grpSpLocks/>
            </p:cNvGrpSpPr>
            <p:nvPr/>
          </p:nvGrpSpPr>
          <p:grpSpPr bwMode="auto">
            <a:xfrm>
              <a:off x="519113" y="3273575"/>
              <a:ext cx="696913" cy="509588"/>
              <a:chOff x="0" y="0"/>
              <a:chExt cx="914400" cy="666650"/>
            </a:xfrm>
          </p:grpSpPr>
          <p:sp>
            <p:nvSpPr>
              <p:cNvPr id="134" name="Freeform 79"/>
              <p:cNvSpPr>
                <a:spLocks noChangeArrowheads="1"/>
              </p:cNvSpPr>
              <p:nvPr/>
            </p:nvSpPr>
            <p:spPr bwMode="auto">
              <a:xfrm>
                <a:off x="0" y="345254"/>
                <a:ext cx="914400" cy="321396"/>
              </a:xfrm>
              <a:custGeom>
                <a:avLst/>
                <a:gdLst>
                  <a:gd name="T0" fmla="*/ 2147483646 w 260"/>
                  <a:gd name="T1" fmla="*/ 2147483646 h 97"/>
                  <a:gd name="T2" fmla="*/ 2147483646 w 260"/>
                  <a:gd name="T3" fmla="*/ 2147483646 h 97"/>
                  <a:gd name="T4" fmla="*/ 2147483646 w 260"/>
                  <a:gd name="T5" fmla="*/ 2147483646 h 97"/>
                  <a:gd name="T6" fmla="*/ 2147483646 w 260"/>
                  <a:gd name="T7" fmla="*/ 2147483646 h 97"/>
                  <a:gd name="T8" fmla="*/ 2147483646 w 260"/>
                  <a:gd name="T9" fmla="*/ 0 h 97"/>
                  <a:gd name="T10" fmla="*/ 0 w 260"/>
                  <a:gd name="T11" fmla="*/ 0 h 97"/>
                  <a:gd name="T12" fmla="*/ 0 w 260"/>
                  <a:gd name="T13" fmla="*/ 2147483646 h 97"/>
                  <a:gd name="T14" fmla="*/ 2147483646 w 260"/>
                  <a:gd name="T15" fmla="*/ 2147483646 h 97"/>
                  <a:gd name="T16" fmla="*/ 2147483646 w 260"/>
                  <a:gd name="T17" fmla="*/ 2147483646 h 97"/>
                  <a:gd name="T18" fmla="*/ 2147483646 w 260"/>
                  <a:gd name="T19" fmla="*/ 2147483646 h 97"/>
                  <a:gd name="T20" fmla="*/ 2147483646 w 260"/>
                  <a:gd name="T21" fmla="*/ 0 h 97"/>
                  <a:gd name="T22" fmla="*/ 2147483646 w 260"/>
                  <a:gd name="T23" fmla="*/ 0 h 97"/>
                  <a:gd name="T24" fmla="*/ 2147483646 w 260"/>
                  <a:gd name="T25" fmla="*/ 2147483646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
                  <a:gd name="T40" fmla="*/ 0 h 97"/>
                  <a:gd name="T41" fmla="*/ 260 w 260"/>
                  <a:gd name="T42" fmla="*/ 97 h 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sp>
            <p:nvSpPr>
              <p:cNvPr id="135" name="Freeform 80"/>
              <p:cNvSpPr>
                <a:spLocks noEditPoints="1" noChangeArrowheads="1"/>
              </p:cNvSpPr>
              <p:nvPr/>
            </p:nvSpPr>
            <p:spPr bwMode="auto">
              <a:xfrm>
                <a:off x="0" y="0"/>
                <a:ext cx="914400" cy="318589"/>
              </a:xfrm>
              <a:custGeom>
                <a:avLst/>
                <a:gdLst>
                  <a:gd name="T0" fmla="*/ 2147483646 w 260"/>
                  <a:gd name="T1" fmla="*/ 2147483646 h 96"/>
                  <a:gd name="T2" fmla="*/ 2147483646 w 260"/>
                  <a:gd name="T3" fmla="*/ 2147483646 h 96"/>
                  <a:gd name="T4" fmla="*/ 2147483646 w 260"/>
                  <a:gd name="T5" fmla="*/ 2147483646 h 96"/>
                  <a:gd name="T6" fmla="*/ 2147483646 w 260"/>
                  <a:gd name="T7" fmla="*/ 0 h 96"/>
                  <a:gd name="T8" fmla="*/ 2147483646 w 260"/>
                  <a:gd name="T9" fmla="*/ 0 h 96"/>
                  <a:gd name="T10" fmla="*/ 2147483646 w 260"/>
                  <a:gd name="T11" fmla="*/ 2147483646 h 96"/>
                  <a:gd name="T12" fmla="*/ 2147483646 w 260"/>
                  <a:gd name="T13" fmla="*/ 2147483646 h 96"/>
                  <a:gd name="T14" fmla="*/ 2147483646 w 260"/>
                  <a:gd name="T15" fmla="*/ 2147483646 h 96"/>
                  <a:gd name="T16" fmla="*/ 0 w 260"/>
                  <a:gd name="T17" fmla="*/ 2147483646 h 96"/>
                  <a:gd name="T18" fmla="*/ 0 w 260"/>
                  <a:gd name="T19" fmla="*/ 2147483646 h 96"/>
                  <a:gd name="T20" fmla="*/ 2147483646 w 260"/>
                  <a:gd name="T21" fmla="*/ 2147483646 h 96"/>
                  <a:gd name="T22" fmla="*/ 2147483646 w 260"/>
                  <a:gd name="T23" fmla="*/ 2147483646 h 96"/>
                  <a:gd name="T24" fmla="*/ 2147483646 w 260"/>
                  <a:gd name="T25" fmla="*/ 2147483646 h 96"/>
                  <a:gd name="T26" fmla="*/ 2147483646 w 260"/>
                  <a:gd name="T27" fmla="*/ 2147483646 h 96"/>
                  <a:gd name="T28" fmla="*/ 2147483646 w 260"/>
                  <a:gd name="T29" fmla="*/ 2147483646 h 96"/>
                  <a:gd name="T30" fmla="*/ 2147483646 w 260"/>
                  <a:gd name="T31" fmla="*/ 2147483646 h 96"/>
                  <a:gd name="T32" fmla="*/ 2147483646 w 260"/>
                  <a:gd name="T33" fmla="*/ 2147483646 h 96"/>
                  <a:gd name="T34" fmla="*/ 2147483646 w 260"/>
                  <a:gd name="T35" fmla="*/ 2147483646 h 96"/>
                  <a:gd name="T36" fmla="*/ 2147483646 w 260"/>
                  <a:gd name="T37" fmla="*/ 2147483646 h 96"/>
                  <a:gd name="T38" fmla="*/ 2147483646 w 260"/>
                  <a:gd name="T39" fmla="*/ 2147483646 h 96"/>
                  <a:gd name="T40" fmla="*/ 2147483646 w 260"/>
                  <a:gd name="T41" fmla="*/ 2147483646 h 96"/>
                  <a:gd name="T42" fmla="*/ 2147483646 w 260"/>
                  <a:gd name="T43" fmla="*/ 2147483646 h 96"/>
                  <a:gd name="T44" fmla="*/ 2147483646 w 260"/>
                  <a:gd name="T45" fmla="*/ 2147483646 h 96"/>
                  <a:gd name="T46" fmla="*/ 2147483646 w 260"/>
                  <a:gd name="T47" fmla="*/ 2147483646 h 96"/>
                  <a:gd name="T48" fmla="*/ 2147483646 w 260"/>
                  <a:gd name="T49" fmla="*/ 2147483646 h 96"/>
                  <a:gd name="T50" fmla="*/ 2147483646 w 260"/>
                  <a:gd name="T51" fmla="*/ 2147483646 h 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0"/>
                  <a:gd name="T79" fmla="*/ 0 h 96"/>
                  <a:gd name="T80" fmla="*/ 260 w 260"/>
                  <a:gd name="T81" fmla="*/ 96 h 9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3413"/>
              </a:p>
            </p:txBody>
          </p:sp>
        </p:grpSp>
      </p:grpSp>
      <p:grpSp>
        <p:nvGrpSpPr>
          <p:cNvPr id="136" name="组合 29"/>
          <p:cNvGrpSpPr>
            <a:grpSpLocks/>
          </p:cNvGrpSpPr>
          <p:nvPr/>
        </p:nvGrpSpPr>
        <p:grpSpPr bwMode="auto">
          <a:xfrm>
            <a:off x="4314615" y="5405269"/>
            <a:ext cx="3623733" cy="420565"/>
            <a:chOff x="2628900" y="3124288"/>
            <a:chExt cx="2546879" cy="295084"/>
          </a:xfrm>
        </p:grpSpPr>
        <p:sp>
          <p:nvSpPr>
            <p:cNvPr id="137" name="椭圆 18"/>
            <p:cNvSpPr>
              <a:spLocks noChangeArrowheads="1"/>
            </p:cNvSpPr>
            <p:nvPr/>
          </p:nvSpPr>
          <p:spPr bwMode="auto">
            <a:xfrm>
              <a:off x="2628900" y="3228720"/>
              <a:ext cx="114300" cy="114300"/>
            </a:xfrm>
            <a:prstGeom prst="ellipse">
              <a:avLst/>
            </a:prstGeom>
            <a:solidFill>
              <a:srgbClr val="DDA44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138" name="文本框 19"/>
            <p:cNvSpPr>
              <a:spLocks noChangeArrowheads="1"/>
            </p:cNvSpPr>
            <p:nvPr/>
          </p:nvSpPr>
          <p:spPr bwMode="auto">
            <a:xfrm>
              <a:off x="2824692" y="3124288"/>
              <a:ext cx="2351087" cy="29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利用</a:t>
              </a: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STATA</a:t>
              </a:r>
            </a:p>
          </p:txBody>
        </p:sp>
      </p:grpSp>
      <p:sp>
        <p:nvSpPr>
          <p:cNvPr id="144" name="椭圆 18"/>
          <p:cNvSpPr>
            <a:spLocks noChangeArrowheads="1"/>
          </p:cNvSpPr>
          <p:nvPr/>
        </p:nvSpPr>
        <p:spPr bwMode="auto">
          <a:xfrm>
            <a:off x="4321387" y="6346754"/>
            <a:ext cx="162560" cy="162560"/>
          </a:xfrm>
          <a:prstGeom prst="ellipse">
            <a:avLst/>
          </a:prstGeom>
          <a:solidFill>
            <a:srgbClr val="DDA44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145" name="文本框 19"/>
          <p:cNvSpPr>
            <a:spLocks noChangeArrowheads="1"/>
          </p:cNvSpPr>
          <p:nvPr/>
        </p:nvSpPr>
        <p:spPr bwMode="auto">
          <a:xfrm>
            <a:off x="4594579" y="6200000"/>
            <a:ext cx="3343768"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利用</a:t>
            </a:r>
            <a:r>
              <a:rPr lang="en-US" altLang="zh-CN" sz="2133" dirty="0">
                <a:solidFill>
                  <a:srgbClr val="3A3838"/>
                </a:solidFill>
                <a:latin typeface="等线" panose="02010600030101010101" pitchFamily="2" charset="-122"/>
                <a:ea typeface="等线" panose="02010600030101010101" pitchFamily="2" charset="-122"/>
                <a:sym typeface="微软雅黑" panose="020B0503020204020204" pitchFamily="34" charset="-122"/>
              </a:rPr>
              <a:t>EXCEL</a:t>
            </a:r>
          </a:p>
        </p:txBody>
      </p:sp>
      <p:sp>
        <p:nvSpPr>
          <p:cNvPr id="146" name="椭圆 16"/>
          <p:cNvSpPr>
            <a:spLocks noChangeArrowheads="1"/>
          </p:cNvSpPr>
          <p:nvPr/>
        </p:nvSpPr>
        <p:spPr bwMode="auto">
          <a:xfrm>
            <a:off x="4283005" y="3468088"/>
            <a:ext cx="162560" cy="162560"/>
          </a:xfrm>
          <a:prstGeom prst="ellipse">
            <a:avLst/>
          </a:prstGeom>
          <a:solidFill>
            <a:srgbClr val="3A87C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3451072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例    子</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43" name="直接连接符 17"/>
          <p:cNvSpPr>
            <a:spLocks noChangeShapeType="1"/>
          </p:cNvSpPr>
          <p:nvPr/>
        </p:nvSpPr>
        <p:spPr bwMode="auto">
          <a:xfrm>
            <a:off x="1962009" y="5362223"/>
            <a:ext cx="2004907" cy="0"/>
          </a:xfrm>
          <a:prstGeom prst="line">
            <a:avLst/>
          </a:prstGeom>
          <a:noFill/>
          <a:ln w="6350">
            <a:solidFill>
              <a:srgbClr val="E8B161"/>
            </a:solidFill>
            <a:bevel/>
            <a:headEnd/>
            <a:tailEnd/>
          </a:ln>
          <a:extLst>
            <a:ext uri="{909E8E84-426E-40DD-AFC4-6F175D3DCCD1}">
              <a14:hiddenFill xmlns:a14="http://schemas.microsoft.com/office/drawing/2010/main">
                <a:noFill/>
              </a14:hiddenFill>
            </a:ext>
          </a:extLst>
        </p:spPr>
        <p:txBody>
          <a:bodyPr/>
          <a:lstStyle/>
          <a:p>
            <a:endParaRPr lang="zh-CN" altLang="en-US" sz="3413"/>
          </a:p>
        </p:txBody>
      </p:sp>
      <p:sp>
        <p:nvSpPr>
          <p:cNvPr id="44" name="文本框 29"/>
          <p:cNvSpPr>
            <a:spLocks noChangeArrowheads="1"/>
          </p:cNvSpPr>
          <p:nvPr/>
        </p:nvSpPr>
        <p:spPr bwMode="auto">
          <a:xfrm>
            <a:off x="2199076" y="4456854"/>
            <a:ext cx="1643662"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120">
                <a:solidFill>
                  <a:srgbClr val="E8B161"/>
                </a:solidFill>
                <a:latin typeface="方正姚体" panose="02010601030101010101" pitchFamily="2" charset="-122"/>
                <a:ea typeface="方正姚体" panose="02010601030101010101" pitchFamily="2" charset="-122"/>
                <a:sym typeface="方正姚体" panose="02010601030101010101" pitchFamily="2" charset="-122"/>
              </a:rPr>
              <a:t>计算结果</a:t>
            </a:r>
          </a:p>
        </p:txBody>
      </p:sp>
      <p:grpSp>
        <p:nvGrpSpPr>
          <p:cNvPr id="45" name="组合 40"/>
          <p:cNvGrpSpPr>
            <a:grpSpLocks/>
          </p:cNvGrpSpPr>
          <p:nvPr/>
        </p:nvGrpSpPr>
        <p:grpSpPr bwMode="auto">
          <a:xfrm>
            <a:off x="774419" y="4802295"/>
            <a:ext cx="1115342" cy="1113084"/>
            <a:chOff x="423862" y="4780822"/>
            <a:chExt cx="863600" cy="862012"/>
          </a:xfrm>
        </p:grpSpPr>
        <p:sp>
          <p:nvSpPr>
            <p:cNvPr id="46" name="椭圆 6"/>
            <p:cNvSpPr>
              <a:spLocks noChangeArrowheads="1"/>
            </p:cNvSpPr>
            <p:nvPr/>
          </p:nvSpPr>
          <p:spPr bwMode="auto">
            <a:xfrm>
              <a:off x="423862" y="4780822"/>
              <a:ext cx="863600" cy="862012"/>
            </a:xfrm>
            <a:prstGeom prst="ellipse">
              <a:avLst/>
            </a:prstGeom>
            <a:solidFill>
              <a:srgbClr val="DDA44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47" name="Freeform 18"/>
            <p:cNvSpPr>
              <a:spLocks noEditPoints="1" noChangeArrowheads="1"/>
            </p:cNvSpPr>
            <p:nvPr/>
          </p:nvSpPr>
          <p:spPr bwMode="auto">
            <a:xfrm>
              <a:off x="661614" y="4943432"/>
              <a:ext cx="430052" cy="52280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6"/>
                <a:gd name="T154" fmla="*/ 0 h 300"/>
                <a:gd name="T155" fmla="*/ 246 w 246"/>
                <a:gd name="T156" fmla="*/ 300 h 3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a:extLst/>
          </p:spPr>
          <p:txBody>
            <a:bodyPr lIns="87792" tIns="43897" rIns="87792" bIns="43897"/>
            <a:lstStyle/>
            <a:p>
              <a:pPr eaLnBrk="1" hangingPunct="1">
                <a:buFont typeface="Arial" panose="020B0604020202020204" pitchFamily="34" charset="0"/>
                <a:buNone/>
                <a:defRPr/>
              </a:pPr>
              <a:endParaRPr lang="zh-CN" altLang="zh-CN" sz="1067">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grpSp>
      <p:pic>
        <p:nvPicPr>
          <p:cNvPr id="4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6231" y="2354863"/>
            <a:ext cx="4364285" cy="591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17281" y="3989494"/>
            <a:ext cx="4030133" cy="2643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9971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723900" y="641054"/>
            <a:ext cx="115252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latin typeface="微软雅黑" panose="020B0503020204020204" pitchFamily="34" charset="-122"/>
                <a:ea typeface="微软雅黑" panose="020B0503020204020204" pitchFamily="34" charset="-122"/>
              </a:rPr>
              <a:t>例    子</a:t>
            </a:r>
            <a:endParaRPr kumimoji="0" lang="zh-CN" altLang="en-US" sz="4000" b="0" i="0" u="none" strike="noStrike" cap="none" spc="0" normalizeH="0" baseline="0" dirty="0">
              <a:ln>
                <a:noFill/>
              </a:ln>
              <a:solidFill>
                <a:srgbClr val="414141"/>
              </a:solidFill>
              <a:effectLst/>
              <a:uFillTx/>
              <a:latin typeface="微软雅黑" panose="020B0503020204020204" pitchFamily="34" charset="-122"/>
              <a:ea typeface="微软雅黑" panose="020B0503020204020204" pitchFamily="34" charset="-122"/>
              <a:sym typeface="Palatino"/>
            </a:endParaRPr>
          </a:p>
        </p:txBody>
      </p:sp>
      <p:sp>
        <p:nvSpPr>
          <p:cNvPr id="12" name="直接连接符 17"/>
          <p:cNvSpPr>
            <a:spLocks noChangeShapeType="1"/>
          </p:cNvSpPr>
          <p:nvPr/>
        </p:nvSpPr>
        <p:spPr bwMode="auto">
          <a:xfrm>
            <a:off x="1962009" y="5362223"/>
            <a:ext cx="2004907" cy="0"/>
          </a:xfrm>
          <a:prstGeom prst="line">
            <a:avLst/>
          </a:prstGeom>
          <a:noFill/>
          <a:ln w="6350">
            <a:solidFill>
              <a:srgbClr val="E8B161"/>
            </a:solidFill>
            <a:bevel/>
            <a:headEnd/>
            <a:tailEnd/>
          </a:ln>
          <a:extLst>
            <a:ext uri="{909E8E84-426E-40DD-AFC4-6F175D3DCCD1}">
              <a14:hiddenFill xmlns:a14="http://schemas.microsoft.com/office/drawing/2010/main">
                <a:noFill/>
              </a14:hiddenFill>
            </a:ext>
          </a:extLst>
        </p:spPr>
        <p:txBody>
          <a:bodyPr/>
          <a:lstStyle/>
          <a:p>
            <a:endParaRPr lang="zh-CN" altLang="en-US" sz="3413"/>
          </a:p>
        </p:txBody>
      </p:sp>
      <p:sp>
        <p:nvSpPr>
          <p:cNvPr id="13" name="文本框 29"/>
          <p:cNvSpPr>
            <a:spLocks noChangeArrowheads="1"/>
          </p:cNvSpPr>
          <p:nvPr/>
        </p:nvSpPr>
        <p:spPr bwMode="auto">
          <a:xfrm>
            <a:off x="2199076" y="4456854"/>
            <a:ext cx="1643662"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120">
                <a:solidFill>
                  <a:srgbClr val="E8B161"/>
                </a:solidFill>
                <a:latin typeface="方正姚体" panose="02010601030101010101" pitchFamily="2" charset="-122"/>
                <a:ea typeface="方正姚体" panose="02010601030101010101" pitchFamily="2" charset="-122"/>
                <a:sym typeface="方正姚体" panose="02010601030101010101" pitchFamily="2" charset="-122"/>
              </a:rPr>
              <a:t>计算过程</a:t>
            </a:r>
          </a:p>
        </p:txBody>
      </p:sp>
      <p:grpSp>
        <p:nvGrpSpPr>
          <p:cNvPr id="14" name="组合 40"/>
          <p:cNvGrpSpPr>
            <a:grpSpLocks/>
          </p:cNvGrpSpPr>
          <p:nvPr/>
        </p:nvGrpSpPr>
        <p:grpSpPr bwMode="auto">
          <a:xfrm>
            <a:off x="774419" y="4802295"/>
            <a:ext cx="1115342" cy="1113084"/>
            <a:chOff x="423862" y="4780822"/>
            <a:chExt cx="863600" cy="862012"/>
          </a:xfrm>
        </p:grpSpPr>
        <p:sp>
          <p:nvSpPr>
            <p:cNvPr id="15" name="椭圆 6"/>
            <p:cNvSpPr>
              <a:spLocks noChangeArrowheads="1"/>
            </p:cNvSpPr>
            <p:nvPr/>
          </p:nvSpPr>
          <p:spPr bwMode="auto">
            <a:xfrm>
              <a:off x="423862" y="4780822"/>
              <a:ext cx="863600" cy="862012"/>
            </a:xfrm>
            <a:prstGeom prst="ellipse">
              <a:avLst/>
            </a:prstGeom>
            <a:solidFill>
              <a:srgbClr val="DDA44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2560">
                <a:solidFill>
                  <a:srgbClr val="FFFFFF"/>
                </a:solidFill>
                <a:latin typeface="宋体" panose="02010600030101010101" pitchFamily="2" charset="-122"/>
                <a:sym typeface="宋体" panose="02010600030101010101" pitchFamily="2" charset="-122"/>
              </a:endParaRPr>
            </a:p>
          </p:txBody>
        </p:sp>
        <p:sp>
          <p:nvSpPr>
            <p:cNvPr id="16" name="Freeform 18"/>
            <p:cNvSpPr>
              <a:spLocks noEditPoints="1" noChangeArrowheads="1"/>
            </p:cNvSpPr>
            <p:nvPr/>
          </p:nvSpPr>
          <p:spPr bwMode="auto">
            <a:xfrm>
              <a:off x="661614" y="4943432"/>
              <a:ext cx="430052" cy="52280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6"/>
                <a:gd name="T154" fmla="*/ 0 h 300"/>
                <a:gd name="T155" fmla="*/ 246 w 246"/>
                <a:gd name="T156" fmla="*/ 300 h 3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a:extLst/>
          </p:spPr>
          <p:txBody>
            <a:bodyPr lIns="87792" tIns="43897" rIns="87792" bIns="43897"/>
            <a:lstStyle/>
            <a:p>
              <a:pPr eaLnBrk="1" hangingPunct="1">
                <a:buFont typeface="Arial" panose="020B0604020202020204" pitchFamily="34" charset="0"/>
                <a:buNone/>
                <a:defRPr/>
              </a:pPr>
              <a:endParaRPr lang="zh-CN" altLang="zh-CN" sz="1067">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grpSp>
      <p:pic>
        <p:nvPicPr>
          <p:cNvPr id="17" name="图片 16"/>
          <p:cNvPicPr>
            <a:picLocks noChangeAspect="1"/>
          </p:cNvPicPr>
          <p:nvPr/>
        </p:nvPicPr>
        <p:blipFill>
          <a:blip r:embed="rId3"/>
          <a:stretch>
            <a:fillRect/>
          </a:stretch>
        </p:blipFill>
        <p:spPr>
          <a:xfrm>
            <a:off x="4105727" y="2196095"/>
            <a:ext cx="8489562" cy="6347337"/>
          </a:xfrm>
          <a:prstGeom prst="rect">
            <a:avLst/>
          </a:prstGeom>
          <a:effectLst>
            <a:softEdge rad="12700"/>
          </a:effectLst>
        </p:spPr>
      </p:pic>
    </p:spTree>
    <p:extLst>
      <p:ext uri="{BB962C8B-B14F-4D97-AF65-F5344CB8AC3E}">
        <p14:creationId xmlns:p14="http://schemas.microsoft.com/office/powerpoint/2010/main" val="391650248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182</TotalTime>
  <Words>752</Words>
  <Application>Microsoft Office PowerPoint</Application>
  <PresentationFormat>Custom</PresentationFormat>
  <Paragraphs>109</Paragraphs>
  <Slides>12</Slides>
  <Notes>12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30" baseType="lpstr">
      <vt:lpstr>Adidas Unity</vt:lpstr>
      <vt:lpstr>Arial Unicode MS</vt:lpstr>
      <vt:lpstr>Bodoni SvtyTwo ITC TT-Book</vt:lpstr>
      <vt:lpstr>Helvetica Neue</vt:lpstr>
      <vt:lpstr>Palatino</vt:lpstr>
      <vt:lpstr>Zapf Dingbats</vt:lpstr>
      <vt:lpstr>等线</vt:lpstr>
      <vt:lpstr>方正姚体</vt:lpstr>
      <vt:lpstr>宋体</vt:lpstr>
      <vt:lpstr>微软雅黑</vt:lpstr>
      <vt:lpstr>微软雅黑 Light</vt:lpstr>
      <vt:lpstr>Arial</vt:lpstr>
      <vt:lpstr>Calibri</vt:lpstr>
      <vt:lpstr>Helvetica</vt:lpstr>
      <vt:lpstr>Times New Roman</vt:lpstr>
      <vt:lpstr>Wingdings</vt:lpstr>
      <vt:lpstr>New_Template4</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Qing LI</cp:lastModifiedBy>
  <cp:revision>59</cp:revision>
  <dcterms:modified xsi:type="dcterms:W3CDTF">2017-03-13T06:21:02Z</dcterms:modified>
</cp:coreProperties>
</file>