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84CFEA3-62CB-438E-BC63-D12FB9B92C64}">
  <a:tblStyle styleId="{F84CFEA3-62CB-438E-BC63-D12FB9B92C64}"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Highlight that the above approach ensures that searches are performed against a </a:t>
            </a:r>
            <a:r>
              <a:rPr lang="en-GB"/>
              <a:t>consistently</a:t>
            </a:r>
            <a:r>
              <a:rPr lang="en-GB"/>
              <a:t> enhanced data set (historical approaches only enhanced new data with new processing logic which obviously results in </a:t>
            </a:r>
            <a:r>
              <a:rPr lang="en-GB"/>
              <a:t>inconsistent</a:t>
            </a:r>
            <a:r>
              <a:rPr lang="en-GB"/>
              <a:t> search results).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Data model is so generic as reported data covers many different use cases.</a:t>
            </a:r>
          </a:p>
          <a:p>
            <a:pPr lvl="0">
              <a:spcBef>
                <a:spcPts val="0"/>
              </a:spcBef>
              <a:buNone/>
            </a:pPr>
            <a:r>
              <a:t/>
            </a:r>
            <a:endParaRPr/>
          </a:p>
          <a:p>
            <a:pPr lvl="0">
              <a:spcBef>
                <a:spcPts val="0"/>
              </a:spcBef>
              <a:buNone/>
            </a:pPr>
            <a:r>
              <a:rPr lang="en-GB"/>
              <a:t>Maybe mention -- &gt; events have an average of 4 different reported parties</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Absence</a:t>
            </a:r>
            <a:r>
              <a:rPr lang="en-GB"/>
              <a:t> of </a:t>
            </a:r>
            <a:r>
              <a:rPr lang="en-GB"/>
              <a:t>unique</a:t>
            </a:r>
            <a:r>
              <a:rPr lang="en-GB"/>
              <a:t> keys/reference dataset means that reported data on the left of the screen is actually the single real world entity with only a few </a:t>
            </a:r>
            <a:r>
              <a:rPr lang="en-GB"/>
              <a:t>truly</a:t>
            </a:r>
            <a:r>
              <a:rPr lang="en-GB"/>
              <a:t> unique characteristics.</a:t>
            </a:r>
          </a:p>
          <a:p>
            <a:pPr lvl="0">
              <a:spcBef>
                <a:spcPts val="0"/>
              </a:spcBef>
              <a:buNone/>
            </a:pPr>
            <a:r>
              <a:t/>
            </a:r>
            <a:endParaRPr/>
          </a:p>
          <a:p>
            <a:pPr lvl="0">
              <a:spcBef>
                <a:spcPts val="0"/>
              </a:spcBef>
              <a:buNone/>
            </a:pPr>
            <a:r>
              <a:rPr lang="en-GB"/>
              <a:t>If your data has a persistent unique Id - your very lucky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GB" sz="1200">
                <a:latin typeface="Lato"/>
                <a:ea typeface="Lato"/>
                <a:cs typeface="Lato"/>
                <a:sym typeface="Lato"/>
              </a:rPr>
              <a:t>Highlight that the default mapping results in a search for “111 First ST Secondville” being a hit - it’s a cross match between half the two addresses. Mappings support lots of other configurations e.g. data types, custom tokenisers, analyzers, multi-fields, etc…. Not mentioned above.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Example </a:t>
            </a:r>
            <a:r>
              <a:rPr lang="en-GB"/>
              <a:t>Explanation;</a:t>
            </a:r>
          </a:p>
          <a:p>
            <a:pPr lvl="0">
              <a:spcBef>
                <a:spcPts val="0"/>
              </a:spcBef>
              <a:buNone/>
            </a:pPr>
            <a:r>
              <a:rPr lang="en-GB"/>
              <a:t> </a:t>
            </a:r>
          </a:p>
          <a:p>
            <a:pPr lvl="0">
              <a:spcBef>
                <a:spcPts val="0"/>
              </a:spcBef>
              <a:buNone/>
            </a:pPr>
            <a:r>
              <a:rPr lang="en-GB"/>
              <a:t>The searchedParty in this example has;</a:t>
            </a:r>
          </a:p>
          <a:p>
            <a:pPr indent="-298450" lvl="0" marL="457200" rtl="0">
              <a:spcBef>
                <a:spcPts val="0"/>
              </a:spcBef>
              <a:buSzPct val="100000"/>
            </a:pPr>
            <a:r>
              <a:rPr lang="en-GB"/>
              <a:t>Two supplied characteristics (name and telephone number),</a:t>
            </a:r>
          </a:p>
          <a:p>
            <a:pPr indent="-298450" lvl="0" marL="457200" rtl="0">
              <a:spcBef>
                <a:spcPts val="0"/>
              </a:spcBef>
              <a:buSzPct val="100000"/>
            </a:pPr>
            <a:r>
              <a:rPr lang="en-GB"/>
              <a:t>A search parameter indicating that only one of the characteristics supplied is required to match (changing this to two would significantly improve the confidence of any matches however in this example would have led to no hits) </a:t>
            </a:r>
          </a:p>
          <a:p>
            <a:pPr indent="-298450" lvl="0" marL="457200" rtl="0">
              <a:spcBef>
                <a:spcPts val="0"/>
              </a:spcBef>
              <a:buSzPct val="100000"/>
            </a:pPr>
            <a:r>
              <a:rPr lang="en-GB"/>
              <a:t>An exclusion of all parties with an address country of China</a:t>
            </a:r>
          </a:p>
          <a:p>
            <a:pPr lvl="0">
              <a:spcBef>
                <a:spcPts val="0"/>
              </a:spcBef>
              <a:buNone/>
            </a:pPr>
            <a:r>
              <a:rPr lang="en-GB"/>
              <a:t>Two reported parties hit this search query and their characteristics are aggregated before the response is supplied to the user.</a:t>
            </a:r>
          </a:p>
          <a:p>
            <a:pPr lvl="0">
              <a:spcBef>
                <a:spcPts val="0"/>
              </a:spcBef>
              <a:buNone/>
            </a:pPr>
            <a:r>
              <a:t/>
            </a:r>
            <a:endParaRPr/>
          </a:p>
          <a:p>
            <a:pPr lvl="0">
              <a:spcBef>
                <a:spcPts val="0"/>
              </a:spcBef>
              <a:buNone/>
            </a:pPr>
            <a:r>
              <a:rPr lang="en-GB"/>
              <a:t>Key Points in relation to searching :</a:t>
            </a:r>
          </a:p>
          <a:p>
            <a:pPr indent="-298450" lvl="0" marL="457200" rtl="0">
              <a:spcBef>
                <a:spcPts val="0"/>
              </a:spcBef>
              <a:buSzPct val="100000"/>
            </a:pPr>
            <a:r>
              <a:rPr lang="en-GB"/>
              <a:t>You have full access to elasticsearch features (e.g. boolean matching, minimum should match, common query, search time synonyms, etc...) when performing a partySearch. Different search templates or parameters in a single template can be setup based on different use cases. E.g. </a:t>
            </a:r>
          </a:p>
          <a:p>
            <a:pPr indent="-298450" lvl="1" marL="914400" rtl="0">
              <a:spcBef>
                <a:spcPts val="0"/>
              </a:spcBef>
              <a:buSzPct val="100000"/>
            </a:pPr>
            <a:r>
              <a:rPr lang="en-GB"/>
              <a:t>Large volume / low value searches when the results are not going to be reviewed manually but need to provide high quality hits.</a:t>
            </a:r>
          </a:p>
          <a:p>
            <a:pPr indent="-298450" lvl="1" marL="914400" rtl="0">
              <a:spcBef>
                <a:spcPts val="0"/>
              </a:spcBef>
              <a:buSzPct val="100000"/>
            </a:pPr>
            <a:r>
              <a:rPr lang="en-GB"/>
              <a:t>Low volume / high value searches when the results will be reviewed manually and the focus is ensuring no possible matches are missed.</a:t>
            </a:r>
          </a:p>
          <a:p>
            <a:pPr indent="-298450" lvl="0" marL="457200" rtl="0">
              <a:spcBef>
                <a:spcPts val="0"/>
              </a:spcBef>
              <a:buSzPct val="100000"/>
            </a:pPr>
            <a:r>
              <a:rPr lang="en-GB"/>
              <a:t>At the point of finding hits you have full access to all of the transaction and role details for a reportedParty. So you can choose to include or exclude parties based on;</a:t>
            </a:r>
          </a:p>
          <a:p>
            <a:pPr indent="-298450" lvl="1" marL="914400" rtl="0">
              <a:spcBef>
                <a:spcPts val="0"/>
              </a:spcBef>
              <a:buSzPct val="100000"/>
            </a:pPr>
            <a:r>
              <a:rPr lang="en-GB"/>
              <a:t>The role of the party played,</a:t>
            </a:r>
          </a:p>
          <a:p>
            <a:pPr indent="-298450" lvl="1" marL="914400" rtl="0">
              <a:spcBef>
                <a:spcPts val="0"/>
              </a:spcBef>
              <a:buSzPct val="100000"/>
            </a:pPr>
            <a:r>
              <a:rPr lang="en-GB"/>
              <a:t>The type / direction of the transaction,</a:t>
            </a:r>
          </a:p>
          <a:p>
            <a:pPr indent="-298450" lvl="1" marL="914400" rtl="0">
              <a:spcBef>
                <a:spcPts val="0"/>
              </a:spcBef>
              <a:buSzPct val="100000"/>
            </a:pPr>
            <a:r>
              <a:rPr lang="en-GB"/>
              <a:t>The address of the party (as in the example above),</a:t>
            </a:r>
          </a:p>
          <a:p>
            <a:pPr indent="-298450" lvl="1" marL="914400" rtl="0">
              <a:spcBef>
                <a:spcPts val="0"/>
              </a:spcBef>
              <a:buSzPct val="100000"/>
            </a:pPr>
            <a:r>
              <a:rPr lang="en-GB"/>
              <a:t>Date of the transaction (e.g. exclude address hits that were greater than 3 years ago). </a:t>
            </a:r>
          </a:p>
          <a:p>
            <a:pPr indent="0" lvl="0" marL="457200" rtl="0">
              <a:spcBef>
                <a:spcPts val="0"/>
              </a:spcBef>
              <a:buNone/>
            </a:pPr>
            <a:r>
              <a:t/>
            </a:r>
            <a:endParaRPr/>
          </a:p>
          <a:p>
            <a:pPr lvl="0">
              <a:spcBef>
                <a:spcPts val="0"/>
              </a:spcBef>
              <a:buNone/>
            </a:pPr>
            <a:r>
              <a:rPr lang="en-GB"/>
              <a:t>Key Points in relation to aggregation</a:t>
            </a:r>
          </a:p>
          <a:p>
            <a:pPr indent="-298450" lvl="0" marL="457200" rtl="0">
              <a:spcBef>
                <a:spcPts val="0"/>
              </a:spcBef>
              <a:buSzPct val="100000"/>
            </a:pPr>
            <a:r>
              <a:rPr lang="en-GB"/>
              <a:t>The above graphic illustrates the aggregation the number of events per attribute however it is also possible to calculate other aggregations for each characteristic as well as for the aggregated party (e.g. total value of events by event type) - this uses reverse nesting - climbing back up the hierarchy.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swarmee/partySea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GB"/>
              <a:t>Complex Event Modelling in Elasticsearch</a:t>
            </a:r>
          </a:p>
        </p:txBody>
      </p:sp>
      <p:sp>
        <p:nvSpPr>
          <p:cNvPr id="87" name="Shape 8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spcBef>
                <a:spcPts val="0"/>
              </a:spcBef>
              <a:buNone/>
            </a:pPr>
            <a:r>
              <a:rPr lang="en-GB"/>
              <a:t>Nesting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GB"/>
              <a:t>Conclusion </a:t>
            </a:r>
          </a:p>
        </p:txBody>
      </p:sp>
      <p:sp>
        <p:nvSpPr>
          <p:cNvPr id="153" name="Shape 15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GB"/>
              <a:t>Slides and nested worked example can be found here </a:t>
            </a:r>
            <a:r>
              <a:rPr lang="en-GB"/>
              <a:t>→ </a:t>
            </a:r>
            <a:r>
              <a:rPr lang="en-GB" u="sng">
                <a:solidFill>
                  <a:schemeClr val="accent5"/>
                </a:solidFill>
                <a:hlinkClick r:id="rId3"/>
              </a:rPr>
              <a:t>https://github.com/swarmee/partySearch</a:t>
            </a:r>
          </a:p>
          <a:p>
            <a:pPr lvl="0">
              <a:spcBef>
                <a:spcPts val="0"/>
              </a:spcBef>
              <a:buNone/>
            </a:pPr>
            <a:r>
              <a:rPr lang="en-GB"/>
              <a:t>Good Luck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Presentation Purpose</a:t>
            </a:r>
          </a:p>
        </p:txBody>
      </p:sp>
      <p:sp>
        <p:nvSpPr>
          <p:cNvPr id="93" name="Shape 93"/>
          <p:cNvSpPr txBox="1"/>
          <p:nvPr>
            <p:ph idx="1" type="body"/>
          </p:nvPr>
        </p:nvSpPr>
        <p:spPr>
          <a:xfrm>
            <a:off x="729450" y="2078875"/>
            <a:ext cx="7623600" cy="22611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buChar char="●"/>
            </a:pPr>
            <a:r>
              <a:rPr lang="en-GB" sz="1400"/>
              <a:t>This presentation assumes that you are aware and want to take advantage of the elasticsearch featureset. E.g. </a:t>
            </a:r>
          </a:p>
          <a:p>
            <a:pPr indent="-317500" lvl="1" marL="914400" rtl="0">
              <a:spcBef>
                <a:spcPts val="0"/>
              </a:spcBef>
              <a:spcAft>
                <a:spcPts val="0"/>
              </a:spcAft>
              <a:buSzPct val="100000"/>
              <a:buChar char="○"/>
            </a:pPr>
            <a:r>
              <a:rPr lang="en-GB" sz="1400"/>
              <a:t>Functional features - match queries, common terms queries, synonyms, search templates, scroll, custom scoring,  percolate queries,  more like this queries, etc….</a:t>
            </a:r>
          </a:p>
          <a:p>
            <a:pPr indent="-317500" lvl="1" marL="914400" rtl="0">
              <a:spcBef>
                <a:spcPts val="0"/>
              </a:spcBef>
              <a:spcAft>
                <a:spcPts val="0"/>
              </a:spcAft>
              <a:buSzPct val="100000"/>
              <a:buChar char="○"/>
            </a:pPr>
            <a:r>
              <a:rPr lang="en-GB" sz="1400"/>
              <a:t>Non Functional features - fast search, cluster management, container compatible. </a:t>
            </a:r>
          </a:p>
          <a:p>
            <a:pPr indent="-317500" lvl="0" marL="457200" rtl="0">
              <a:spcBef>
                <a:spcPts val="0"/>
              </a:spcBef>
              <a:buSzPct val="100000"/>
              <a:buChar char="●"/>
            </a:pPr>
            <a:r>
              <a:rPr lang="en-GB" sz="1400"/>
              <a:t>However your events are </a:t>
            </a:r>
            <a:r>
              <a:rPr i="1" lang="en-GB" sz="1400"/>
              <a:t>complex</a:t>
            </a:r>
            <a:r>
              <a:rPr lang="en-GB" sz="1400"/>
              <a:t>  so you are not sure how to configure elasticsearch to support your use case.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GB"/>
              <a:t>Background On Our Requirements</a:t>
            </a:r>
          </a:p>
        </p:txBody>
      </p:sp>
      <p:sp>
        <p:nvSpPr>
          <p:cNvPr id="99" name="Shape 99"/>
          <p:cNvSpPr txBox="1"/>
          <p:nvPr>
            <p:ph idx="1" type="body"/>
          </p:nvPr>
        </p:nvSpPr>
        <p:spPr>
          <a:xfrm>
            <a:off x="729450" y="2078875"/>
            <a:ext cx="7688700" cy="28350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buChar char="●"/>
            </a:pPr>
            <a:r>
              <a:rPr lang="en-GB" sz="1400"/>
              <a:t>Data holdings growing by 100+ million events each year.</a:t>
            </a:r>
          </a:p>
          <a:p>
            <a:pPr indent="-317500" lvl="0" marL="457200" rtl="0">
              <a:spcBef>
                <a:spcPts val="0"/>
              </a:spcBef>
              <a:spcAft>
                <a:spcPts val="0"/>
              </a:spcAft>
              <a:buSzPct val="100000"/>
              <a:buChar char="●"/>
            </a:pPr>
            <a:r>
              <a:rPr lang="en-GB" sz="1400"/>
              <a:t>Data streaming in from over 1,30</a:t>
            </a:r>
            <a:r>
              <a:rPr lang="en-GB" sz="1400"/>
              <a:t>0 entities with different levels of sophistication.</a:t>
            </a:r>
          </a:p>
          <a:p>
            <a:pPr indent="-317500" lvl="0" marL="457200" rtl="0">
              <a:spcBef>
                <a:spcPts val="0"/>
              </a:spcBef>
              <a:spcAft>
                <a:spcPts val="0"/>
              </a:spcAft>
              <a:buSzPct val="100000"/>
              <a:buChar char="●"/>
            </a:pPr>
            <a:r>
              <a:rPr lang="en-GB" sz="1400"/>
              <a:t>The event details captured both in terms of types and content are vastly different based on the entity submitting the data.</a:t>
            </a:r>
          </a:p>
          <a:p>
            <a:pPr indent="-317500" lvl="0" marL="457200" rtl="0">
              <a:spcBef>
                <a:spcPts val="0"/>
              </a:spcBef>
              <a:spcAft>
                <a:spcPts val="0"/>
              </a:spcAft>
              <a:buSzPct val="100000"/>
              <a:buChar char="●"/>
            </a:pPr>
            <a:r>
              <a:rPr lang="en-GB" sz="1400"/>
              <a:t>No registry of entities to match the parties on the incoming data feed.</a:t>
            </a:r>
          </a:p>
          <a:p>
            <a:pPr indent="-317500" lvl="0" marL="457200" rtl="0">
              <a:spcBef>
                <a:spcPts val="0"/>
              </a:spcBef>
              <a:spcAft>
                <a:spcPts val="0"/>
              </a:spcAft>
              <a:buSzPct val="100000"/>
              <a:buChar char="●"/>
            </a:pPr>
            <a:r>
              <a:rPr lang="en-GB" sz="1400"/>
              <a:t>Significant effort is required to </a:t>
            </a:r>
            <a:r>
              <a:rPr lang="en-GB" sz="1400"/>
              <a:t>standardise</a:t>
            </a:r>
            <a:r>
              <a:rPr lang="en-GB" sz="1400"/>
              <a:t> and </a:t>
            </a:r>
            <a:r>
              <a:rPr lang="en-GB" sz="1400"/>
              <a:t>embellish</a:t>
            </a:r>
            <a:r>
              <a:rPr lang="en-GB" sz="1400"/>
              <a:t> reported data before its is made </a:t>
            </a:r>
            <a:r>
              <a:rPr lang="en-GB" sz="1400"/>
              <a:t>available</a:t>
            </a:r>
            <a:r>
              <a:rPr lang="en-GB" sz="1400"/>
              <a:t> for analysis. The </a:t>
            </a:r>
            <a:r>
              <a:rPr lang="en-GB" sz="1400"/>
              <a:t>standardisation</a:t>
            </a:r>
            <a:r>
              <a:rPr lang="en-GB" sz="1400"/>
              <a:t> and </a:t>
            </a:r>
            <a:r>
              <a:rPr lang="en-GB" sz="1400"/>
              <a:t>embellishment</a:t>
            </a:r>
            <a:r>
              <a:rPr lang="en-GB" sz="1400"/>
              <a:t> processing is constantly evolving, and when changes are made these changes are required to be applied to </a:t>
            </a:r>
            <a:r>
              <a:rPr b="1" lang="en-GB" sz="1400"/>
              <a:t>all</a:t>
            </a:r>
            <a:r>
              <a:rPr lang="en-GB" sz="1400"/>
              <a:t> historical data.</a:t>
            </a:r>
          </a:p>
          <a:p>
            <a:pPr indent="-317500" lvl="0" marL="457200" rtl="0">
              <a:spcBef>
                <a:spcPts val="0"/>
              </a:spcBef>
              <a:buSzPct val="100000"/>
              <a:buChar char="●"/>
            </a:pPr>
            <a:r>
              <a:rPr lang="en-GB" sz="1400"/>
              <a:t>Thus the search datastore is required to be reloaded from scratch on a regular basis.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GB"/>
              <a:t>Our Product Model</a:t>
            </a:r>
          </a:p>
        </p:txBody>
      </p:sp>
      <p:sp>
        <p:nvSpPr>
          <p:cNvPr id="105" name="Shape 105"/>
          <p:cNvSpPr txBox="1"/>
          <p:nvPr>
            <p:ph idx="1" type="body"/>
          </p:nvPr>
        </p:nvSpPr>
        <p:spPr>
          <a:xfrm>
            <a:off x="729450" y="2078875"/>
            <a:ext cx="5504400" cy="28212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buChar char="●"/>
            </a:pPr>
            <a:r>
              <a:rPr lang="en-GB" sz="1400"/>
              <a:t>Reported events are deeply nested with every level of the </a:t>
            </a:r>
            <a:r>
              <a:rPr lang="en-GB" sz="1400"/>
              <a:t>hierarchy</a:t>
            </a:r>
            <a:r>
              <a:rPr lang="en-GB" sz="1400"/>
              <a:t> a repeating group. I.e. </a:t>
            </a:r>
          </a:p>
          <a:p>
            <a:pPr indent="-317500" lvl="1" marL="914400" rtl="0">
              <a:spcBef>
                <a:spcPts val="0"/>
              </a:spcBef>
              <a:spcAft>
                <a:spcPts val="0"/>
              </a:spcAft>
              <a:buSzPct val="100000"/>
              <a:buChar char="○"/>
            </a:pPr>
            <a:r>
              <a:rPr lang="en-GB" sz="1400"/>
              <a:t>Multiple</a:t>
            </a:r>
            <a:r>
              <a:rPr lang="en-GB" sz="1400"/>
              <a:t> </a:t>
            </a:r>
            <a:r>
              <a:rPr i="1" lang="en-GB" sz="1400"/>
              <a:t>Roles</a:t>
            </a:r>
            <a:r>
              <a:rPr lang="en-GB" sz="1400"/>
              <a:t> within an </a:t>
            </a:r>
            <a:r>
              <a:rPr i="1" lang="en-GB" sz="1400"/>
              <a:t>Event</a:t>
            </a:r>
          </a:p>
          <a:p>
            <a:pPr indent="-317500" lvl="1" marL="914400" rtl="0">
              <a:spcBef>
                <a:spcPts val="0"/>
              </a:spcBef>
              <a:spcAft>
                <a:spcPts val="0"/>
              </a:spcAft>
              <a:buSzPct val="100000"/>
              <a:buChar char="○"/>
            </a:pPr>
            <a:r>
              <a:rPr lang="en-GB" sz="1400"/>
              <a:t>Multiple </a:t>
            </a:r>
            <a:r>
              <a:rPr i="1" lang="en-GB" sz="1400"/>
              <a:t>ReportedParties</a:t>
            </a:r>
            <a:r>
              <a:rPr lang="en-GB" sz="1400"/>
              <a:t> within a </a:t>
            </a:r>
            <a:r>
              <a:rPr i="1" lang="en-GB" sz="1400"/>
              <a:t>Role</a:t>
            </a:r>
          </a:p>
          <a:p>
            <a:pPr indent="-317500" lvl="1" marL="914400" rtl="0">
              <a:spcBef>
                <a:spcPts val="0"/>
              </a:spcBef>
              <a:spcAft>
                <a:spcPts val="0"/>
              </a:spcAft>
              <a:buSzPct val="100000"/>
              <a:buChar char="○"/>
            </a:pPr>
            <a:r>
              <a:rPr lang="en-GB" sz="1400"/>
              <a:t>Multiple</a:t>
            </a:r>
            <a:r>
              <a:rPr lang="en-GB" sz="1400"/>
              <a:t> </a:t>
            </a:r>
            <a:r>
              <a:rPr i="1" lang="en-GB" sz="1400"/>
              <a:t>Names</a:t>
            </a:r>
            <a:r>
              <a:rPr lang="en-GB" sz="1400"/>
              <a:t> within a </a:t>
            </a:r>
            <a:r>
              <a:rPr i="1" lang="en-GB" sz="1400"/>
              <a:t>Party</a:t>
            </a:r>
          </a:p>
          <a:p>
            <a:pPr indent="-317500" lvl="1" marL="914400" rtl="0">
              <a:spcBef>
                <a:spcPts val="0"/>
              </a:spcBef>
              <a:spcAft>
                <a:spcPts val="0"/>
              </a:spcAft>
              <a:buSzPct val="100000"/>
              <a:buChar char="○"/>
            </a:pPr>
            <a:r>
              <a:rPr lang="en-GB" sz="1400"/>
              <a:t>Multiple</a:t>
            </a:r>
            <a:r>
              <a:rPr lang="en-GB" sz="1400"/>
              <a:t> </a:t>
            </a:r>
            <a:r>
              <a:rPr i="1" lang="en-GB" sz="1400"/>
              <a:t>Addresses</a:t>
            </a:r>
            <a:r>
              <a:rPr lang="en-GB" sz="1400"/>
              <a:t> </a:t>
            </a:r>
            <a:r>
              <a:rPr lang="en-GB" sz="1400"/>
              <a:t> within a </a:t>
            </a:r>
            <a:r>
              <a:rPr i="1" lang="en-GB" sz="1400"/>
              <a:t>Party</a:t>
            </a:r>
          </a:p>
          <a:p>
            <a:pPr indent="-317500" lvl="1" marL="914400" rtl="0">
              <a:spcBef>
                <a:spcPts val="0"/>
              </a:spcBef>
              <a:spcAft>
                <a:spcPts val="0"/>
              </a:spcAft>
              <a:buSzPct val="100000"/>
              <a:buChar char="○"/>
            </a:pPr>
            <a:r>
              <a:rPr lang="en-GB" sz="1400"/>
              <a:t>Multiple</a:t>
            </a:r>
            <a:r>
              <a:rPr lang="en-GB" sz="1400"/>
              <a:t> </a:t>
            </a:r>
            <a:r>
              <a:rPr i="1" lang="en-GB" sz="1400"/>
              <a:t>Accounts</a:t>
            </a:r>
            <a:r>
              <a:rPr lang="en-GB" sz="1400"/>
              <a:t> </a:t>
            </a:r>
            <a:r>
              <a:rPr lang="en-GB" sz="1400"/>
              <a:t> within a </a:t>
            </a:r>
            <a:r>
              <a:rPr i="1" lang="en-GB" sz="1400"/>
              <a:t>Party</a:t>
            </a:r>
          </a:p>
          <a:p>
            <a:pPr indent="-317500" lvl="1" marL="914400" rtl="0">
              <a:spcBef>
                <a:spcPts val="0"/>
              </a:spcBef>
              <a:spcAft>
                <a:spcPts val="0"/>
              </a:spcAft>
              <a:buSzPct val="100000"/>
              <a:buChar char="○"/>
            </a:pPr>
            <a:r>
              <a:rPr lang="en-GB" sz="1400"/>
              <a:t>Multiple</a:t>
            </a:r>
            <a:r>
              <a:rPr lang="en-GB" sz="1400"/>
              <a:t> </a:t>
            </a:r>
            <a:r>
              <a:rPr i="1" lang="en-GB" sz="1400"/>
              <a:t>Ids</a:t>
            </a:r>
            <a:r>
              <a:rPr lang="en-GB" sz="1400"/>
              <a:t> </a:t>
            </a:r>
            <a:r>
              <a:rPr lang="en-GB" sz="1400"/>
              <a:t> within a </a:t>
            </a:r>
            <a:r>
              <a:rPr i="1" lang="en-GB" sz="1400"/>
              <a:t>Party</a:t>
            </a:r>
          </a:p>
          <a:p>
            <a:pPr indent="-317500" lvl="0" marL="457200" rtl="0">
              <a:spcBef>
                <a:spcPts val="0"/>
              </a:spcBef>
              <a:buSzPct val="100000"/>
              <a:buChar char="●"/>
            </a:pPr>
            <a:r>
              <a:rPr lang="en-GB" sz="1400"/>
              <a:t>Analysis is required to be supported at every level of the hierarchy. </a:t>
            </a:r>
          </a:p>
        </p:txBody>
      </p:sp>
      <p:pic>
        <p:nvPicPr>
          <p:cNvPr descr="partyDetails.png" id="106" name="Shape 106"/>
          <p:cNvPicPr preferRelativeResize="0"/>
          <p:nvPr/>
        </p:nvPicPr>
        <p:blipFill>
          <a:blip r:embed="rId3">
            <a:alphaModFix/>
          </a:blip>
          <a:stretch>
            <a:fillRect/>
          </a:stretch>
        </p:blipFill>
        <p:spPr>
          <a:xfrm>
            <a:off x="4864075" y="509850"/>
            <a:ext cx="4279925" cy="465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GB"/>
              <a:t>Absence of Unique Keys (lots of fuzzy linkages)</a:t>
            </a:r>
          </a:p>
        </p:txBody>
      </p:sp>
      <p:sp>
        <p:nvSpPr>
          <p:cNvPr id="112" name="Shape 11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13" name="Shape 113"/>
          <p:cNvPicPr preferRelativeResize="0"/>
          <p:nvPr/>
        </p:nvPicPr>
        <p:blipFill>
          <a:blip r:embed="rId3">
            <a:alphaModFix/>
          </a:blip>
          <a:stretch>
            <a:fillRect/>
          </a:stretch>
        </p:blipFill>
        <p:spPr>
          <a:xfrm>
            <a:off x="577050" y="1966098"/>
            <a:ext cx="3100951" cy="2997874"/>
          </a:xfrm>
          <a:prstGeom prst="rect">
            <a:avLst/>
          </a:prstGeom>
          <a:noFill/>
          <a:ln>
            <a:noFill/>
          </a:ln>
        </p:spPr>
      </p:pic>
      <p:pic>
        <p:nvPicPr>
          <p:cNvPr id="114" name="Shape 114"/>
          <p:cNvPicPr preferRelativeResize="0"/>
          <p:nvPr/>
        </p:nvPicPr>
        <p:blipFill>
          <a:blip r:embed="rId4">
            <a:alphaModFix/>
          </a:blip>
          <a:stretch>
            <a:fillRect/>
          </a:stretch>
        </p:blipFill>
        <p:spPr>
          <a:xfrm>
            <a:off x="5171175" y="2078875"/>
            <a:ext cx="3972824" cy="261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GB"/>
              <a:t>How to Model This Data</a:t>
            </a:r>
          </a:p>
        </p:txBody>
      </p:sp>
      <p:sp>
        <p:nvSpPr>
          <p:cNvPr id="120" name="Shape 120"/>
          <p:cNvSpPr txBox="1"/>
          <p:nvPr>
            <p:ph idx="1" type="body"/>
          </p:nvPr>
        </p:nvSpPr>
        <p:spPr>
          <a:xfrm>
            <a:off x="729450" y="2078875"/>
            <a:ext cx="7688700" cy="2877000"/>
          </a:xfrm>
          <a:prstGeom prst="rect">
            <a:avLst/>
          </a:prstGeom>
        </p:spPr>
        <p:txBody>
          <a:bodyPr anchorCtr="0" anchor="t" bIns="91425" lIns="91425" rIns="91425" wrap="square" tIns="91425">
            <a:noAutofit/>
          </a:bodyPr>
          <a:lstStyle/>
          <a:p>
            <a:pPr lvl="0" rtl="0">
              <a:spcBef>
                <a:spcPts val="0"/>
              </a:spcBef>
              <a:buNone/>
            </a:pPr>
            <a:r>
              <a:rPr lang="en-GB" sz="1400"/>
              <a:t>Historical approaches included;</a:t>
            </a:r>
          </a:p>
          <a:p>
            <a:pPr indent="-317500" lvl="0" marL="457200" rtl="0">
              <a:spcBef>
                <a:spcPts val="0"/>
              </a:spcBef>
              <a:spcAft>
                <a:spcPts val="0"/>
              </a:spcAft>
              <a:buSzPct val="100000"/>
            </a:pPr>
            <a:r>
              <a:rPr lang="en-GB" sz="1400"/>
              <a:t>Normalised database structures (relational tables). However did not scale as transactional integrity is required to be maintained.  </a:t>
            </a:r>
          </a:p>
          <a:p>
            <a:pPr indent="-317500" lvl="0" marL="457200" rtl="0">
              <a:spcBef>
                <a:spcPts val="0"/>
              </a:spcBef>
              <a:buSzPct val="100000"/>
            </a:pPr>
            <a:r>
              <a:rPr lang="en-GB" sz="1400"/>
              <a:t>De-normalised database structure (flat or partially flat table). However resulted in </a:t>
            </a:r>
            <a:r>
              <a:rPr lang="en-GB" sz="1400"/>
              <a:t>ultra wide rows leading to complex queries and aggregations of search results. </a:t>
            </a:r>
          </a:p>
          <a:p>
            <a:pPr lvl="0">
              <a:spcBef>
                <a:spcPts val="0"/>
              </a:spcBef>
              <a:buNone/>
            </a:pPr>
            <a:r>
              <a:rPr lang="en-GB" sz="1400"/>
              <a:t>With some elasticsearch configuration we were able to model all of complexity of the data into a single index that addressed the above limitations. </a:t>
            </a:r>
          </a:p>
          <a:p>
            <a:pPr lvl="0" rtl="0">
              <a:spcBef>
                <a:spcPts val="0"/>
              </a:spcBef>
              <a:buNone/>
            </a:pPr>
            <a:r>
              <a:rPr lang="en-GB" sz="1400"/>
              <a:t> To do this we needed to leverage a nesting mapping …….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Elasticsearch Mapping</a:t>
            </a:r>
          </a:p>
        </p:txBody>
      </p:sp>
      <p:sp>
        <p:nvSpPr>
          <p:cNvPr id="126" name="Shape 126"/>
          <p:cNvSpPr txBox="1"/>
          <p:nvPr>
            <p:ph idx="1" type="body"/>
          </p:nvPr>
        </p:nvSpPr>
        <p:spPr>
          <a:xfrm>
            <a:off x="323825" y="1940775"/>
            <a:ext cx="8250900" cy="2261100"/>
          </a:xfrm>
          <a:prstGeom prst="rect">
            <a:avLst/>
          </a:prstGeom>
        </p:spPr>
        <p:txBody>
          <a:bodyPr anchorCtr="0" anchor="t" bIns="91425" lIns="91425" rIns="91425" wrap="square" tIns="91425">
            <a:noAutofit/>
          </a:bodyPr>
          <a:lstStyle/>
          <a:p>
            <a:pPr indent="-317500" lvl="0" marL="457200" marR="0" rtl="0" algn="l">
              <a:lnSpc>
                <a:spcPct val="115000"/>
              </a:lnSpc>
              <a:spcBef>
                <a:spcPts val="0"/>
              </a:spcBef>
              <a:spcAft>
                <a:spcPts val="0"/>
              </a:spcAft>
              <a:buSzPct val="100000"/>
            </a:pPr>
            <a:r>
              <a:rPr lang="en-GB" sz="1400"/>
              <a:t>A </a:t>
            </a:r>
            <a:r>
              <a:rPr i="1" lang="en-GB" sz="1400"/>
              <a:t>mapping</a:t>
            </a:r>
            <a:r>
              <a:rPr lang="en-GB" sz="1400"/>
              <a:t> is just elasticsearches’s terminology for a schema. </a:t>
            </a:r>
          </a:p>
          <a:p>
            <a:pPr indent="-317500" lvl="1" marL="914400" marR="0" rtl="0" algn="l">
              <a:lnSpc>
                <a:spcPct val="115000"/>
              </a:lnSpc>
              <a:spcBef>
                <a:spcPts val="0"/>
              </a:spcBef>
              <a:spcAft>
                <a:spcPts val="0"/>
              </a:spcAft>
              <a:buSzPct val="100000"/>
            </a:pPr>
            <a:r>
              <a:rPr lang="en-GB" sz="1400"/>
              <a:t>Default Mapping → where no mapping is pre-configured elasticsearch applies a simple schema to the data which stores nested fields as a list (which will meet some requirements).</a:t>
            </a:r>
          </a:p>
          <a:p>
            <a:pPr indent="-317500" lvl="1" marL="914400" marR="0" rtl="0" algn="l">
              <a:lnSpc>
                <a:spcPct val="115000"/>
              </a:lnSpc>
              <a:spcBef>
                <a:spcPts val="0"/>
              </a:spcBef>
              <a:spcAft>
                <a:spcPts val="1600"/>
              </a:spcAft>
              <a:buSzPct val="100000"/>
            </a:pPr>
            <a:r>
              <a:rPr lang="en-GB" sz="1400"/>
              <a:t>Pre-configured Mapping → a pre-configured nested mapping  supports more complex searching by storing each repeating group separately. </a:t>
            </a:r>
          </a:p>
        </p:txBody>
      </p:sp>
      <p:sp>
        <p:nvSpPr>
          <p:cNvPr id="127" name="Shape 127"/>
          <p:cNvSpPr/>
          <p:nvPr/>
        </p:nvSpPr>
        <p:spPr>
          <a:xfrm>
            <a:off x="602625" y="3387175"/>
            <a:ext cx="2867100" cy="1778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8" name="Shape 128"/>
          <p:cNvSpPr txBox="1"/>
          <p:nvPr/>
        </p:nvSpPr>
        <p:spPr>
          <a:xfrm>
            <a:off x="483575" y="3377975"/>
            <a:ext cx="3214200" cy="1675800"/>
          </a:xfrm>
          <a:prstGeom prst="rect">
            <a:avLst/>
          </a:prstGeom>
          <a:noFill/>
          <a:ln>
            <a:noFill/>
          </a:ln>
        </p:spPr>
        <p:txBody>
          <a:bodyPr anchorCtr="0" anchor="ctr" bIns="91425" lIns="91425" rIns="91425" wrap="square" tIns="91425">
            <a:noAutofit/>
          </a:bodyPr>
          <a:lstStyle/>
          <a:p>
            <a:pPr lvl="0" rtl="0">
              <a:lnSpc>
                <a:spcPct val="115000"/>
              </a:lnSpc>
              <a:spcBef>
                <a:spcPts val="0"/>
              </a:spcBef>
              <a:buNone/>
            </a:pPr>
            <a:r>
              <a:t/>
            </a:r>
            <a:endParaRPr sz="1100"/>
          </a:p>
          <a:p>
            <a:pPr lvl="0" rtl="0">
              <a:lnSpc>
                <a:spcPct val="115000"/>
              </a:lnSpc>
              <a:spcBef>
                <a:spcPts val="0"/>
              </a:spcBef>
              <a:buNone/>
            </a:pPr>
            <a:r>
              <a:rPr lang="en-GB" sz="1100"/>
              <a:t>    {</a:t>
            </a:r>
          </a:p>
          <a:p>
            <a:pPr lvl="0" rtl="0">
              <a:lnSpc>
                <a:spcPct val="115000"/>
              </a:lnSpc>
              <a:spcBef>
                <a:spcPts val="0"/>
              </a:spcBef>
              <a:buNone/>
            </a:pPr>
            <a:r>
              <a:rPr lang="en-GB" sz="1100"/>
              <a:t>      "name": "</a:t>
            </a:r>
            <a:r>
              <a:rPr lang="en-GB" sz="1100">
                <a:solidFill>
                  <a:srgbClr val="0000FF"/>
                </a:solidFill>
              </a:rPr>
              <a:t>Lilly Smith</a:t>
            </a:r>
            <a:r>
              <a:rPr lang="en-GB" sz="1100"/>
              <a:t>"</a:t>
            </a:r>
          </a:p>
          <a:p>
            <a:pPr lvl="0" rtl="0">
              <a:lnSpc>
                <a:spcPct val="115000"/>
              </a:lnSpc>
              <a:spcBef>
                <a:spcPts val="0"/>
              </a:spcBef>
              <a:buNone/>
            </a:pPr>
            <a:r>
              <a:rPr lang="en-GB" sz="1100"/>
              <a:t>    },</a:t>
            </a:r>
          </a:p>
          <a:p>
            <a:pPr lvl="0" rtl="0">
              <a:lnSpc>
                <a:spcPct val="115000"/>
              </a:lnSpc>
              <a:spcBef>
                <a:spcPts val="0"/>
              </a:spcBef>
              <a:buNone/>
            </a:pPr>
            <a:r>
              <a:rPr lang="en-GB" sz="1100"/>
              <a:t>    {</a:t>
            </a:r>
          </a:p>
          <a:p>
            <a:pPr lvl="0" rtl="0">
              <a:lnSpc>
                <a:spcPct val="115000"/>
              </a:lnSpc>
              <a:spcBef>
                <a:spcPts val="0"/>
              </a:spcBef>
              <a:buNone/>
            </a:pPr>
            <a:r>
              <a:rPr lang="en-GB" sz="1100"/>
              <a:t>      "address": "</a:t>
            </a:r>
            <a:r>
              <a:rPr lang="en-GB" sz="1100">
                <a:solidFill>
                  <a:srgbClr val="0000FF"/>
                </a:solidFill>
              </a:rPr>
              <a:t>111 First RD Firstville</a:t>
            </a:r>
            <a:r>
              <a:rPr lang="en-GB" sz="1100"/>
              <a:t>"</a:t>
            </a:r>
          </a:p>
          <a:p>
            <a:pPr lvl="0" rtl="0">
              <a:lnSpc>
                <a:spcPct val="115000"/>
              </a:lnSpc>
              <a:spcBef>
                <a:spcPts val="0"/>
              </a:spcBef>
              <a:buNone/>
            </a:pPr>
            <a:r>
              <a:rPr lang="en-GB" sz="1100"/>
              <a:t>    },</a:t>
            </a:r>
          </a:p>
          <a:p>
            <a:pPr lvl="0" rtl="0">
              <a:lnSpc>
                <a:spcPct val="115000"/>
              </a:lnSpc>
              <a:spcBef>
                <a:spcPts val="0"/>
              </a:spcBef>
              <a:buNone/>
            </a:pPr>
            <a:r>
              <a:rPr lang="en-GB" sz="1100"/>
              <a:t>    {</a:t>
            </a:r>
          </a:p>
          <a:p>
            <a:pPr lvl="0" rtl="0">
              <a:lnSpc>
                <a:spcPct val="115000"/>
              </a:lnSpc>
              <a:spcBef>
                <a:spcPts val="0"/>
              </a:spcBef>
              <a:buNone/>
            </a:pPr>
            <a:r>
              <a:rPr lang="en-GB" sz="1100"/>
              <a:t>      "address": "</a:t>
            </a:r>
            <a:r>
              <a:rPr lang="en-GB" sz="1100">
                <a:solidFill>
                  <a:srgbClr val="0000FF"/>
                </a:solidFill>
              </a:rPr>
              <a:t>222 Second ST Secondville</a:t>
            </a:r>
            <a:r>
              <a:rPr lang="en-GB" sz="1100"/>
              <a:t>"</a:t>
            </a:r>
          </a:p>
          <a:p>
            <a:pPr lvl="0" rtl="0">
              <a:lnSpc>
                <a:spcPct val="115000"/>
              </a:lnSpc>
              <a:spcBef>
                <a:spcPts val="0"/>
              </a:spcBef>
              <a:buNone/>
            </a:pPr>
            <a:r>
              <a:rPr lang="en-GB" sz="1100"/>
              <a:t>    }</a:t>
            </a:r>
          </a:p>
        </p:txBody>
      </p:sp>
      <p:graphicFrame>
        <p:nvGraphicFramePr>
          <p:cNvPr id="129" name="Shape 129"/>
          <p:cNvGraphicFramePr/>
          <p:nvPr/>
        </p:nvGraphicFramePr>
        <p:xfrm>
          <a:off x="5766050" y="3817275"/>
          <a:ext cx="3000000" cy="3000000"/>
        </p:xfrm>
        <a:graphic>
          <a:graphicData uri="http://schemas.openxmlformats.org/drawingml/2006/table">
            <a:tbl>
              <a:tblPr>
                <a:noFill/>
                <a:tableStyleId>{F84CFEA3-62CB-438E-BC63-D12FB9B92C64}</a:tableStyleId>
              </a:tblPr>
              <a:tblGrid>
                <a:gridCol w="1365075"/>
                <a:gridCol w="1849150"/>
              </a:tblGrid>
              <a:tr h="196425">
                <a:tc>
                  <a:txBody>
                    <a:bodyPr>
                      <a:noAutofit/>
                    </a:bodyPr>
                    <a:lstStyle/>
                    <a:p>
                      <a:pPr lvl="0" rtl="0" algn="ctr">
                        <a:lnSpc>
                          <a:spcPct val="115000"/>
                        </a:lnSpc>
                        <a:spcBef>
                          <a:spcPts val="0"/>
                        </a:spcBef>
                        <a:buNone/>
                      </a:pPr>
                      <a:r>
                        <a:rPr b="1" lang="en-GB" sz="800">
                          <a:solidFill>
                            <a:srgbClr val="24292E"/>
                          </a:solidFill>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800">
                          <a:solidFill>
                            <a:srgbClr val="24292E"/>
                          </a:solidFill>
                        </a:rPr>
                        <a:t>Address</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indent="0" lvl="0" marL="0" marR="0" rtl="0" algn="ctr">
                        <a:lnSpc>
                          <a:spcPct val="115000"/>
                        </a:lnSpc>
                        <a:spcBef>
                          <a:spcPts val="0"/>
                        </a:spcBef>
                        <a:spcAft>
                          <a:spcPts val="0"/>
                        </a:spcAft>
                        <a:buNone/>
                      </a:pPr>
                      <a:r>
                        <a:rPr lang="en-GB" sz="1100">
                          <a:solidFill>
                            <a:srgbClr val="0000FF"/>
                          </a:solidFill>
                        </a:rPr>
                        <a:t>Lilly Smith</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None/>
                      </a:pPr>
                      <a:r>
                        <a:t/>
                      </a:r>
                      <a:endParaRPr sz="1100">
                        <a:solidFill>
                          <a:srgbClr val="0000FF"/>
                        </a:solidFill>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indent="0" lvl="0" marL="0" marR="0" rtl="0" algn="ctr">
                        <a:lnSpc>
                          <a:spcPct val="115000"/>
                        </a:lnSpc>
                        <a:spcBef>
                          <a:spcPts val="0"/>
                        </a:spcBef>
                        <a:spcAft>
                          <a:spcPts val="0"/>
                        </a:spcAft>
                        <a:buNone/>
                      </a:pPr>
                      <a:r>
                        <a:t/>
                      </a:r>
                      <a:endParaRPr sz="1100">
                        <a:solidFill>
                          <a:srgbClr val="0000FF"/>
                        </a:solidFill>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None/>
                      </a:pPr>
                      <a:r>
                        <a:rPr lang="en-GB" sz="1100">
                          <a:solidFill>
                            <a:srgbClr val="0000FF"/>
                          </a:solidFill>
                        </a:rPr>
                        <a:t>111 First RD Firstville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indent="0" lvl="0" marL="0" marR="0" rtl="0" algn="ctr">
                        <a:lnSpc>
                          <a:spcPct val="115000"/>
                        </a:lnSpc>
                        <a:spcBef>
                          <a:spcPts val="0"/>
                        </a:spcBef>
                        <a:spcAft>
                          <a:spcPts val="0"/>
                        </a:spcAft>
                        <a:buNone/>
                      </a:pPr>
                      <a:r>
                        <a:t/>
                      </a:r>
                      <a:endParaRPr sz="1100">
                        <a:solidFill>
                          <a:srgbClr val="0000FF"/>
                        </a:solidFill>
                      </a:endParaRP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None/>
                      </a:pPr>
                      <a:r>
                        <a:rPr lang="en-GB" sz="1100">
                          <a:solidFill>
                            <a:srgbClr val="0000FF"/>
                          </a:solidFill>
                        </a:rPr>
                        <a:t>222 Second ST Secondville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30" name="Shape 130"/>
          <p:cNvSpPr/>
          <p:nvPr/>
        </p:nvSpPr>
        <p:spPr>
          <a:xfrm>
            <a:off x="4340825" y="3452950"/>
            <a:ext cx="566100" cy="2583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1" name="Shape 131"/>
          <p:cNvSpPr/>
          <p:nvPr/>
        </p:nvSpPr>
        <p:spPr>
          <a:xfrm>
            <a:off x="4340825" y="4365000"/>
            <a:ext cx="566100" cy="2583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aphicFrame>
        <p:nvGraphicFramePr>
          <p:cNvPr id="132" name="Shape 132"/>
          <p:cNvGraphicFramePr/>
          <p:nvPr/>
        </p:nvGraphicFramePr>
        <p:xfrm>
          <a:off x="5766050" y="3093175"/>
          <a:ext cx="3000000" cy="3000000"/>
        </p:xfrm>
        <a:graphic>
          <a:graphicData uri="http://schemas.openxmlformats.org/drawingml/2006/table">
            <a:tbl>
              <a:tblPr>
                <a:noFill/>
                <a:tableStyleId>{F84CFEA3-62CB-438E-BC63-D12FB9B92C64}</a:tableStyleId>
              </a:tblPr>
              <a:tblGrid>
                <a:gridCol w="1365075"/>
                <a:gridCol w="1849150"/>
              </a:tblGrid>
              <a:tr h="184125">
                <a:tc>
                  <a:txBody>
                    <a:bodyPr>
                      <a:noAutofit/>
                    </a:bodyPr>
                    <a:lstStyle/>
                    <a:p>
                      <a:pPr lvl="0" rtl="0" algn="ctr">
                        <a:lnSpc>
                          <a:spcPct val="115000"/>
                        </a:lnSpc>
                        <a:spcBef>
                          <a:spcPts val="0"/>
                        </a:spcBef>
                        <a:buNone/>
                      </a:pPr>
                      <a:r>
                        <a:rPr b="1" lang="en-GB" sz="800">
                          <a:solidFill>
                            <a:srgbClr val="24292E"/>
                          </a:solidFill>
                        </a:rPr>
                        <a:t>name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b="1" lang="en-GB" sz="800">
                          <a:solidFill>
                            <a:srgbClr val="24292E"/>
                          </a:solidFill>
                        </a:rPr>
                        <a:t>Address</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indent="0" lvl="0" marL="0" marR="0" rtl="0" algn="ctr">
                        <a:lnSpc>
                          <a:spcPct val="115000"/>
                        </a:lnSpc>
                        <a:spcBef>
                          <a:spcPts val="0"/>
                        </a:spcBef>
                        <a:spcAft>
                          <a:spcPts val="0"/>
                        </a:spcAft>
                        <a:buNone/>
                      </a:pPr>
                      <a:r>
                        <a:rPr lang="en-GB" sz="1100">
                          <a:solidFill>
                            <a:srgbClr val="0000FF"/>
                          </a:solidFill>
                        </a:rPr>
                        <a:t>Lilly Smith</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None/>
                      </a:pPr>
                      <a:r>
                        <a:rPr lang="en-GB" sz="1100">
                          <a:solidFill>
                            <a:srgbClr val="FF0000"/>
                          </a:solidFill>
                        </a:rPr>
                        <a:t>111 First </a:t>
                      </a:r>
                      <a:r>
                        <a:rPr lang="en-GB" sz="1100">
                          <a:solidFill>
                            <a:srgbClr val="0000FF"/>
                          </a:solidFill>
                        </a:rPr>
                        <a:t>RD Firstville, </a:t>
                      </a:r>
                    </a:p>
                    <a:p>
                      <a:pPr indent="0" lvl="0" marL="0" marR="0" rtl="0" algn="ctr">
                        <a:lnSpc>
                          <a:spcPct val="115000"/>
                        </a:lnSpc>
                        <a:spcBef>
                          <a:spcPts val="0"/>
                        </a:spcBef>
                        <a:spcAft>
                          <a:spcPts val="0"/>
                        </a:spcAft>
                        <a:buNone/>
                      </a:pPr>
                      <a:r>
                        <a:rPr lang="en-GB" sz="1100">
                          <a:solidFill>
                            <a:srgbClr val="0000FF"/>
                          </a:solidFill>
                        </a:rPr>
                        <a:t>222 Second </a:t>
                      </a:r>
                      <a:r>
                        <a:rPr lang="en-GB" sz="1100">
                          <a:solidFill>
                            <a:srgbClr val="FF0000"/>
                          </a:solidFill>
                        </a:rPr>
                        <a:t>ST Secondville</a:t>
                      </a:r>
                    </a:p>
                  </a:txBody>
                  <a:tcPr marT="19050" marB="19050"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33" name="Shape 133"/>
          <p:cNvSpPr txBox="1"/>
          <p:nvPr/>
        </p:nvSpPr>
        <p:spPr>
          <a:xfrm>
            <a:off x="3832925" y="4623300"/>
            <a:ext cx="1581900" cy="258300"/>
          </a:xfrm>
          <a:prstGeom prst="rect">
            <a:avLst/>
          </a:prstGeom>
          <a:noFill/>
          <a:ln>
            <a:noFill/>
          </a:ln>
        </p:spPr>
        <p:txBody>
          <a:bodyPr anchorCtr="0" anchor="t" bIns="91425" lIns="91425" rIns="91425" wrap="square" tIns="91425">
            <a:noAutofit/>
          </a:bodyPr>
          <a:lstStyle/>
          <a:p>
            <a:pPr lvl="0" rtl="0">
              <a:spcBef>
                <a:spcPts val="0"/>
              </a:spcBef>
              <a:buNone/>
            </a:pPr>
            <a:r>
              <a:rPr lang="en-GB"/>
              <a:t>Nested mapping</a:t>
            </a:r>
          </a:p>
        </p:txBody>
      </p:sp>
      <p:sp>
        <p:nvSpPr>
          <p:cNvPr id="134" name="Shape 134"/>
          <p:cNvSpPr txBox="1"/>
          <p:nvPr/>
        </p:nvSpPr>
        <p:spPr>
          <a:xfrm>
            <a:off x="3832925" y="3626150"/>
            <a:ext cx="1581900" cy="258300"/>
          </a:xfrm>
          <a:prstGeom prst="rect">
            <a:avLst/>
          </a:prstGeom>
          <a:noFill/>
          <a:ln>
            <a:noFill/>
          </a:ln>
        </p:spPr>
        <p:txBody>
          <a:bodyPr anchorCtr="0" anchor="t" bIns="91425" lIns="91425" rIns="91425" wrap="square" tIns="91425">
            <a:noAutofit/>
          </a:bodyPr>
          <a:lstStyle/>
          <a:p>
            <a:pPr lvl="0" rtl="0">
              <a:spcBef>
                <a:spcPts val="0"/>
              </a:spcBef>
              <a:buNone/>
            </a:pPr>
            <a:r>
              <a:rPr lang="en-GB"/>
              <a:t>Default mapping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partySearch</a:t>
            </a:r>
          </a:p>
        </p:txBody>
      </p:sp>
      <p:sp>
        <p:nvSpPr>
          <p:cNvPr id="140" name="Shape 140"/>
          <p:cNvSpPr txBox="1"/>
          <p:nvPr>
            <p:ph idx="1" type="body"/>
          </p:nvPr>
        </p:nvSpPr>
        <p:spPr>
          <a:xfrm>
            <a:off x="456150" y="2078875"/>
            <a:ext cx="2397000" cy="2261100"/>
          </a:xfrm>
          <a:prstGeom prst="rect">
            <a:avLst/>
          </a:prstGeom>
        </p:spPr>
        <p:txBody>
          <a:bodyPr anchorCtr="0" anchor="t" bIns="91425" lIns="91425" rIns="91425" wrap="square" tIns="91425">
            <a:noAutofit/>
          </a:bodyPr>
          <a:lstStyle/>
          <a:p>
            <a:pPr indent="-311150" lvl="0" marL="457200">
              <a:spcBef>
                <a:spcPts val="0"/>
              </a:spcBef>
              <a:spcAft>
                <a:spcPts val="0"/>
              </a:spcAft>
              <a:buSzPct val="100000"/>
            </a:pPr>
            <a:r>
              <a:rPr lang="en-GB"/>
              <a:t>With a nested index we can perform searching and aggregration  on each level of the heairahcary.</a:t>
            </a:r>
          </a:p>
          <a:p>
            <a:pPr indent="-311150" lvl="0" marL="457200" rtl="0">
              <a:spcBef>
                <a:spcPts val="0"/>
              </a:spcBef>
              <a:buSzPct val="100000"/>
            </a:pPr>
            <a:r>
              <a:rPr lang="en-GB"/>
              <a:t>The example to the right shows how you can search reported parties with specific characteristics and return aggregated results. </a:t>
            </a:r>
          </a:p>
        </p:txBody>
      </p:sp>
      <p:pic>
        <p:nvPicPr>
          <p:cNvPr descr="pub" id="141" name="Shape 141"/>
          <p:cNvPicPr preferRelativeResize="0"/>
          <p:nvPr/>
        </p:nvPicPr>
        <p:blipFill>
          <a:blip r:embed="rId3">
            <a:alphaModFix/>
          </a:blip>
          <a:stretch>
            <a:fillRect/>
          </a:stretch>
        </p:blipFill>
        <p:spPr>
          <a:xfrm>
            <a:off x="2680187" y="1853850"/>
            <a:ext cx="6463813" cy="302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Elasticsearch Experiences to Share</a:t>
            </a:r>
          </a:p>
        </p:txBody>
      </p:sp>
      <p:sp>
        <p:nvSpPr>
          <p:cNvPr id="147" name="Shape 14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buChar char="●"/>
            </a:pPr>
            <a:r>
              <a:rPr lang="en-GB"/>
              <a:t>Based on our configured mapping data storage reduced by just over 50% with the move from elasticsearch 5.5.1 to </a:t>
            </a:r>
            <a:r>
              <a:rPr lang="en-GB"/>
              <a:t>6.rc.1.</a:t>
            </a:r>
          </a:p>
          <a:p>
            <a:pPr indent="-311150" lvl="0" marL="457200" rtl="0">
              <a:spcBef>
                <a:spcPts val="0"/>
              </a:spcBef>
              <a:spcAft>
                <a:spcPts val="0"/>
              </a:spcAft>
              <a:buSzPct val="100000"/>
              <a:buChar char="●"/>
            </a:pPr>
            <a:r>
              <a:rPr lang="en-GB"/>
              <a:t>Never provide access to Kibana without configuring the breaker settings. </a:t>
            </a:r>
          </a:p>
          <a:p>
            <a:pPr indent="-311150" lvl="0" marL="457200" rtl="0">
              <a:spcBef>
                <a:spcPts val="0"/>
              </a:spcBef>
              <a:spcAft>
                <a:spcPts val="0"/>
              </a:spcAft>
              <a:buSzPct val="100000"/>
              <a:buChar char="●"/>
            </a:pPr>
            <a:r>
              <a:rPr lang="en-GB"/>
              <a:t>Set the Kibana queryString:options to have a default_operator of AND. This is how business people expect that kibana search bar to work. </a:t>
            </a:r>
          </a:p>
          <a:p>
            <a:pPr indent="-311150" lvl="0" marL="457200" rtl="0">
              <a:spcBef>
                <a:spcPts val="0"/>
              </a:spcBef>
              <a:spcAft>
                <a:spcPts val="0"/>
              </a:spcAft>
              <a:buSzPct val="100000"/>
              <a:buChar char="●"/>
            </a:pPr>
            <a:r>
              <a:rPr lang="en-GB"/>
              <a:t>Consider using a combination of spinning and SSD hosts in your production cluster with replicas on each (then review the </a:t>
            </a:r>
            <a:r>
              <a:rPr i="1" lang="en-GB"/>
              <a:t>preference</a:t>
            </a:r>
            <a:r>
              <a:rPr lang="en-GB"/>
              <a:t> search request setting) - hopefully saving you some cash.</a:t>
            </a:r>
          </a:p>
          <a:p>
            <a:pPr indent="-311150" lvl="0" marL="457200" rtl="0">
              <a:spcBef>
                <a:spcPts val="0"/>
              </a:spcBef>
              <a:buSzPct val="100000"/>
              <a:buChar char="●"/>
            </a:pPr>
            <a:r>
              <a:rPr lang="en-GB"/>
              <a:t>Things are changing pretty fast so you really need to keep an eye on the elastic blog to see what’s coming down the line. </a:t>
            </a:r>
          </a:p>
          <a:p>
            <a:pPr lvl="0" rtl="0">
              <a:spcBef>
                <a:spcPts val="0"/>
              </a:spcBef>
              <a:buNone/>
            </a:pPr>
            <a:r>
              <a:t/>
            </a:r>
            <a:endParaRPr/>
          </a:p>
          <a:p>
            <a:pPr lvl="0" rtl="0">
              <a:spcBef>
                <a:spcPts val="0"/>
              </a:spcBef>
              <a:buNone/>
            </a:pPr>
            <a:r>
              <a:rPr lang="en-GB"/>
              <a:t> </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