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D934024-B126-42E8-BBD4-3FE72FDBE8F8}">
  <a:tblStyle styleId="{7D934024-B126-42E8-BBD4-3FE72FDBE8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warmee/partySearch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Complex Event Modelling in Elasticsearch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partySearch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6150" y="2078875"/>
            <a:ext cx="23970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With a nested index we can perform searching and </a:t>
            </a:r>
            <a:r>
              <a:rPr lang="en-GB"/>
              <a:t>aggregation</a:t>
            </a:r>
            <a:r>
              <a:rPr lang="en-GB"/>
              <a:t>  on each level of the </a:t>
            </a:r>
            <a:r>
              <a:rPr lang="en-GB"/>
              <a:t>hierarchy</a:t>
            </a:r>
            <a:r>
              <a:rPr lang="en-GB"/>
              <a:t>.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-GB"/>
              <a:t>The example to the right shows how you can search reported parties with specific characteristics and return aggregated results. </a:t>
            </a:r>
          </a:p>
        </p:txBody>
      </p:sp>
      <p:sp>
        <p:nvSpPr>
          <p:cNvPr id="159" name="Shape 159"/>
          <p:cNvSpPr/>
          <p:nvPr/>
        </p:nvSpPr>
        <p:spPr>
          <a:xfrm>
            <a:off x="0" y="595100"/>
            <a:ext cx="3214800" cy="43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509001"/>
            <a:ext cx="9144003" cy="463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Elasticsearch Experiences to Share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Based on our configured mapping data storage reduced by just over 50% with the move from elasticsearch 5.5.1 to </a:t>
            </a:r>
            <a:r>
              <a:rPr lang="en-GB"/>
              <a:t>6.rc.1.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Never provide access to Kibana without configuring the breaker settings.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Set the Kibana queryString:options to have a default_operator of AND. This is how business people expect that kibana search bar to work.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Consider using a combination of spinning and SSD hosts in your production cluster with replicas on each (then review the </a:t>
            </a:r>
            <a:r>
              <a:rPr i="1" lang="en-GB"/>
              <a:t>preference</a:t>
            </a:r>
            <a:r>
              <a:rPr lang="en-GB"/>
              <a:t> search request setting) - hopefully saving you some cash.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Oracle vs Open Java. 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-GB"/>
              <a:t>Things are changing pretty fast so you really need to keep an eye on the elastic blog to see what’s coming down the line.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Questions &amp; Conclusion 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532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Questions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Slides and nested worked example can be found here </a:t>
            </a:r>
            <a:r>
              <a:rPr lang="en-GB"/>
              <a:t>→ </a:t>
            </a:r>
            <a:r>
              <a:rPr lang="en-GB" u="sng">
                <a:solidFill>
                  <a:schemeClr val="accent5"/>
                </a:solidFill>
                <a:hlinkClick r:id="rId3"/>
              </a:rPr>
              <a:t>https://github.com/swarmee/partySearch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Good Luck 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Absence of Unique Keys (lots of fuzzy linkages)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50" y="1966098"/>
            <a:ext cx="3100951" cy="299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175" y="2078875"/>
            <a:ext cx="3972824" cy="26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Presentation Purpose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236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This presentation assumes that you are aware of - and want to take advantage of - the elasticsearch featureset. E.g.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Functional features - match queries, common terms queries, synonyms, search templates, scroll, custom scoring,  percolate queries,  more like this queries, etc….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Non Functional features - fast search, cluster management, container compatible. 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-GB" sz="1400"/>
              <a:t>However your events are </a:t>
            </a:r>
            <a:r>
              <a:rPr i="1" lang="en-GB" sz="1400"/>
              <a:t>complex</a:t>
            </a:r>
            <a:r>
              <a:rPr lang="en-GB" sz="1400"/>
              <a:t>  so you are not sure how to configure elasticsearch to support your use case.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Background On Our Requirements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113165"/>
            <a:ext cx="7688700" cy="283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Our use case - Australia’s FIU - financial transactions.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Data holdings growing by 100+ million events each year.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Data streaming in from over 1,30</a:t>
            </a:r>
            <a:r>
              <a:rPr lang="en-GB" sz="1400"/>
              <a:t>0 entities from different industries, with different levels of sophistication, volume, data quality - third party information.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No registry of entities to match the parties on the incoming data feed.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Significant effort is required to </a:t>
            </a:r>
            <a:r>
              <a:rPr lang="en-GB" sz="1400"/>
              <a:t>standardise</a:t>
            </a:r>
            <a:r>
              <a:rPr lang="en-GB" sz="1400"/>
              <a:t> and </a:t>
            </a:r>
            <a:r>
              <a:rPr lang="en-GB" sz="1400"/>
              <a:t>embellish</a:t>
            </a:r>
            <a:r>
              <a:rPr lang="en-GB" sz="1400"/>
              <a:t> reported data before it is made </a:t>
            </a:r>
            <a:r>
              <a:rPr lang="en-GB" sz="1400"/>
              <a:t>available</a:t>
            </a:r>
            <a:r>
              <a:rPr lang="en-GB" sz="1400"/>
              <a:t> for analysis. The </a:t>
            </a:r>
            <a:r>
              <a:rPr lang="en-GB" sz="1400"/>
              <a:t>standardisation</a:t>
            </a:r>
            <a:r>
              <a:rPr lang="en-GB" sz="1400"/>
              <a:t> and </a:t>
            </a:r>
            <a:r>
              <a:rPr lang="en-GB" sz="1400"/>
              <a:t>embellishment</a:t>
            </a:r>
            <a:r>
              <a:rPr lang="en-GB" sz="1400"/>
              <a:t> processing is constantly evolving, and when changes are made these changes are required to be applied to </a:t>
            </a:r>
            <a:r>
              <a:rPr b="1" lang="en-GB" sz="1400"/>
              <a:t>all</a:t>
            </a:r>
            <a:r>
              <a:rPr lang="en-GB" sz="1400"/>
              <a:t> historical data.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-GB" sz="1400"/>
              <a:t>Thus the search datastore is required to be reloaded from scratch when changes are made.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Our Product Model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1897800"/>
            <a:ext cx="5504400" cy="282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Event - transaction and parties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Reported events are deeply nested with every level of the </a:t>
            </a:r>
            <a:r>
              <a:rPr lang="en-GB" sz="1400"/>
              <a:t>hierarchy</a:t>
            </a:r>
            <a:r>
              <a:rPr lang="en-GB" sz="1400"/>
              <a:t> a repeating group. I.e.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Multiple</a:t>
            </a:r>
            <a:r>
              <a:rPr lang="en-GB" sz="1400"/>
              <a:t> </a:t>
            </a:r>
            <a:r>
              <a:rPr i="1" lang="en-GB" sz="1400"/>
              <a:t>Roles</a:t>
            </a:r>
            <a:r>
              <a:rPr lang="en-GB" sz="1400"/>
              <a:t> within an </a:t>
            </a:r>
            <a:r>
              <a:rPr i="1" lang="en-GB" sz="1400"/>
              <a:t>Event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Multiple </a:t>
            </a:r>
            <a:r>
              <a:rPr i="1" lang="en-GB" sz="1400"/>
              <a:t>Reported Parties</a:t>
            </a:r>
            <a:r>
              <a:rPr lang="en-GB" sz="1400"/>
              <a:t> within a </a:t>
            </a:r>
            <a:r>
              <a:rPr i="1" lang="en-GB" sz="1400"/>
              <a:t>Role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Multiple</a:t>
            </a:r>
            <a:r>
              <a:rPr lang="en-GB" sz="1400"/>
              <a:t> </a:t>
            </a:r>
            <a:r>
              <a:rPr i="1" lang="en-GB" sz="1400"/>
              <a:t>Names</a:t>
            </a:r>
            <a:r>
              <a:rPr lang="en-GB" sz="1400"/>
              <a:t> within a </a:t>
            </a:r>
            <a:r>
              <a:rPr i="1" lang="en-GB" sz="1400"/>
              <a:t>Party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Multiple</a:t>
            </a:r>
            <a:r>
              <a:rPr lang="en-GB" sz="1400"/>
              <a:t> </a:t>
            </a:r>
            <a:r>
              <a:rPr i="1" lang="en-GB" sz="1400"/>
              <a:t>Addresses</a:t>
            </a:r>
            <a:r>
              <a:rPr lang="en-GB" sz="1400"/>
              <a:t> </a:t>
            </a:r>
            <a:r>
              <a:rPr lang="en-GB" sz="1400"/>
              <a:t> within a </a:t>
            </a:r>
            <a:r>
              <a:rPr i="1" lang="en-GB" sz="1400"/>
              <a:t>Party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Multiple</a:t>
            </a:r>
            <a:r>
              <a:rPr lang="en-GB" sz="1400"/>
              <a:t> </a:t>
            </a:r>
            <a:r>
              <a:rPr i="1" lang="en-GB" sz="1400"/>
              <a:t>Accounts</a:t>
            </a:r>
            <a:r>
              <a:rPr lang="en-GB" sz="1400"/>
              <a:t> </a:t>
            </a:r>
            <a:r>
              <a:rPr lang="en-GB" sz="1400"/>
              <a:t> within a </a:t>
            </a:r>
            <a:r>
              <a:rPr i="1" lang="en-GB" sz="1400"/>
              <a:t>Party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Multiple</a:t>
            </a:r>
            <a:r>
              <a:rPr lang="en-GB" sz="1400"/>
              <a:t> </a:t>
            </a:r>
            <a:r>
              <a:rPr i="1" lang="en-GB" sz="1400"/>
              <a:t>Ids</a:t>
            </a:r>
            <a:r>
              <a:rPr lang="en-GB" sz="1400"/>
              <a:t> </a:t>
            </a:r>
            <a:r>
              <a:rPr lang="en-GB" sz="1400"/>
              <a:t> within a </a:t>
            </a:r>
            <a:r>
              <a:rPr i="1" lang="en-GB" sz="1400"/>
              <a:t>Party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Average 10K data, 4 parties per event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-GB" sz="1400"/>
              <a:t>A</a:t>
            </a:r>
            <a:r>
              <a:rPr lang="en-GB" sz="1400"/>
              <a:t>nalysis is required to be supported at every level of the hierarchy (e.g. searches, aggregations, and groupings).  </a:t>
            </a:r>
          </a:p>
        </p:txBody>
      </p:sp>
      <p:pic>
        <p:nvPicPr>
          <p:cNvPr descr="partyDetails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075" y="509850"/>
            <a:ext cx="4279925" cy="46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to Model This Data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29450" y="2078875"/>
            <a:ext cx="7688700" cy="287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/>
              <a:t>Historical approaches included;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Normalised database structures (relational tables with distinct values). However did not scale as transactional integrity is required to be maintained. Limit to vertical scalability.  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-GB" sz="1400"/>
              <a:t>De-normalised database structure (flat or partially flat table). However resulted in </a:t>
            </a:r>
            <a:r>
              <a:rPr lang="en-GB" sz="1400"/>
              <a:t>ultra wide rows leading to complex queries and aggregations of search results.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New technologies provided new approaches so we took on some discovery work to investigate new technologies.  Elasticsearch was one of the tools taken into this discovery process.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Broader </a:t>
            </a:r>
            <a:r>
              <a:rPr lang="en-GB"/>
              <a:t>Architectural</a:t>
            </a:r>
            <a:r>
              <a:rPr lang="en-GB"/>
              <a:t> Context (+ Phasing)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9446"/>
            <a:ext cx="9144000" cy="3214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Elastic Stack In Phase 1 + Phase 2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729450" y="2078875"/>
            <a:ext cx="76236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Phase 1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Elastic stack was well suited to type of approach.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Primary  effort was logstash configuration - just configuration - not real code.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Lots of repetition allowed us to come up to speed with the technology.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Provided access to all raw data  (something the business have never had before)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Basically schema-less approach / flat structure (works well with Kibana)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Phase 2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Pull data from strategic data pipeline.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Move to a nested index structure. 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Char char="○"/>
            </a:pPr>
            <a:r>
              <a:rPr lang="en-GB" sz="1400"/>
              <a:t>Move to custom frontend (i.e. away from kibana)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Default Mapping Limitation 1 </a:t>
            </a:r>
            <a:r>
              <a:rPr lang="en-GB" sz="1400"/>
              <a:t>(cross matching within a field)</a:t>
            </a:r>
          </a:p>
        </p:txBody>
      </p:sp>
      <p:sp>
        <p:nvSpPr>
          <p:cNvPr id="130" name="Shape 130"/>
          <p:cNvSpPr/>
          <p:nvPr/>
        </p:nvSpPr>
        <p:spPr>
          <a:xfrm>
            <a:off x="69225" y="2034700"/>
            <a:ext cx="3383100" cy="29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-152400" y="2692175"/>
            <a:ext cx="36900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/>
              <a:t>   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/>
              <a:t>      "name": "</a:t>
            </a:r>
            <a:r>
              <a:rPr lang="en-GB" sz="1600">
                <a:solidFill>
                  <a:srgbClr val="0000FF"/>
                </a:solidFill>
              </a:rPr>
              <a:t>Lilly Smith</a:t>
            </a:r>
            <a:r>
              <a:rPr lang="en-GB" sz="1600"/>
              <a:t>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/>
              <a:t>    },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/>
              <a:t>   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/>
              <a:t>      "address": "</a:t>
            </a:r>
            <a:r>
              <a:rPr lang="en-GB" sz="1600">
                <a:solidFill>
                  <a:srgbClr val="0000FF"/>
                </a:solidFill>
              </a:rPr>
              <a:t>1 High St Sydney</a:t>
            </a:r>
            <a:r>
              <a:rPr lang="en-GB" sz="1600"/>
              <a:t>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/>
              <a:t>    },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/>
              <a:t>   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/>
              <a:t>      "address": "</a:t>
            </a:r>
            <a:r>
              <a:rPr lang="en-GB" sz="1600">
                <a:solidFill>
                  <a:srgbClr val="0000FF"/>
                </a:solidFill>
              </a:rPr>
              <a:t>2 Low St Brisbane</a:t>
            </a:r>
            <a:r>
              <a:rPr lang="en-GB" sz="1600"/>
              <a:t>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/>
              <a:t>    }</a:t>
            </a:r>
          </a:p>
        </p:txBody>
      </p:sp>
      <p:graphicFrame>
        <p:nvGraphicFramePr>
          <p:cNvPr id="132" name="Shape 132"/>
          <p:cNvGraphicFramePr/>
          <p:nvPr/>
        </p:nvGraphicFramePr>
        <p:xfrm>
          <a:off x="5186225" y="359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{7D934024-B126-42E8-BBD4-3FE72FDBE8F8}</a:tableStyleId>
              </a:tblPr>
              <a:tblGrid>
                <a:gridCol w="1680875"/>
                <a:gridCol w="2276900"/>
              </a:tblGrid>
              <a:tr h="172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800">
                          <a:solidFill>
                            <a:srgbClr val="24292E"/>
                          </a:solidFill>
                        </a:rPr>
                        <a:t>name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800">
                          <a:solidFill>
                            <a:srgbClr val="24292E"/>
                          </a:solidFill>
                        </a:rPr>
                        <a:t>Address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</a:rPr>
                        <a:t>Lilly Smith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9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</a:rPr>
                        <a:t>1 High St Sydney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9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</a:rPr>
                        <a:t>2 Low St Brisbane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33" name="Shape 133"/>
          <p:cNvSpPr/>
          <p:nvPr/>
        </p:nvSpPr>
        <p:spPr>
          <a:xfrm>
            <a:off x="4106238" y="2844575"/>
            <a:ext cx="566100" cy="25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112225" y="3831600"/>
            <a:ext cx="566100" cy="25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5" name="Shape 135"/>
          <p:cNvGraphicFramePr/>
          <p:nvPr/>
        </p:nvGraphicFramePr>
        <p:xfrm>
          <a:off x="5186225" y="243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{7D934024-B126-42E8-BBD4-3FE72FDBE8F8}</a:tableStyleId>
              </a:tblPr>
              <a:tblGrid>
                <a:gridCol w="1680875"/>
                <a:gridCol w="2276900"/>
              </a:tblGrid>
              <a:tr h="138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800">
                          <a:solidFill>
                            <a:srgbClr val="24292E"/>
                          </a:solidFill>
                        </a:rPr>
                        <a:t>name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800">
                          <a:solidFill>
                            <a:srgbClr val="24292E"/>
                          </a:solidFill>
                        </a:rPr>
                        <a:t>Address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1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</a:rPr>
                        <a:t>Lilly Smith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0000"/>
                          </a:solidFill>
                        </a:rPr>
                        <a:t>1 High St</a:t>
                      </a:r>
                      <a:r>
                        <a:rPr lang="en-GB" sz="1600">
                          <a:solidFill>
                            <a:srgbClr val="0000FF"/>
                          </a:solidFill>
                        </a:rPr>
                        <a:t> Sydney, </a:t>
                      </a: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</a:rPr>
                        <a:t>2 Low St </a:t>
                      </a:r>
                      <a:r>
                        <a:rPr lang="en-GB" sz="1600">
                          <a:solidFill>
                            <a:srgbClr val="FF0000"/>
                          </a:solidFill>
                        </a:rPr>
                        <a:t>Brisbane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36" name="Shape 136"/>
          <p:cNvSpPr txBox="1"/>
          <p:nvPr/>
        </p:nvSpPr>
        <p:spPr>
          <a:xfrm>
            <a:off x="3604325" y="4089900"/>
            <a:ext cx="15819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Nested mapping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598338" y="3017775"/>
            <a:ext cx="15819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Default mapping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887250" y="2034700"/>
            <a:ext cx="4372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0000"/>
                </a:solidFill>
              </a:rPr>
              <a:t>1 High St Brisbane</a:t>
            </a:r>
            <a:r>
              <a:rPr b="1" lang="en-GB"/>
              <a:t> </a:t>
            </a:r>
            <a:r>
              <a:rPr lang="en-GB"/>
              <a:t>hit with default mapping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Default Mapping Limitation 2 </a:t>
            </a:r>
            <a:r>
              <a:rPr lang="en-GB" sz="1400"/>
              <a:t>(cross matching across fields)</a:t>
            </a:r>
          </a:p>
        </p:txBody>
      </p:sp>
      <p:sp>
        <p:nvSpPr>
          <p:cNvPr id="144" name="Shape 144"/>
          <p:cNvSpPr/>
          <p:nvPr/>
        </p:nvSpPr>
        <p:spPr>
          <a:xfrm>
            <a:off x="442875" y="1977525"/>
            <a:ext cx="2867100" cy="308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323825" y="2235450"/>
            <a:ext cx="3214200" cy="23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/>
              <a:t>   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/>
              <a:t>      "name": "</a:t>
            </a:r>
            <a:r>
              <a:rPr lang="en-GB" sz="1600">
                <a:solidFill>
                  <a:srgbClr val="0000FF"/>
                </a:solidFill>
              </a:rPr>
              <a:t>Lilly Smith</a:t>
            </a:r>
            <a:r>
              <a:rPr lang="en-GB" sz="1600"/>
              <a:t>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/>
              <a:t>    },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/>
              <a:t>   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/>
              <a:t>      "address": "</a:t>
            </a:r>
            <a:r>
              <a:rPr lang="en-GB" sz="1600">
                <a:solidFill>
                  <a:srgbClr val="0000FF"/>
                </a:solidFill>
              </a:rPr>
              <a:t>1 High St</a:t>
            </a:r>
            <a:r>
              <a:rPr lang="en-GB" sz="1600"/>
              <a:t>",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rgbClr val="0000FF"/>
                </a:solidFill>
              </a:rPr>
              <a:t>      </a:t>
            </a:r>
            <a:r>
              <a:rPr lang="en-GB" sz="1600"/>
              <a:t>"</a:t>
            </a:r>
            <a:r>
              <a:rPr lang="en-GB" sz="1600"/>
              <a:t>suburb</a:t>
            </a:r>
            <a:r>
              <a:rPr lang="en-GB" sz="1600"/>
              <a:t>"</a:t>
            </a:r>
            <a:r>
              <a:rPr lang="en-GB" sz="1600">
                <a:solidFill>
                  <a:srgbClr val="0000FF"/>
                </a:solidFill>
              </a:rPr>
              <a:t>: </a:t>
            </a:r>
            <a:r>
              <a:rPr lang="en-GB" sz="1600"/>
              <a:t>"</a:t>
            </a:r>
            <a:r>
              <a:rPr lang="en-GB" sz="1600">
                <a:solidFill>
                  <a:srgbClr val="0000FF"/>
                </a:solidFill>
              </a:rPr>
              <a:t>Sydney</a:t>
            </a:r>
            <a:r>
              <a:rPr lang="en-GB" sz="1600"/>
              <a:t>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/>
              <a:t>    },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/>
              <a:t>   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/>
              <a:t>      "address": "</a:t>
            </a:r>
            <a:r>
              <a:rPr lang="en-GB" sz="1600">
                <a:solidFill>
                  <a:srgbClr val="0000FF"/>
                </a:solidFill>
              </a:rPr>
              <a:t>2 Low  St</a:t>
            </a:r>
            <a:r>
              <a:rPr lang="en-GB" sz="1600"/>
              <a:t>",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rgbClr val="0000FF"/>
                </a:solidFill>
              </a:rPr>
              <a:t> </a:t>
            </a:r>
            <a:r>
              <a:rPr lang="en-GB" sz="1600">
                <a:solidFill>
                  <a:srgbClr val="0000FF"/>
                </a:solidFill>
              </a:rPr>
              <a:t>     </a:t>
            </a:r>
            <a:r>
              <a:rPr lang="en-GB" sz="1600"/>
              <a:t>"suburb"</a:t>
            </a:r>
            <a:r>
              <a:rPr lang="en-GB" sz="1600">
                <a:solidFill>
                  <a:srgbClr val="0000FF"/>
                </a:solidFill>
              </a:rPr>
              <a:t>: </a:t>
            </a:r>
            <a:r>
              <a:rPr lang="en-GB" sz="1600"/>
              <a:t>"</a:t>
            </a:r>
            <a:r>
              <a:rPr lang="en-GB" sz="1600">
                <a:solidFill>
                  <a:srgbClr val="0000FF"/>
                </a:solidFill>
              </a:rPr>
              <a:t>Brisbane</a:t>
            </a:r>
            <a:r>
              <a:rPr lang="en-GB" sz="1600"/>
              <a:t>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/>
              <a:t>    }</a:t>
            </a:r>
          </a:p>
        </p:txBody>
      </p:sp>
      <p:graphicFrame>
        <p:nvGraphicFramePr>
          <p:cNvPr id="146" name="Shape 146"/>
          <p:cNvGraphicFramePr/>
          <p:nvPr/>
        </p:nvGraphicFramePr>
        <p:xfrm>
          <a:off x="4977463" y="343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{7D934024-B126-42E8-BBD4-3FE72FDBE8F8}</a:tableStyleId>
              </a:tblPr>
              <a:tblGrid>
                <a:gridCol w="1084250"/>
                <a:gridCol w="1608525"/>
                <a:gridCol w="1328975"/>
              </a:tblGrid>
              <a:tr h="204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800">
                          <a:solidFill>
                            <a:srgbClr val="24292E"/>
                          </a:solidFill>
                        </a:rPr>
                        <a:t>name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800">
                          <a:solidFill>
                            <a:srgbClr val="24292E"/>
                          </a:solidFill>
                        </a:rPr>
                        <a:t>Address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800">
                          <a:solidFill>
                            <a:srgbClr val="24292E"/>
                          </a:solidFill>
                        </a:rPr>
                        <a:t>Suburb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55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</a:rPr>
                        <a:t>Lilly Smith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</a:rPr>
                        <a:t>1 High St 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</a:rPr>
                        <a:t>Sydney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55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</a:rPr>
                        <a:t>2 Low St 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</a:rPr>
                        <a:t>Brisbane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47" name="Shape 147"/>
          <p:cNvSpPr/>
          <p:nvPr/>
        </p:nvSpPr>
        <p:spPr>
          <a:xfrm>
            <a:off x="3903450" y="2548138"/>
            <a:ext cx="566100" cy="25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903450" y="3898575"/>
            <a:ext cx="566100" cy="25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9" name="Shape 149"/>
          <p:cNvGraphicFramePr/>
          <p:nvPr/>
        </p:nvGraphicFramePr>
        <p:xfrm>
          <a:off x="4977475" y="246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{7D934024-B126-42E8-BBD4-3FE72FDBE8F8}</a:tableStyleId>
              </a:tblPr>
              <a:tblGrid>
                <a:gridCol w="1084250"/>
                <a:gridCol w="1608525"/>
                <a:gridCol w="1328975"/>
              </a:tblGrid>
              <a:tr h="205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800">
                          <a:solidFill>
                            <a:srgbClr val="24292E"/>
                          </a:solidFill>
                        </a:rPr>
                        <a:t>name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800">
                          <a:solidFill>
                            <a:srgbClr val="24292E"/>
                          </a:solidFill>
                        </a:rPr>
                        <a:t>Address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800">
                          <a:solidFill>
                            <a:srgbClr val="24292E"/>
                          </a:solidFill>
                        </a:rPr>
                        <a:t>Suburb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94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</a:rPr>
                        <a:t>Lilly Smith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0000"/>
                          </a:solidFill>
                        </a:rPr>
                        <a:t>1 High St</a:t>
                      </a:r>
                      <a:r>
                        <a:rPr lang="en-GB" sz="1600">
                          <a:solidFill>
                            <a:srgbClr val="0000FF"/>
                          </a:solidFill>
                        </a:rPr>
                        <a:t>, </a:t>
                      </a: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</a:rPr>
                        <a:t>2 Low St</a:t>
                      </a:r>
                      <a:r>
                        <a:rPr lang="en-GB" sz="160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</a:rPr>
                        <a:t>Sydney,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600">
                          <a:solidFill>
                            <a:srgbClr val="FF0000"/>
                          </a:solidFill>
                        </a:rPr>
                        <a:t>Brisbane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50" name="Shape 150"/>
          <p:cNvSpPr txBox="1"/>
          <p:nvPr/>
        </p:nvSpPr>
        <p:spPr>
          <a:xfrm>
            <a:off x="3395550" y="4156875"/>
            <a:ext cx="15819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Nested mapping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395550" y="2721338"/>
            <a:ext cx="15819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Default mapping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901250" y="2046650"/>
            <a:ext cx="40980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0000"/>
                </a:solidFill>
              </a:rPr>
              <a:t>1 High St Brisbane</a:t>
            </a:r>
            <a:r>
              <a:rPr lang="en-GB"/>
              <a:t> hit with default mapping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