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79" r:id="rId6"/>
    <p:sldId id="281" r:id="rId7"/>
    <p:sldId id="282" r:id="rId8"/>
    <p:sldId id="289" r:id="rId9"/>
    <p:sldId id="284" r:id="rId10"/>
    <p:sldId id="283" r:id="rId11"/>
    <p:sldId id="286" r:id="rId12"/>
    <p:sldId id="288" r:id="rId13"/>
    <p:sldId id="280" r:id="rId14"/>
    <p:sldId id="287" r:id="rId15"/>
    <p:sldId id="29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00CC"/>
    <a:srgbClr val="003478"/>
    <a:srgbClr val="C60C30"/>
    <a:srgbClr val="D9D9D9"/>
    <a:srgbClr val="C00B29"/>
    <a:srgbClr val="1A2B5B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3805" autoAdjust="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Arial" pitchFamily="34" charset="0"/>
              </a:defRPr>
            </a:lvl1pPr>
          </a:lstStyle>
          <a:p>
            <a:pPr>
              <a:defRPr/>
            </a:pPr>
            <a:fld id="{1F2D583F-70EC-4162-8F02-8E03FF6B1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Arial" pitchFamily="34" charset="0"/>
              </a:defRPr>
            </a:lvl1pPr>
          </a:lstStyle>
          <a:p>
            <a:pPr>
              <a:defRPr/>
            </a:pPr>
            <a:fld id="{D4E355FF-1D14-45A6-8CA0-65B67CB28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B3EDB-A7E4-4EED-838A-69F1A4FFF1E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Symmetric Boolean function : the value depends on the number of 1s in the input but not the permutation of input bits.</a:t>
            </a:r>
          </a:p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695F2-7995-4A98-B4CD-FEE2ABD4D3A7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CEDF3-9409-4FB5-BF87-61307AC854F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9B5FB-828E-4BB2-9E92-179E2D3CB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EC639-C899-45DE-A0A1-3B64A30DE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CBD2E-4558-40B7-B1FF-5CC1602CC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7ABED-5F7F-4BC2-9C9D-7AE5727923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94FB8-A1B5-40F7-8C48-0F62B52767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911E-23B8-43B1-9CC5-3AB18AF14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7232-A232-4097-8A03-B72D29267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07B4F-C60C-4FCF-A757-87439C4E8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02B3D-9634-4631-9C6F-2C8463570E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D5E9D-AAAF-47F6-A1EA-6EEF769DB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7E03F-28FC-4BD5-9E81-6E990AF00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>
                <a:latin typeface="+mn-lt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Helvetica Neue Light"/>
                <a:cs typeface="Arial" pitchFamily="34" charset="0"/>
              </a:defRPr>
            </a:lvl1pPr>
          </a:lstStyle>
          <a:p>
            <a:pPr>
              <a:defRPr/>
            </a:pPr>
            <a:fld id="{3461DA8C-5873-43A5-BBDB-7C2DD638B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6" descr="NTU Logo_25mm_screen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6248400"/>
            <a:ext cx="1447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/>
                </a:solidFill>
                <a:latin typeface="Verdana" pitchFamily="34" charset="0"/>
              </a:rPr>
              <a:t>Symmetric Boolean Functions using Threshold Logic Elements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68350" y="3498850"/>
            <a:ext cx="7265988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6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presented by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endParaRPr lang="en-US" sz="1400" b="1" kern="0" baseline="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800" b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Swarna </a:t>
            </a:r>
            <a:r>
              <a:rPr lang="en-US" sz="1800" b="1" kern="0" baseline="0" dirty="0" err="1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Kamakshi</a:t>
            </a:r>
            <a:r>
              <a:rPr lang="en-US" sz="1800" b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sz="1800" b="1" kern="0" baseline="0" dirty="0" err="1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Jayaraman</a:t>
            </a:r>
            <a:r>
              <a:rPr lang="en-US" sz="1800" b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, </a:t>
            </a:r>
            <a:r>
              <a:rPr lang="en-US" sz="1800" b="1" kern="0" baseline="0" dirty="0" err="1">
                <a:solidFill>
                  <a:schemeClr val="tx2"/>
                </a:solidFill>
                <a:cs typeface="Arial" panose="020B0604020202020204" pitchFamily="34" charset="0"/>
              </a:rPr>
              <a:t>Deepshikha</a:t>
            </a:r>
            <a:r>
              <a:rPr lang="en-US" sz="1800" b="1" kern="0" baseline="0" dirty="0">
                <a:solidFill>
                  <a:schemeClr val="tx2"/>
                </a:solidFill>
                <a:cs typeface="Arial" panose="020B0604020202020204" pitchFamily="34" charset="0"/>
              </a:rPr>
              <a:t> Bansal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8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sz="1800" i="1" kern="0" baseline="0" dirty="0" err="1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M.Sc</a:t>
            </a:r>
            <a:r>
              <a:rPr lang="en-US" sz="18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 Embedded Systems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8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School of Computer Science and Engineering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endParaRPr lang="en-US" sz="1800" b="1" kern="0" baseline="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6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15</a:t>
            </a:r>
            <a:r>
              <a:rPr lang="en-US" sz="1600" i="1" kern="0" baseline="3000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th</a:t>
            </a:r>
            <a:r>
              <a:rPr lang="en-US" sz="1600" i="1" kern="0" baseline="0" dirty="0">
                <a:solidFill>
                  <a:schemeClr val="tx2"/>
                </a:solidFill>
                <a:ea typeface="+mn-ea"/>
                <a:cs typeface="Arial" panose="020B0604020202020204" pitchFamily="34" charset="0"/>
              </a:rPr>
              <a:t> September 2016</a:t>
            </a:r>
            <a:endParaRPr lang="en-US" sz="1600" i="1" kern="0" baseline="0" dirty="0">
              <a:solidFill>
                <a:schemeClr val="tx2"/>
              </a:solidFill>
              <a:ea typeface="ＭＳ Ｐゴシック" pitchFamily="64" charset="-128"/>
              <a:cs typeface="Arial" panose="020B0604020202020204" pitchFamily="34" charset="0"/>
            </a:endParaRPr>
          </a:p>
        </p:txBody>
      </p:sp>
      <p:pic>
        <p:nvPicPr>
          <p:cNvPr id="205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 cstate="print"/>
          <a:srcRect r="56471"/>
          <a:stretch>
            <a:fillRect/>
          </a:stretch>
        </p:blipFill>
        <p:spPr bwMode="auto">
          <a:xfrm>
            <a:off x="685800" y="533400"/>
            <a:ext cx="2819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Proposed Hardware and Software Tools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with STL and Boost Graph libraries. </a:t>
            </a:r>
            <a:endParaRPr lang="en-US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component.</a:t>
            </a:r>
            <a:endParaRPr lang="en-US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5649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baseline="0" dirty="0" smtClean="0">
                <a:solidFill>
                  <a:srgbClr val="C00000"/>
                </a:solidFill>
              </a:rPr>
              <a:t>Thank you.</a:t>
            </a:r>
            <a:endParaRPr lang="en-US" sz="2800" b="1" baseline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81025" y="265113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mtClean="0"/>
              <a:t>Symmetric Boolean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function is symmetric in its variables if its variables can be interchanged without affecting it. </a:t>
            </a:r>
          </a:p>
          <a:p>
            <a:pPr>
              <a:buNone/>
            </a:pPr>
            <a:r>
              <a:rPr lang="en-US" sz="2000" dirty="0" smtClean="0"/>
              <a:t>      e.g. AND,OR,XOR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add the content and notation from our slide 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55638" y="395288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Majority Gates Vs. Threshold Gates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44" y="1700808"/>
            <a:ext cx="813690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aseline="0" dirty="0" smtClean="0"/>
              <a:t>A threshold gate with m inputs is determined by m weights w1, w2, w3,……, wm and threshold T. The output will be one 1 if :</a:t>
            </a:r>
            <a:endParaRPr lang="en-US" sz="2000" baseline="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aseline="0" dirty="0" err="1" smtClean="0">
                <a:solidFill>
                  <a:srgbClr val="FF0000"/>
                </a:solidFill>
              </a:rPr>
              <a:t>Eqn</a:t>
            </a:r>
            <a:r>
              <a:rPr lang="en-US" sz="2000" baseline="0" dirty="0" smtClean="0">
                <a:solidFill>
                  <a:srgbClr val="FF0000"/>
                </a:solidFill>
              </a:rPr>
              <a:t>(summation)</a:t>
            </a:r>
          </a:p>
          <a:p>
            <a:endParaRPr lang="en-US" sz="2000" baseline="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aseline="0" dirty="0" smtClean="0"/>
              <a:t>A Majority gate is a threshold gate with unit weights &amp; threshold is half the number of inputs.</a:t>
            </a:r>
          </a:p>
          <a:p>
            <a:r>
              <a:rPr lang="en-US" sz="2000" dirty="0" smtClean="0"/>
              <a:t> </a:t>
            </a:r>
          </a:p>
          <a:p>
            <a:endParaRPr lang="en-US" sz="2000" baseline="0" dirty="0"/>
          </a:p>
        </p:txBody>
      </p:sp>
      <p:pic>
        <p:nvPicPr>
          <p:cNvPr id="39" name="Content Placeholder 3"/>
          <p:cNvPicPr>
            <a:picLocks noChangeAspect="1"/>
          </p:cNvPicPr>
          <p:nvPr/>
        </p:nvPicPr>
        <p:blipFill>
          <a:blip r:embed="rId2" cstate="print"/>
          <a:srcRect t="26161"/>
          <a:stretch>
            <a:fillRect/>
          </a:stretch>
        </p:blipFill>
        <p:spPr bwMode="auto">
          <a:xfrm>
            <a:off x="3275856" y="4221088"/>
            <a:ext cx="2819400" cy="180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3635896" y="6093296"/>
            <a:ext cx="25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of Threshold Gate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Needs a title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symmetric function can be realized by using threshold gates if the function can be defined as 'at least c 1’s among its inputs‘</a:t>
            </a:r>
          </a:p>
          <a:p>
            <a:r>
              <a:rPr lang="en-US" sz="2000" dirty="0" smtClean="0"/>
              <a:t>Exception: XOR gate ( it doesn’t follow the rule)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the One-realizable thing to fill the slide. ( I am not able to add it is coming a image)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8975" y="333375"/>
            <a:ext cx="7772400" cy="1008063"/>
          </a:xfrm>
        </p:spPr>
        <p:txBody>
          <a:bodyPr/>
          <a:lstStyle/>
          <a:p>
            <a:r>
              <a:rPr lang="en-US" altLang="en-US" smtClean="0"/>
              <a:t>Early attempts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31788" y="1341438"/>
            <a:ext cx="8135937" cy="4535487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n-US" sz="1800" b="1" dirty="0" smtClean="0"/>
              <a:t>Minnick R.C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Linear input logic(1961): </a:t>
            </a:r>
            <a:r>
              <a:rPr lang="en-US" altLang="en-US" sz="1800" dirty="0" smtClean="0"/>
              <a:t>Procedures are developed for the synthesis of symmetric functions which require no more than the integral part of (n+3)/2 cores, approximately half the number used in previously published procedures.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b="1" dirty="0" smtClean="0"/>
              <a:t>Winder R.O</a:t>
            </a:r>
            <a:r>
              <a:rPr lang="en-US" altLang="en-US" sz="1800" dirty="0" smtClean="0"/>
              <a:t>., </a:t>
            </a:r>
            <a:r>
              <a:rPr lang="en-US" altLang="en-US" sz="1800" i="1" dirty="0" smtClean="0"/>
              <a:t>More About threshold logic(1961), </a:t>
            </a:r>
            <a:r>
              <a:rPr lang="en-US" altLang="en-US" sz="1800" dirty="0" smtClean="0"/>
              <a:t>Algorithm to provide 2-Realizability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b="1" dirty="0" smtClean="0"/>
              <a:t>Coates and Lewis</a:t>
            </a:r>
            <a:r>
              <a:rPr lang="en-US" altLang="en-US" sz="1800" dirty="0" smtClean="0"/>
              <a:t>: </a:t>
            </a:r>
            <a:r>
              <a:rPr lang="en-US" altLang="en-US" sz="1800" i="1" dirty="0" smtClean="0"/>
              <a:t>A Realization of threshold logic networks (1963),</a:t>
            </a:r>
            <a:r>
              <a:rPr lang="en-US" altLang="en-US" sz="1800" dirty="0" smtClean="0"/>
              <a:t>The new procedure can be considered to be a generalization of an earlier procedure for the single-element realization problem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b="1" dirty="0" err="1" smtClean="0"/>
              <a:t>Kautz</a:t>
            </a:r>
            <a:r>
              <a:rPr lang="en-US" altLang="en-US" sz="1800" b="1" dirty="0" smtClean="0"/>
              <a:t>. W.H</a:t>
            </a:r>
            <a:r>
              <a:rPr lang="en-US" altLang="en-US" sz="1800" dirty="0" smtClean="0"/>
              <a:t>: </a:t>
            </a:r>
            <a:r>
              <a:rPr lang="en-US" altLang="en-US" sz="1800" i="1" dirty="0" smtClean="0"/>
              <a:t>Realization of symmetric switching functions with linear input logic elements (1961),</a:t>
            </a:r>
            <a:r>
              <a:rPr lang="en-US" altLang="en-US" sz="1800" dirty="0" smtClean="0"/>
              <a:t>Any symmetric function of no more than 12 variables can be realized.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b="1" dirty="0" err="1" smtClean="0"/>
              <a:t>Sheng</a:t>
            </a:r>
            <a:r>
              <a:rPr lang="en-US" altLang="en-US" sz="1800" b="1" dirty="0" smtClean="0"/>
              <a:t> C.L. :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Graphical Interpretation of realization of symmetric Boolean functions using threshold logic elements(1963):</a:t>
            </a:r>
            <a:r>
              <a:rPr lang="en-US" altLang="en-US" sz="1800" dirty="0" smtClean="0"/>
              <a:t> Same result as </a:t>
            </a:r>
            <a:r>
              <a:rPr lang="en-US" altLang="en-US" sz="1800" dirty="0" err="1" smtClean="0"/>
              <a:t>Kautz</a:t>
            </a:r>
            <a:r>
              <a:rPr lang="en-US" altLang="en-US" sz="1800" dirty="0" smtClean="0"/>
              <a:t> but successfully formulated for 37 variables. Can be extended for more variables.</a:t>
            </a:r>
          </a:p>
          <a:p>
            <a:pPr marL="342900" indent="-342900" algn="l">
              <a:buFontTx/>
              <a:buChar char="•"/>
            </a:pPr>
            <a:endParaRPr lang="en-US" altLang="en-US" sz="1800" dirty="0" smtClean="0"/>
          </a:p>
          <a:p>
            <a:pPr marL="342900" indent="-342900" algn="l">
              <a:buFontTx/>
              <a:buChar char="•"/>
            </a:pPr>
            <a:endParaRPr lang="en-US" altLang="en-US" sz="1800" dirty="0" smtClean="0"/>
          </a:p>
          <a:p>
            <a:pPr marL="342900" indent="-342900" algn="l">
              <a:buFontTx/>
              <a:buChar char="•"/>
            </a:pPr>
            <a:endParaRPr lang="en-US" altLang="en-US" sz="1800" dirty="0" smtClean="0"/>
          </a:p>
          <a:p>
            <a:pPr marL="342900" indent="-342900" algn="l">
              <a:buFontTx/>
              <a:buChar char="•"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/>
              <a:t>We will implement Symmetric Functions using Threshold gates, using the </a:t>
            </a:r>
            <a:r>
              <a:rPr lang="en-US" altLang="en-US" sz="2000" b="1" dirty="0" smtClean="0"/>
              <a:t>Graphical algorithm </a:t>
            </a:r>
            <a:r>
              <a:rPr lang="en-US" altLang="en-US" sz="2000" dirty="0" smtClean="0"/>
              <a:t>mentioned in the IEEE Journal :</a:t>
            </a:r>
          </a:p>
          <a:p>
            <a:pPr eaLnBrk="1" hangingPunct="1">
              <a:buNone/>
              <a:defRPr/>
            </a:pPr>
            <a:r>
              <a:rPr lang="en-US" altLang="en-US" sz="2000" dirty="0" smtClean="0"/>
              <a:t>     </a:t>
            </a:r>
            <a:r>
              <a:rPr lang="en-US" altLang="en-US" sz="2000" u="sng" dirty="0" smtClean="0"/>
              <a:t>“A Graphical Interpretation of Realization of Symmetric Boolean Functions with Threshold Logic Elements”</a:t>
            </a:r>
            <a:r>
              <a:rPr lang="en-US" altLang="en-US" sz="2000" dirty="0" smtClean="0"/>
              <a:t>, by C. L. </a:t>
            </a:r>
            <a:r>
              <a:rPr lang="en-US" altLang="en-US" sz="2000" dirty="0" err="1" smtClean="0"/>
              <a:t>Sheng</a:t>
            </a:r>
            <a:r>
              <a:rPr lang="en-US" altLang="en-US" sz="2000" dirty="0" smtClean="0"/>
              <a:t>, Senior Member, IEEE (</a:t>
            </a:r>
            <a:r>
              <a:rPr lang="en-US" altLang="en-US" sz="2000" dirty="0" smtClean="0">
                <a:solidFill>
                  <a:srgbClr val="FF0000"/>
                </a:solidFill>
              </a:rPr>
              <a:t>Publication date)</a:t>
            </a:r>
            <a:endParaRPr lang="en-US" altLang="en-US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4229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00563" y="1484313"/>
            <a:ext cx="4486275" cy="2982912"/>
          </a:xfrm>
        </p:spPr>
      </p:pic>
      <p:sp>
        <p:nvSpPr>
          <p:cNvPr id="13" name="TextBox 12"/>
          <p:cNvSpPr txBox="1"/>
          <p:nvPr/>
        </p:nvSpPr>
        <p:spPr>
          <a:xfrm>
            <a:off x="611188" y="620713"/>
            <a:ext cx="680402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1-Realizable and 2- Realizable symmetric 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750" y="4889500"/>
            <a:ext cx="8243888" cy="1117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ea typeface="+mn-ea"/>
              </a:rPr>
              <a:t>The original weight line is a straight line with positive slope, passing through the origin (as weights as assumed to be unity).</a:t>
            </a:r>
          </a:p>
          <a:p>
            <a:pPr>
              <a:defRPr/>
            </a:pPr>
            <a:r>
              <a:rPr lang="en-US" sz="2500" dirty="0">
                <a:latin typeface="+mn-lt"/>
                <a:ea typeface="+mn-ea"/>
              </a:rPr>
              <a:t>After being indented by inhibitions (inputs with –</a:t>
            </a:r>
            <a:r>
              <a:rPr lang="en-US" sz="2500" dirty="0" err="1">
                <a:latin typeface="+mn-lt"/>
                <a:ea typeface="+mn-ea"/>
              </a:rPr>
              <a:t>ve</a:t>
            </a:r>
            <a:r>
              <a:rPr lang="en-US" sz="2500" dirty="0">
                <a:latin typeface="+mn-lt"/>
                <a:ea typeface="+mn-ea"/>
              </a:rPr>
              <a:t> weights) from previous stage elements, it becomes a zigzag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Conclusions from the algorithm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 cstate="print"/>
            <a:stretch>
              <a:fillRect l="-706" t="-593"/>
            </a:stretch>
          </a:blipFill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	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6383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To Implement a C++ Program to realize a </a:t>
            </a:r>
            <a:r>
              <a:rPr lang="en-US" altLang="en-US" sz="2000" dirty="0" smtClean="0">
                <a:solidFill>
                  <a:srgbClr val="C00000"/>
                </a:solidFill>
              </a:rPr>
              <a:t>Symmetric Boolean Function using </a:t>
            </a:r>
            <a:r>
              <a:rPr lang="en-US" altLang="en-US" sz="2000" dirty="0">
                <a:solidFill>
                  <a:srgbClr val="C00000"/>
                </a:solidFill>
              </a:rPr>
              <a:t>threshold gates with n-inputs, using the graphical algorithm mentioned in the IEEE Journal : </a:t>
            </a:r>
            <a:r>
              <a:rPr lang="en-US" altLang="en-US" sz="2000" u="sng" dirty="0">
                <a:solidFill>
                  <a:srgbClr val="C00000"/>
                </a:solidFill>
              </a:rPr>
              <a:t>“A Graphical Interpretation of Realization of Symmetric Boolean Functions with Threshold Logic </a:t>
            </a:r>
            <a:r>
              <a:rPr lang="en-US" altLang="en-US" sz="2000" u="sng" dirty="0" err="1" smtClean="0">
                <a:solidFill>
                  <a:srgbClr val="C00000"/>
                </a:solidFill>
              </a:rPr>
              <a:t>Elements”s</a:t>
            </a:r>
            <a:endParaRPr lang="en-US" altLang="en-US" sz="2000" u="sng" dirty="0" smtClean="0">
              <a:solidFill>
                <a:srgbClr val="C00000"/>
              </a:solidFill>
            </a:endParaRPr>
          </a:p>
          <a:p>
            <a:pPr eaLnBrk="1" hangingPunct="1">
              <a:buNone/>
              <a:defRPr/>
            </a:pPr>
            <a:endParaRPr lang="en-US" altLang="en-US" sz="2000" u="sng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en-US" sz="2000" dirty="0" smtClean="0"/>
              <a:t>To </a:t>
            </a:r>
            <a:r>
              <a:rPr lang="en-US" altLang="en-US" sz="2000" dirty="0"/>
              <a:t>generate an n-input symmetric function threshold gates and compare the following attributes with </a:t>
            </a:r>
            <a:r>
              <a:rPr lang="en-US" altLang="en-US" sz="2000" dirty="0" smtClean="0"/>
              <a:t>the existing tool:</a:t>
            </a:r>
            <a:endParaRPr lang="en-US" altLang="en-US" sz="20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. Number of gates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	ii. Size of gates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	iii. Depth of the network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	iv. Execution time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A_Presentation_copy1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2f48f3dd77db2ec31ffb289a7662dbf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0d331ebd68627ead16f146830ec63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68A3729-6C00-4022-A3C6-0074ED79B0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6E6130-B4AE-49E4-96DD-C34A3A9C1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47053B-F306-4504-8C7A-8B39FF44B10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92959FD-B067-42BF-9749-E9F9293618C1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EDA_Presentation_copy1</Template>
  <TotalTime>0</TotalTime>
  <Words>554</Words>
  <Application>Microsoft Office PowerPoint</Application>
  <PresentationFormat>On-screen Show (4:3)</PresentationFormat>
  <Paragraphs>55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EDA_Presentation_copy1</vt:lpstr>
      <vt:lpstr>Symmetric Boolean Functions using Threshold Logic Elements</vt:lpstr>
      <vt:lpstr>Symmetric Boolean Functions</vt:lpstr>
      <vt:lpstr>Majority Gates Vs. Threshold Gates</vt:lpstr>
      <vt:lpstr>Needs a title:</vt:lpstr>
      <vt:lpstr>Early attempts</vt:lpstr>
      <vt:lpstr>Abstract</vt:lpstr>
      <vt:lpstr>Slide 7</vt:lpstr>
      <vt:lpstr>Conclusions from the algorithm</vt:lpstr>
      <vt:lpstr>Objective </vt:lpstr>
      <vt:lpstr>Proposed Hardware and Software Tools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Boolean Functions using Threshold Logic Elements</dc:title>
  <dc:creator>SSDN</dc:creator>
  <cp:lastModifiedBy>SSDN</cp:lastModifiedBy>
  <cp:revision>1</cp:revision>
  <dcterms:created xsi:type="dcterms:W3CDTF">2016-09-15T01:34:32Z</dcterms:created>
  <dcterms:modified xsi:type="dcterms:W3CDTF">2016-09-15T01:35:02Z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