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76" r:id="rId5"/>
    <p:sldId id="260" r:id="rId6"/>
    <p:sldId id="261" r:id="rId7"/>
    <p:sldId id="275" r:id="rId8"/>
    <p:sldId id="262" r:id="rId9"/>
    <p:sldId id="263" r:id="rId10"/>
    <p:sldId id="264" r:id="rId11"/>
    <p:sldId id="268" r:id="rId12"/>
    <p:sldId id="265"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9" d="100"/>
          <a:sy n="89" d="100"/>
        </p:scale>
        <p:origin x="43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a:t>
            </a:r>
            <a:r>
              <a:rPr lang="en-US" dirty="0">
                <a:latin typeface="Cambria" panose="02040503050406030204" pitchFamily="18" charset="0"/>
                <a:ea typeface="Cambria" panose="02040503050406030204" pitchFamily="18" charset="0"/>
                <a:cs typeface="Calibri" panose="020F0502020204030204" pitchFamily="34" charset="0"/>
              </a:rPr>
              <a:t>AI Powered Legal Documentation Assistant</a:t>
            </a:r>
            <a:endParaRPr dirty="0">
              <a:solidFill>
                <a:schemeClr val="tx1"/>
              </a:solidFill>
              <a:latin typeface="Cambria" panose="02040503050406030204" pitchFamily="18" charset="0"/>
              <a:ea typeface="Cambria" panose="02040503050406030204" pitchFamily="18" charset="0"/>
              <a:cs typeface="Calibri" panose="020F0502020204030204" pitchFamily="34"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dirty="0">
                <a:latin typeface="Cambria" panose="02040503050406030204" pitchFamily="18" charset="0"/>
                <a:ea typeface="Cambria" panose="02040503050406030204" pitchFamily="18" charset="0"/>
              </a:rPr>
              <a:t>Batch Number:CSD-G05</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88687"/>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rPr>
              <a:t>Final Review</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A23E23D3-7A7D-FAF3-7EAD-7CDA582198DB}"/>
              </a:ext>
            </a:extLst>
          </p:cNvPr>
          <p:cNvGraphicFramePr>
            <a:graphicFrameLocks noGrp="1"/>
          </p:cNvGraphicFramePr>
          <p:nvPr>
            <p:extLst>
              <p:ext uri="{D42A27DB-BD31-4B8C-83A1-F6EECF244321}">
                <p14:modId xmlns:p14="http://schemas.microsoft.com/office/powerpoint/2010/main" val="2881146981"/>
              </p:ext>
            </p:extLst>
          </p:nvPr>
        </p:nvGraphicFramePr>
        <p:xfrm>
          <a:off x="790469" y="2633909"/>
          <a:ext cx="5340108" cy="1508760"/>
        </p:xfrm>
        <a:graphic>
          <a:graphicData uri="http://schemas.openxmlformats.org/drawingml/2006/table">
            <a:tbl>
              <a:tblPr firstRow="1" bandRow="1"/>
              <a:tblGrid>
                <a:gridCol w="2171547">
                  <a:extLst>
                    <a:ext uri="{9D8B030D-6E8A-4147-A177-3AD203B41FA5}">
                      <a16:colId xmlns:a16="http://schemas.microsoft.com/office/drawing/2014/main" val="3441350472"/>
                    </a:ext>
                  </a:extLst>
                </a:gridCol>
                <a:gridCol w="3168561">
                  <a:extLst>
                    <a:ext uri="{9D8B030D-6E8A-4147-A177-3AD203B41FA5}">
                      <a16:colId xmlns:a16="http://schemas.microsoft.com/office/drawing/2014/main" val="500746916"/>
                    </a:ext>
                  </a:extLst>
                </a:gridCol>
              </a:tblGrid>
              <a:tr h="370840">
                <a:tc>
                  <a:txBody>
                    <a:bodyPr/>
                    <a:lstStyle/>
                    <a:p>
                      <a:r>
                        <a:rPr lang="en-US" sz="2000" dirty="0">
                          <a:latin typeface="Cambria" panose="02040503050406030204" pitchFamily="18" charset="0"/>
                          <a:ea typeface="Cambria" panose="02040503050406030204" pitchFamily="18" charset="0"/>
                        </a:rPr>
                        <a:t>ROLL NUMBER</a:t>
                      </a:r>
                    </a:p>
                  </a:txBody>
                  <a:tcPr/>
                </a:tc>
                <a:tc>
                  <a:txBody>
                    <a:bodyPr/>
                    <a:lstStyle/>
                    <a:p>
                      <a:r>
                        <a:rPr lang="en-US" sz="2000" dirty="0">
                          <a:latin typeface="Cambria" panose="02040503050406030204" pitchFamily="18" charset="0"/>
                          <a:ea typeface="Cambria" panose="02040503050406030204" pitchFamily="18" charset="0"/>
                        </a:rPr>
                        <a:t>STUDENT NAME</a:t>
                      </a:r>
                    </a:p>
                  </a:txBody>
                  <a:tcPr/>
                </a:tc>
                <a:extLst>
                  <a:ext uri="{0D108BD9-81ED-4DB2-BD59-A6C34878D82A}">
                    <a16:rowId xmlns:a16="http://schemas.microsoft.com/office/drawing/2014/main" val="2636121220"/>
                  </a:ext>
                </a:extLst>
              </a:tr>
              <a:tr h="370840">
                <a:tc>
                  <a:txBody>
                    <a:bodyPr/>
                    <a:lstStyle/>
                    <a:p>
                      <a:r>
                        <a:rPr lang="en-US" sz="1800" dirty="0">
                          <a:latin typeface="Cambria" panose="02040503050406030204" pitchFamily="18" charset="0"/>
                          <a:ea typeface="Cambria" panose="02040503050406030204" pitchFamily="18" charset="0"/>
                        </a:rPr>
                        <a:t>20211CSD0052</a:t>
                      </a:r>
                    </a:p>
                  </a:txBody>
                  <a:tcPr/>
                </a:tc>
                <a:tc>
                  <a:txBody>
                    <a:bodyPr/>
                    <a:lstStyle/>
                    <a:p>
                      <a:r>
                        <a:rPr lang="en-US" sz="1800" dirty="0">
                          <a:latin typeface="Cambria" panose="02040503050406030204" pitchFamily="18" charset="0"/>
                          <a:ea typeface="Cambria" panose="02040503050406030204" pitchFamily="18" charset="0"/>
                        </a:rPr>
                        <a:t>SWARNA LOHIT</a:t>
                      </a:r>
                    </a:p>
                  </a:txBody>
                  <a:tcPr/>
                </a:tc>
                <a:extLst>
                  <a:ext uri="{0D108BD9-81ED-4DB2-BD59-A6C34878D82A}">
                    <a16:rowId xmlns:a16="http://schemas.microsoft.com/office/drawing/2014/main" val="1349048974"/>
                  </a:ext>
                </a:extLst>
              </a:tr>
              <a:tr h="370840">
                <a:tc>
                  <a:txBody>
                    <a:bodyPr/>
                    <a:lstStyle/>
                    <a:p>
                      <a:r>
                        <a:rPr lang="en-US" sz="1800" dirty="0">
                          <a:latin typeface="Cambria" panose="02040503050406030204" pitchFamily="18" charset="0"/>
                          <a:ea typeface="Cambria" panose="02040503050406030204" pitchFamily="18" charset="0"/>
                        </a:rPr>
                        <a:t>20211CSD0050</a:t>
                      </a:r>
                    </a:p>
                  </a:txBody>
                  <a:tcPr/>
                </a:tc>
                <a:tc>
                  <a:txBody>
                    <a:bodyPr/>
                    <a:lstStyle/>
                    <a:p>
                      <a:r>
                        <a:rPr lang="en-US" sz="1800" dirty="0">
                          <a:latin typeface="Cambria" panose="02040503050406030204" pitchFamily="18" charset="0"/>
                          <a:ea typeface="Cambria" panose="02040503050406030204" pitchFamily="18" charset="0"/>
                        </a:rPr>
                        <a:t>SANJAY S</a:t>
                      </a:r>
                    </a:p>
                  </a:txBody>
                  <a:tcPr/>
                </a:tc>
                <a:extLst>
                  <a:ext uri="{0D108BD9-81ED-4DB2-BD59-A6C34878D82A}">
                    <a16:rowId xmlns:a16="http://schemas.microsoft.com/office/drawing/2014/main" val="4023430612"/>
                  </a:ext>
                </a:extLst>
              </a:tr>
              <a:tr h="370840">
                <a:tc>
                  <a:txBody>
                    <a:bodyPr/>
                    <a:lstStyle/>
                    <a:p>
                      <a:r>
                        <a:rPr lang="en-US" sz="1800" dirty="0">
                          <a:latin typeface="Cambria" panose="02040503050406030204" pitchFamily="18" charset="0"/>
                          <a:ea typeface="Cambria" panose="02040503050406030204" pitchFamily="18" charset="0"/>
                        </a:rPr>
                        <a:t>20211CSD0199</a:t>
                      </a:r>
                    </a:p>
                  </a:txBody>
                  <a:tcPr/>
                </a:tc>
                <a:tc>
                  <a:txBody>
                    <a:bodyPr/>
                    <a:lstStyle/>
                    <a:p>
                      <a:r>
                        <a:rPr lang="en-US" sz="1800" dirty="0">
                          <a:latin typeface="Cambria" panose="02040503050406030204" pitchFamily="18" charset="0"/>
                          <a:ea typeface="Cambria" panose="02040503050406030204" pitchFamily="18" charset="0"/>
                        </a:rPr>
                        <a:t>MANOJ M</a:t>
                      </a:r>
                    </a:p>
                  </a:txBody>
                  <a:tcPr/>
                </a:tc>
                <a:extLst>
                  <a:ext uri="{0D108BD9-81ED-4DB2-BD59-A6C34878D82A}">
                    <a16:rowId xmlns:a16="http://schemas.microsoft.com/office/drawing/2014/main" val="3636944917"/>
                  </a:ext>
                </a:extLst>
              </a:tr>
            </a:tbl>
          </a:graphicData>
        </a:graphic>
      </p:graphicFrame>
      <p:sp>
        <p:nvSpPr>
          <p:cNvPr id="3" name="Google Shape;91;p13">
            <a:extLst>
              <a:ext uri="{FF2B5EF4-FFF2-40B4-BE49-F238E27FC236}">
                <a16:creationId xmlns:a16="http://schemas.microsoft.com/office/drawing/2014/main" id="{519FDF4D-3097-6ADC-4BEE-FC512BF3C5D3}"/>
              </a:ext>
            </a:extLst>
          </p:cNvPr>
          <p:cNvSpPr txBox="1"/>
          <p:nvPr/>
        </p:nvSpPr>
        <p:spPr>
          <a:xfrm>
            <a:off x="77638" y="47445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 (CSE-DATA SCIENCE)</a:t>
            </a: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Saira Banu Atham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Sandhya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762000" y="952501"/>
            <a:ext cx="10668000" cy="4952997"/>
          </a:xfrm>
        </p:spPr>
        <p:txBody>
          <a:bodyPr>
            <a:noAutofit/>
          </a:bodyPr>
          <a:lstStyle/>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The legal documentation assistant powered by AI is a revolutionary change in the legal profession, designed to simplify document creation and increase precision through latest AI and NLP technologies. With an integration of rule-based templates and AI customization, the software will resolve crucial issues such as context comprehension and compliance with laws. Though the technology ensures cost savings and efficiency, it needs human intervention as well to provide assurance on the reliability and authenticity of the documents. Additionally, the application of data privacy and security ensures that legal information that is sensitive in nature is safeguarded. Eventually, this system can transform legal workflows, more easily making legal services accessible, efficient, and accurate.</a:t>
            </a:r>
            <a:endParaRPr lang="en-GB"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7112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 : </a:t>
            </a:r>
          </a:p>
          <a:p>
            <a:pPr marL="342900" indent="-190500" algn="just">
              <a:spcBef>
                <a:spcPts val="0"/>
              </a:spcBef>
              <a:buSzPct val="100000"/>
              <a:buFont typeface="Arial"/>
              <a:buNone/>
            </a:pPr>
            <a:r>
              <a:rPr lang="en-US" b="1" dirty="0">
                <a:solidFill>
                  <a:schemeClr val="tx1"/>
                </a:solidFill>
                <a:latin typeface="Cambria" panose="02040503050406030204" pitchFamily="18" charset="0"/>
                <a:ea typeface="Cambria" panose="02040503050406030204" pitchFamily="18" charset="0"/>
              </a:rPr>
              <a:t>https://github.com/swarna-lohitt/Capstone_AI_Assistant</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2000" dirty="0" err="1">
                <a:latin typeface="Calibri" panose="020F0502020204030204" pitchFamily="34" charset="0"/>
                <a:ea typeface="Calibri" panose="020F0502020204030204" pitchFamily="34" charset="0"/>
                <a:cs typeface="Calibri" panose="020F0502020204030204" pitchFamily="34" charset="0"/>
              </a:rPr>
              <a:t>Taherei</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Ghazvinei</a:t>
            </a:r>
            <a:r>
              <a:rPr lang="en-US" sz="2000" dirty="0">
                <a:latin typeface="Calibri" panose="020F0502020204030204" pitchFamily="34" charset="0"/>
                <a:ea typeface="Calibri" panose="020F0502020204030204" pitchFamily="34" charset="0"/>
                <a:cs typeface="Calibri" panose="020F0502020204030204" pitchFamily="34" charset="0"/>
              </a:rPr>
              <a:t>, P.; </a:t>
            </a:r>
            <a:r>
              <a:rPr lang="en-US" sz="2000" dirty="0" err="1">
                <a:latin typeface="Calibri" panose="020F0502020204030204" pitchFamily="34" charset="0"/>
                <a:ea typeface="Calibri" panose="020F0502020204030204" pitchFamily="34" charset="0"/>
                <a:cs typeface="Calibri" panose="020F0502020204030204" pitchFamily="34" charset="0"/>
              </a:rPr>
              <a:t>Hassanpour</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Darvishi</a:t>
            </a:r>
            <a:r>
              <a:rPr lang="en-US" sz="2000" dirty="0">
                <a:latin typeface="Calibri" panose="020F0502020204030204" pitchFamily="34" charset="0"/>
                <a:ea typeface="Calibri" panose="020F0502020204030204" pitchFamily="34" charset="0"/>
                <a:cs typeface="Calibri" panose="020F0502020204030204" pitchFamily="34" charset="0"/>
              </a:rPr>
              <a:t>, H.; Mosavi, A.; Yusof, K.B.W.; </a:t>
            </a:r>
            <a:r>
              <a:rPr lang="en-US" sz="2000" dirty="0" err="1">
                <a:latin typeface="Calibri" panose="020F0502020204030204" pitchFamily="34" charset="0"/>
                <a:ea typeface="Calibri" panose="020F0502020204030204" pitchFamily="34" charset="0"/>
                <a:cs typeface="Calibri" panose="020F0502020204030204" pitchFamily="34" charset="0"/>
              </a:rPr>
              <a:t>Alizamir</a:t>
            </a:r>
            <a:r>
              <a:rPr lang="en-US" sz="2000" dirty="0">
                <a:latin typeface="Calibri" panose="020F0502020204030204" pitchFamily="34" charset="0"/>
                <a:ea typeface="Calibri" panose="020F0502020204030204" pitchFamily="34" charset="0"/>
                <a:cs typeface="Calibri" panose="020F0502020204030204" pitchFamily="34" charset="0"/>
              </a:rPr>
              <a:t>, M.; </a:t>
            </a:r>
            <a:r>
              <a:rPr lang="en-US" sz="2000" dirty="0" err="1">
                <a:latin typeface="Calibri" panose="020F0502020204030204" pitchFamily="34" charset="0"/>
                <a:ea typeface="Calibri" panose="020F0502020204030204" pitchFamily="34" charset="0"/>
                <a:cs typeface="Calibri" panose="020F0502020204030204" pitchFamily="34" charset="0"/>
              </a:rPr>
              <a:t>Shamshirband</a:t>
            </a:r>
            <a:r>
              <a:rPr lang="en-US" sz="2000" dirty="0">
                <a:latin typeface="Calibri" panose="020F0502020204030204" pitchFamily="34" charset="0"/>
                <a:ea typeface="Calibri" panose="020F0502020204030204" pitchFamily="34" charset="0"/>
                <a:cs typeface="Calibri" panose="020F0502020204030204" pitchFamily="34" charset="0"/>
              </a:rPr>
              <a:t>, S.; Chau, K.W. Sugarcane growth prediction based on meteorological parameters using extreme learning machine and artificial neural network. Eng. Appl. </a:t>
            </a:r>
            <a:r>
              <a:rPr lang="en-US" sz="2000" dirty="0" err="1">
                <a:latin typeface="Calibri" panose="020F0502020204030204" pitchFamily="34" charset="0"/>
                <a:ea typeface="Calibri" panose="020F0502020204030204" pitchFamily="34" charset="0"/>
                <a:cs typeface="Calibri" panose="020F0502020204030204" pitchFamily="34" charset="0"/>
              </a:rPr>
              <a:t>Comput</a:t>
            </a:r>
            <a:r>
              <a:rPr lang="en-US" sz="2000" dirty="0">
                <a:latin typeface="Calibri" panose="020F0502020204030204" pitchFamily="34" charset="0"/>
                <a:ea typeface="Calibri" panose="020F0502020204030204" pitchFamily="34" charset="0"/>
                <a:cs typeface="Calibri" panose="020F0502020204030204" pitchFamily="34" charset="0"/>
              </a:rPr>
              <a:t>. Fluid Mech. 2018, 12, 738–749.</a:t>
            </a:r>
          </a:p>
          <a:p>
            <a:r>
              <a:rPr lang="en-US" sz="1600" dirty="0"/>
              <a:t>A. M. Kamal, M. </a:t>
            </a:r>
            <a:r>
              <a:rPr lang="en-US" sz="1600" dirty="0" err="1"/>
              <a:t>Shamsudduha</a:t>
            </a:r>
            <a:r>
              <a:rPr lang="en-US" sz="1600" dirty="0"/>
              <a:t>, B. Ahmed, S. K. Hassan, M. S. Islam, I. </a:t>
            </a:r>
            <a:r>
              <a:rPr lang="en-US" sz="1600" dirty="0" err="1"/>
              <a:t>Kelman</a:t>
            </a:r>
            <a:r>
              <a:rPr lang="en-US" sz="1600" dirty="0"/>
              <a:t>, and M. Fordham, “Resilience to flash floods in wetland communities of northeastern </a:t>
            </a:r>
            <a:r>
              <a:rPr lang="en-US" sz="1600" dirty="0" err="1"/>
              <a:t>bangladesh</a:t>
            </a:r>
            <a:r>
              <a:rPr lang="en-US" sz="1600" dirty="0"/>
              <a:t>,” International journal of disaster risk reduction, vol. 31, pp. 478-488, 2018.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H. </a:t>
            </a:r>
            <a:r>
              <a:rPr lang="en-US" sz="1600" dirty="0" err="1"/>
              <a:t>Shafizadeh</a:t>
            </a:r>
            <a:r>
              <a:rPr lang="en-US" sz="1600" dirty="0"/>
              <a:t>-Moghadam, R. </a:t>
            </a:r>
            <a:r>
              <a:rPr lang="en-US" sz="1600" dirty="0" err="1"/>
              <a:t>Valavi</a:t>
            </a:r>
            <a:r>
              <a:rPr lang="en-US" sz="1600" dirty="0"/>
              <a:t>, H. </a:t>
            </a:r>
            <a:r>
              <a:rPr lang="en-US" sz="1600" dirty="0" err="1"/>
              <a:t>Shahabi</a:t>
            </a:r>
            <a:r>
              <a:rPr lang="en-US" sz="1600" dirty="0"/>
              <a:t>, K. </a:t>
            </a:r>
            <a:r>
              <a:rPr lang="en-US" sz="1600" dirty="0" err="1"/>
              <a:t>Chapi</a:t>
            </a:r>
            <a:r>
              <a:rPr lang="en-US" sz="1600" dirty="0"/>
              <a:t>, and A. </a:t>
            </a:r>
            <a:r>
              <a:rPr lang="en-US" sz="1600" dirty="0" err="1"/>
              <a:t>Shirzadi</a:t>
            </a:r>
            <a:r>
              <a:rPr lang="en-US" sz="1600" dirty="0"/>
              <a:t>, “Novel forecasting approaches using combination of machine learning and statistical models for flood susceptibility mapping,” Journal o f environmental management, vol. 217, pp. 1-11, 2018.</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a:t>DEVELOPING A FLOOD FORECASTING SYSTEM WITH MACHINE LEARNING AND APPLYING TO GEOGRAPHIC INFORMATION SYSTEM</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1600" dirty="0"/>
              <a:t>DOI: 10.21163/GT_2023.181.01</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1600" dirty="0" err="1"/>
              <a:t>Andrian</a:t>
            </a:r>
            <a:r>
              <a:rPr lang="en-US" sz="1600" dirty="0"/>
              <a:t>, R., Naufal, M.A., </a:t>
            </a:r>
            <a:r>
              <a:rPr lang="en-US" sz="1600" dirty="0" err="1"/>
              <a:t>Hermanto</a:t>
            </a:r>
            <a:r>
              <a:rPr lang="en-US" sz="1600" dirty="0"/>
              <a:t>, B., </a:t>
            </a:r>
            <a:r>
              <a:rPr lang="en-US" sz="1600" dirty="0" err="1"/>
              <a:t>Junaidi</a:t>
            </a:r>
            <a:r>
              <a:rPr lang="en-US" sz="1600" dirty="0"/>
              <a:t>, A., and </a:t>
            </a:r>
            <a:r>
              <a:rPr lang="en-US" sz="1600" dirty="0" err="1"/>
              <a:t>Lumbanraja</a:t>
            </a:r>
            <a:r>
              <a:rPr lang="en-US" sz="1600" dirty="0"/>
              <a:t>, F.R. (2019). k-Nearest Neighbor (k-NN) Classification for Recognition of the Batik Lampung Motifs. Journal of Physics. 1338(2019) 012061. https://doi:10.1088/1742-6596/1338/1/012061</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a:extLst>
              <a:ext uri="{FF2B5EF4-FFF2-40B4-BE49-F238E27FC236}">
                <a16:creationId xmlns:a16="http://schemas.microsoft.com/office/drawing/2014/main" id="{2BA1B499-A178-8D0D-9A38-0E71DAE93EFB}"/>
              </a:ext>
            </a:extLst>
          </p:cNvPr>
          <p:cNvPicPr>
            <a:picLocks noChangeAspect="1"/>
          </p:cNvPicPr>
          <p:nvPr/>
        </p:nvPicPr>
        <p:blipFill>
          <a:blip r:embed="rId2"/>
          <a:stretch>
            <a:fillRect/>
          </a:stretch>
        </p:blipFill>
        <p:spPr>
          <a:xfrm>
            <a:off x="812800" y="152718"/>
            <a:ext cx="9598667" cy="5846523"/>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40"/>
            <a:ext cx="10668000" cy="487362"/>
          </a:xfrm>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sz="1800"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The rapid advancement of artificial intelligence (AI) has had a profound impact on various industries, and the legal field is no exception. This research paper examines the implications of AI on legal research and case analysis. The paper explores the evolution of AI technology in the legal domain, its potential benefits, and the challenges it poses to traditional legal research methods. Legal research and case analysis are essential components of the legal process. They require extensive examination of legal precedents, statutes, regulations, and case law to support legal arguments and make informed decisions. Traditionally, legal professionals have invested substantial time and effort in sifting through vast amounts of information to identify relevant sources and extract meaningful insights. Traditional methods of legal research and case analysis involved manual techniques such as visiting law libraries, searching through print resources like case reporters and legal encyclopedias, using legal citators to trace case history, and manually cross-referencing information. Researchers relied on indexes and catalogues to locate relevant legal materials, and their analysis was based on reading and interpreting legal texts. The process was time-consuming, limited in access to resources, prone to incomplete or outdated information, and relied heavily on the researcher’s expertise in navigating legal sources. Manual research in the legal field presents challenges and limitations. It is time-consuming, requiring physical access to libraries and extensive searching through volumes of legal materials. Limited access to comprehensive resources can hinder the depth of research. Navigating vast amounts of information is challenging, leading to potential information overload. The reliance on the researcher’s search methodologies can result in missed or irrelevant information. Incomplete or outdated information and difficulty in identifying relevant precedents can impact research quality. Subjectivity and bias are inherent risks, and updates and tracking changes can be inefficient. </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779" y="106997"/>
            <a:ext cx="10668000" cy="487362"/>
          </a:xfrm>
        </p:spPr>
        <p:txBody>
          <a:bodyPr/>
          <a:lstStyle/>
          <a:p>
            <a:r>
              <a:rPr lang="en-GB" dirty="0"/>
              <a:t>Literature Review</a:t>
            </a:r>
          </a:p>
        </p:txBody>
      </p:sp>
      <p:sp>
        <p:nvSpPr>
          <p:cNvPr id="7" name="Content Placeholder 6">
            <a:extLst>
              <a:ext uri="{FF2B5EF4-FFF2-40B4-BE49-F238E27FC236}">
                <a16:creationId xmlns:a16="http://schemas.microsoft.com/office/drawing/2014/main" id="{E0AE5A43-D19D-6DF3-DA12-273A55EED181}"/>
              </a:ext>
            </a:extLst>
          </p:cNvPr>
          <p:cNvSpPr>
            <a:spLocks noGrp="1"/>
          </p:cNvSpPr>
          <p:nvPr>
            <p:ph idx="1"/>
          </p:nvPr>
        </p:nvSpPr>
        <p:spPr/>
        <p:txBody>
          <a:bodyPr>
            <a:normAutofit/>
          </a:bodyPr>
          <a:lstStyle/>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Authors</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Publication Year</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Method/ Technology</a:t>
            </a:r>
            <a:endParaRPr lang="en-US" sz="1800" b="0" i="0" u="none" strike="noStrike" dirty="0">
              <a:effectLst/>
              <a:latin typeface="Arial" panose="020B0604020202020204" pitchFamily="34" charset="0"/>
            </a:endParaRPr>
          </a:p>
          <a:p>
            <a:pPr marL="0" algn="ctr" rtl="0" eaLnBrk="1" fontAlgn="ctr" latinLnBrk="0" hangingPunct="1">
              <a:spcBef>
                <a:spcPts val="0"/>
              </a:spcBef>
              <a:spcAft>
                <a:spcPts val="0"/>
              </a:spcAft>
            </a:pPr>
            <a:r>
              <a:rPr lang="en-IN" sz="1800" b="1" i="0" u="none" strike="noStrike" kern="1200" dirty="0">
                <a:solidFill>
                  <a:srgbClr val="FFFFFF"/>
                </a:solidFill>
                <a:effectLst/>
                <a:latin typeface="Bookman Old Style" panose="02050604050505020204" pitchFamily="18" charset="0"/>
              </a:rPr>
              <a:t>Outcome</a:t>
            </a:r>
            <a:endParaRPr lang="en-US" sz="1800" b="0" i="0" u="none" strike="noStrike" dirty="0">
              <a:effectLst/>
              <a:latin typeface="Arial" panose="020B0604020202020204" pitchFamily="34" charset="0"/>
            </a:endParaRPr>
          </a:p>
          <a:p>
            <a:endParaRPr lang="en-US" dirty="0"/>
          </a:p>
        </p:txBody>
      </p:sp>
      <p:graphicFrame>
        <p:nvGraphicFramePr>
          <p:cNvPr id="9" name="Table 8">
            <a:extLst>
              <a:ext uri="{FF2B5EF4-FFF2-40B4-BE49-F238E27FC236}">
                <a16:creationId xmlns:a16="http://schemas.microsoft.com/office/drawing/2014/main" id="{7C9BB691-D913-FA6A-B258-B769CBF3462D}"/>
              </a:ext>
            </a:extLst>
          </p:cNvPr>
          <p:cNvGraphicFramePr>
            <a:graphicFrameLocks noGrp="1"/>
          </p:cNvGraphicFramePr>
          <p:nvPr>
            <p:extLst>
              <p:ext uri="{D42A27DB-BD31-4B8C-83A1-F6EECF244321}">
                <p14:modId xmlns:p14="http://schemas.microsoft.com/office/powerpoint/2010/main" val="2502767777"/>
              </p:ext>
            </p:extLst>
          </p:nvPr>
        </p:nvGraphicFramePr>
        <p:xfrm>
          <a:off x="189779" y="693419"/>
          <a:ext cx="11812439" cy="8046720"/>
        </p:xfrm>
        <a:graphic>
          <a:graphicData uri="http://schemas.openxmlformats.org/drawingml/2006/table">
            <a:tbl>
              <a:tblPr firstRow="1" bandRow="1">
                <a:tableStyleId>{5C22544A-7EE6-4342-B048-85BDC9FD1C3A}</a:tableStyleId>
              </a:tblPr>
              <a:tblGrid>
                <a:gridCol w="2044463">
                  <a:extLst>
                    <a:ext uri="{9D8B030D-6E8A-4147-A177-3AD203B41FA5}">
                      <a16:colId xmlns:a16="http://schemas.microsoft.com/office/drawing/2014/main" val="2823990002"/>
                    </a:ext>
                  </a:extLst>
                </a:gridCol>
                <a:gridCol w="1561025">
                  <a:extLst>
                    <a:ext uri="{9D8B030D-6E8A-4147-A177-3AD203B41FA5}">
                      <a16:colId xmlns:a16="http://schemas.microsoft.com/office/drawing/2014/main" val="2529395995"/>
                    </a:ext>
                  </a:extLst>
                </a:gridCol>
                <a:gridCol w="1802744">
                  <a:extLst>
                    <a:ext uri="{9D8B030D-6E8A-4147-A177-3AD203B41FA5}">
                      <a16:colId xmlns:a16="http://schemas.microsoft.com/office/drawing/2014/main" val="4173815674"/>
                    </a:ext>
                  </a:extLst>
                </a:gridCol>
                <a:gridCol w="2118438">
                  <a:extLst>
                    <a:ext uri="{9D8B030D-6E8A-4147-A177-3AD203B41FA5}">
                      <a16:colId xmlns:a16="http://schemas.microsoft.com/office/drawing/2014/main" val="2154509400"/>
                    </a:ext>
                  </a:extLst>
                </a:gridCol>
                <a:gridCol w="4285769">
                  <a:extLst>
                    <a:ext uri="{9D8B030D-6E8A-4147-A177-3AD203B41FA5}">
                      <a16:colId xmlns:a16="http://schemas.microsoft.com/office/drawing/2014/main" val="1869774534"/>
                    </a:ext>
                  </a:extLst>
                </a:gridCol>
              </a:tblGrid>
              <a:tr h="617683">
                <a:tc>
                  <a:txBody>
                    <a:bodyPr/>
                    <a:lstStyle/>
                    <a:p>
                      <a:r>
                        <a:rPr lang="en-US" dirty="0"/>
                        <a:t>Authors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Publication Year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Method/ Technology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Outcome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Limitations</a:t>
                      </a:r>
                    </a:p>
                  </a:txBody>
                  <a:tcPr/>
                </a:tc>
                <a:extLst>
                  <a:ext uri="{0D108BD9-81ED-4DB2-BD59-A6C34878D82A}">
                    <a16:rowId xmlns:a16="http://schemas.microsoft.com/office/drawing/2014/main" val="704255802"/>
                  </a:ext>
                </a:extLst>
              </a:tr>
              <a:tr h="1233335">
                <a:tc>
                  <a:txBody>
                    <a:bodyPr/>
                    <a:lstStyle/>
                    <a:p>
                      <a:pPr algn="l"/>
                      <a:r>
                        <a:rPr lang="en-US" dirty="0"/>
                        <a:t>AI-Powered Legal Documentation Assistant.,</a:t>
                      </a:r>
                    </a:p>
                    <a:p>
                      <a:pPr algn="l"/>
                      <a:r>
                        <a:rPr lang="fi-FI" i="1" dirty="0"/>
                        <a:t>Authors:</a:t>
                      </a:r>
                      <a:r>
                        <a:rPr lang="fi-FI" dirty="0"/>
                        <a:t> Vimala V., Sreenidhi V., Nivedha V.</a:t>
                      </a:r>
                      <a:endParaRPr lang="en-US" dirty="0"/>
                    </a:p>
                  </a:txBody>
                  <a:tcPr/>
                </a:tc>
                <a:tc>
                  <a:txBody>
                    <a:bodyPr/>
                    <a:lstStyle/>
                    <a:p>
                      <a:r>
                        <a:rPr lang="en-US" dirty="0"/>
                        <a:t>2024</a:t>
                      </a:r>
                    </a:p>
                  </a:txBody>
                  <a:tcPr/>
                </a:tc>
                <a:tc>
                  <a:txBody>
                    <a:bodyPr/>
                    <a:lstStyle/>
                    <a:p>
                      <a:r>
                        <a:rPr lang="en-US" b="0" dirty="0"/>
                        <a:t>AI-Powered Chatbots &amp;  Website Interface</a:t>
                      </a:r>
                    </a:p>
                  </a:txBody>
                  <a:tcPr/>
                </a:tc>
                <a:tc>
                  <a:txBody>
                    <a:bodyPr/>
                    <a:lstStyle/>
                    <a:p>
                      <a:r>
                        <a:rPr lang="en-US" dirty="0"/>
                        <a:t>Dynamic website integrating AI technologies to assist clients in navigating complex legal requirements.</a:t>
                      </a:r>
                    </a:p>
                  </a:txBody>
                  <a:tcPr/>
                </a:tc>
                <a:tc>
                  <a:txBody>
                    <a:bodyPr/>
                    <a:lstStyle/>
                    <a:p>
                      <a:r>
                        <a:rPr lang="en-US" dirty="0"/>
                        <a:t>Lack of empirical evaluation or user feedback to validate the system's effectiveness and user satisfaction.</a:t>
                      </a:r>
                      <a:endParaRPr lang="en-US" b="1" dirty="0"/>
                    </a:p>
                  </a:txBody>
                  <a:tcPr/>
                </a:tc>
                <a:extLst>
                  <a:ext uri="{0D108BD9-81ED-4DB2-BD59-A6C34878D82A}">
                    <a16:rowId xmlns:a16="http://schemas.microsoft.com/office/drawing/2014/main" val="1491387628"/>
                  </a:ext>
                </a:extLst>
              </a:tr>
              <a:tr h="1437503">
                <a:tc>
                  <a:txBody>
                    <a:bodyPr/>
                    <a:lstStyle/>
                    <a:p>
                      <a:r>
                        <a:rPr lang="en-US" sz="1800" b="0" i="0" kern="1200" dirty="0">
                          <a:solidFill>
                            <a:schemeClr val="dk1"/>
                          </a:solidFill>
                          <a:effectLst/>
                          <a:latin typeface="+mn-lt"/>
                          <a:ea typeface="+mn-ea"/>
                          <a:cs typeface="+mn-cs"/>
                        </a:rPr>
                        <a:t>Document Automation Architectures: Updated Survey in Light of Large Language Models.,</a:t>
                      </a:r>
                    </a:p>
                  </a:txBody>
                  <a:tcPr/>
                </a:tc>
                <a:tc>
                  <a:txBody>
                    <a:bodyPr/>
                    <a:lstStyle/>
                    <a:p>
                      <a:r>
                        <a:rPr lang="en-US" dirty="0"/>
                        <a:t>2023</a:t>
                      </a:r>
                    </a:p>
                  </a:txBody>
                  <a:tcPr/>
                </a:tc>
                <a:tc>
                  <a:txBody>
                    <a:bodyPr/>
                    <a:lstStyle/>
                    <a:p>
                      <a:r>
                        <a:rPr lang="en-US" b="0" dirty="0"/>
                        <a:t>Conducted a study with 75 legal professionals, evaluating legal documents.</a:t>
                      </a:r>
                    </a:p>
                  </a:txBody>
                  <a:tcPr/>
                </a:tc>
                <a:tc>
                  <a:txBody>
                    <a:bodyPr/>
                    <a:lstStyle/>
                    <a:p>
                      <a:r>
                        <a:rPr lang="en-US" dirty="0"/>
                        <a:t>Perceptions of documents believed to be authored by humans versus those generated by Large Language Models (LLMs).</a:t>
                      </a:r>
                    </a:p>
                  </a:txBody>
                  <a:tcPr/>
                </a:tc>
                <a:tc>
                  <a:txBody>
                    <a:bodyPr/>
                    <a:lstStyle/>
                    <a:p>
                      <a:r>
                        <a:rPr lang="en-US" dirty="0"/>
                        <a:t>The study focuses on perceptions rather than actual performance or accuracy of AI-generated documents.</a:t>
                      </a:r>
                    </a:p>
                  </a:txBody>
                  <a:tcPr/>
                </a:tc>
                <a:extLst>
                  <a:ext uri="{0D108BD9-81ED-4DB2-BD59-A6C34878D82A}">
                    <a16:rowId xmlns:a16="http://schemas.microsoft.com/office/drawing/2014/main" val="2015433683"/>
                  </a:ext>
                </a:extLst>
              </a:tr>
              <a:tr h="1664477">
                <a:tc>
                  <a:txBody>
                    <a:bodyPr/>
                    <a:lstStyle/>
                    <a:p>
                      <a:r>
                        <a:rPr lang="en-US" b="0" dirty="0"/>
                        <a:t>Development of a Legal Document AI-Chatbot.,</a:t>
                      </a:r>
                    </a:p>
                    <a:p>
                      <a:r>
                        <a:rPr lang="en-US" i="1" dirty="0"/>
                        <a:t>Authors:</a:t>
                      </a:r>
                      <a:r>
                        <a:rPr lang="en-US" dirty="0"/>
                        <a:t> Pranav Nataraj Devaraj, Rakesh Teja P V, </a:t>
                      </a:r>
                      <a:r>
                        <a:rPr lang="en-US" dirty="0" err="1"/>
                        <a:t>Aaryav</a:t>
                      </a:r>
                      <a:r>
                        <a:rPr lang="en-US" dirty="0"/>
                        <a:t> </a:t>
                      </a:r>
                      <a:r>
                        <a:rPr lang="en-US" dirty="0" err="1"/>
                        <a:t>Gangrade</a:t>
                      </a:r>
                      <a:r>
                        <a:rPr lang="en-US" dirty="0"/>
                        <a:t>, Manoj Kumar R</a:t>
                      </a:r>
                    </a:p>
                  </a:txBody>
                  <a:tcPr/>
                </a:tc>
                <a:tc>
                  <a:txBody>
                    <a:bodyPr/>
                    <a:lstStyle/>
                    <a:p>
                      <a:r>
                        <a:rPr lang="en-US" dirty="0"/>
                        <a:t>2023</a:t>
                      </a:r>
                    </a:p>
                  </a:txBody>
                  <a:tcPr/>
                </a:tc>
                <a:tc>
                  <a:txBody>
                    <a:bodyPr/>
                    <a:lstStyle/>
                    <a:p>
                      <a:r>
                        <a:rPr lang="en-US" dirty="0"/>
                        <a:t>Flask &amp; REST API methods.</a:t>
                      </a:r>
                    </a:p>
                  </a:txBody>
                  <a:tcPr/>
                </a:tc>
                <a:tc>
                  <a:txBody>
                    <a:bodyPr/>
                    <a:lstStyle/>
                    <a:p>
                      <a:r>
                        <a:rPr lang="en-US" dirty="0"/>
                        <a:t>AI-powered chatbot designed to assist with legal document processing, integrating an Android application </a:t>
                      </a:r>
                    </a:p>
                  </a:txBody>
                  <a:tcPr/>
                </a:tc>
                <a:tc>
                  <a:txBody>
                    <a:bodyPr/>
                    <a:lstStyle/>
                    <a:p>
                      <a:r>
                        <a:rPr lang="en-US" dirty="0"/>
                        <a:t>Security measures and data privacy considerations are not extensively discussed, which are critical in legal applications.</a:t>
                      </a:r>
                    </a:p>
                  </a:txBody>
                  <a:tcPr/>
                </a:tc>
                <a:extLst>
                  <a:ext uri="{0D108BD9-81ED-4DB2-BD59-A6C34878D82A}">
                    <a16:rowId xmlns:a16="http://schemas.microsoft.com/office/drawing/2014/main" val="643160041"/>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4" name="Rectangle 1">
            <a:extLst>
              <a:ext uri="{FF2B5EF4-FFF2-40B4-BE49-F238E27FC236}">
                <a16:creationId xmlns:a16="http://schemas.microsoft.com/office/drawing/2014/main" id="{1E8C29BF-E2CE-C50E-ED07-749C7D0278C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Bias and Perception Issues:</a:t>
            </a:r>
            <a:r>
              <a:rPr kumimoji="0" lang="en-US" altLang="en-US" sz="1800" b="0" i="0" u="none" strike="noStrike" cap="none" normalizeH="0" baseline="0">
                <a:ln>
                  <a:noFill/>
                </a:ln>
                <a:solidFill>
                  <a:schemeClr val="tx1"/>
                </a:solidFill>
                <a:effectLst/>
                <a:latin typeface="Arial" panose="020B0604020202020204" pitchFamily="34" charset="0"/>
              </a:rPr>
              <a:t> Many legal professionals exhibit bias against AI-generated documents, perceiving them as less reliable or accurate even when their quality is comparable to human-authored documents.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4D78F04A-BC4B-F036-4D99-3528A48698AD}"/>
              </a:ext>
            </a:extLst>
          </p:cNvPr>
          <p:cNvSpPr>
            <a:spLocks noGrp="1" noChangeArrowheads="1"/>
          </p:cNvSpPr>
          <p:nvPr>
            <p:ph idx="1"/>
          </p:nvPr>
        </p:nvSpPr>
        <p:spPr bwMode="auto">
          <a:xfrm>
            <a:off x="812800" y="1214042"/>
            <a:ext cx="1073912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Bias and Perception Issues: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Many legal professionals exhibit </a:t>
            </a:r>
            <a:r>
              <a:rPr lang="en-US" altLang="en-US" sz="1800" dirty="0">
                <a:latin typeface="Calibri" panose="020F0502020204030204" pitchFamily="34" charset="0"/>
                <a:ea typeface="Calibri" panose="020F0502020204030204" pitchFamily="34" charset="0"/>
                <a:cs typeface="Calibri" panose="020F0502020204030204" pitchFamily="34" charset="0"/>
              </a:rPr>
              <a:t>bias against AI-generated documents, perceiving them as less reliable or accurate even when their quality is comparable to human-authored documents.</a:t>
            </a:r>
          </a:p>
          <a:p>
            <a:pPr marL="0" indent="0" eaLnBrk="0" fontAlgn="base" hangingPunct="0">
              <a:spcBef>
                <a:spcPct val="0"/>
              </a:spcBef>
              <a:spcAft>
                <a:spcPct val="0"/>
              </a:spcAft>
              <a:buNone/>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Lack of Contextual Understanding:</a:t>
            </a:r>
            <a:r>
              <a:rPr lang="en-US" sz="1800" dirty="0">
                <a:latin typeface="Calibri" panose="020F0502020204030204" pitchFamily="34" charset="0"/>
                <a:ea typeface="Calibri" panose="020F0502020204030204" pitchFamily="34" charset="0"/>
                <a:cs typeface="Calibri" panose="020F0502020204030204" pitchFamily="34" charset="0"/>
              </a:rPr>
              <a:t> AI models struggle with interpreting complex legal contexts, jurisdictional variations, and nuanced case-specific requirements, leading to </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potential misinterpretations or oversimplifications.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Ethical and Accountability Concerns:</a:t>
            </a:r>
            <a:r>
              <a:rPr lang="en-US" sz="1800" dirty="0">
                <a:latin typeface="Calibri" panose="020F0502020204030204" pitchFamily="34" charset="0"/>
                <a:ea typeface="Calibri" panose="020F0502020204030204" pitchFamily="34" charset="0"/>
                <a:cs typeface="Calibri" panose="020F0502020204030204" pitchFamily="34" charset="0"/>
              </a:rPr>
              <a:t> The use of AI in legal documentation raises concerns about authorship, liability, and trustworthiness, as mistakes in legal contracts or filings can have serious consequences.</a:t>
            </a: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eaLnBrk="0" fontAlgn="base" hangingPunct="0">
              <a:spcBef>
                <a:spcPct val="0"/>
              </a:spcBef>
              <a:spcAft>
                <a:spcPct val="0"/>
              </a:spcAft>
            </a:pPr>
            <a:r>
              <a:rPr lang="en-US" sz="1800" b="1" dirty="0">
                <a:latin typeface="Calibri" panose="020F0502020204030204" pitchFamily="34" charset="0"/>
                <a:ea typeface="Calibri" panose="020F0502020204030204" pitchFamily="34" charset="0"/>
                <a:cs typeface="Calibri" panose="020F0502020204030204" pitchFamily="34" charset="0"/>
              </a:rPr>
              <a:t>Data Privacy and Security Risks:</a:t>
            </a:r>
            <a:r>
              <a:rPr lang="en-US" sz="1800" dirty="0">
                <a:latin typeface="Calibri" panose="020F0502020204030204" pitchFamily="34" charset="0"/>
                <a:ea typeface="Calibri" panose="020F0502020204030204" pitchFamily="34" charset="0"/>
                <a:cs typeface="Calibri" panose="020F0502020204030204" pitchFamily="34" charset="0"/>
              </a:rPr>
              <a:t> Legal documents contain highly sensitive information, and AI-powered systems introduce risks of data leaks, unauthorized access, or compliance challenges with legal privacy regulations.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a:xfrm>
            <a:off x="812800" y="1163321"/>
            <a:ext cx="11623040" cy="4952997"/>
          </a:xfrm>
        </p:spPr>
        <p:txBody>
          <a:bodyPr>
            <a:noAutofit/>
          </a:bodyPr>
          <a:lstStyle/>
          <a:p>
            <a:r>
              <a:rPr lang="en-US" dirty="0">
                <a:latin typeface="Calibri" panose="020F0502020204030204" pitchFamily="34" charset="0"/>
                <a:ea typeface="Calibri" panose="020F0502020204030204" pitchFamily="34" charset="0"/>
                <a:cs typeface="Calibri" panose="020F0502020204030204" pitchFamily="34" charset="0"/>
              </a:rPr>
              <a:t>To create an AI-driven legal document assistant that improves the efficiency, accuracy, and accessibility of legal document creation using natural language processing (NLP) and machine learning, while solving some of the major challenges including bias, understanding of context, ethical issues, limitations in customization, and risks of data privacy. The system should help legal experts and clients through automated yet customizable legal document drafting, validation, and compliance verification, maintaining reliability and trustworthiness in AI-created legal content.</a:t>
            </a:r>
          </a:p>
          <a:p>
            <a:endParaRPr lang="en-US" dirty="0">
              <a:latin typeface="Calibri" panose="020F0502020204030204" pitchFamily="34" charset="0"/>
              <a:ea typeface="Calibri" panose="020F0502020204030204" pitchFamily="34" charset="0"/>
              <a:cs typeface="Calibri" panose="020F0502020204030204" pitchFamily="34" charset="0"/>
            </a:endParaRPr>
          </a:p>
          <a:p>
            <a:r>
              <a:rPr lang="en-US" b="0" i="0" dirty="0">
                <a:solidFill>
                  <a:srgbClr val="5A5A5A"/>
                </a:solidFill>
                <a:effectLst/>
                <a:latin typeface="Calibri" panose="020F0502020204030204" pitchFamily="34" charset="0"/>
                <a:ea typeface="Calibri" panose="020F0502020204030204" pitchFamily="34" charset="0"/>
                <a:cs typeface="Calibri" panose="020F0502020204030204" pitchFamily="34" charset="0"/>
              </a:rPr>
              <a:t>Overall, the application of AI in the legal profession sector improves efficiency, accuracy, decision-making, and access to legal information, empowering legal professionals to deliver better outcomes for their clients and enhance the overall practice of law.</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pPr marL="0" indent="0">
              <a:buNone/>
            </a:pPr>
            <a:r>
              <a:rPr lang="en-GB" sz="1800" b="1" dirty="0">
                <a:latin typeface="Calibri" panose="020F0502020204030204" pitchFamily="34" charset="0"/>
                <a:ea typeface="Calibri" panose="020F0502020204030204" pitchFamily="34" charset="0"/>
                <a:cs typeface="Calibri" panose="020F0502020204030204" pitchFamily="34" charset="0"/>
              </a:rPr>
              <a:t>Technology Stack Components:</a:t>
            </a:r>
          </a:p>
          <a:p>
            <a:pPr marL="0" indent="0">
              <a:buNone/>
            </a:pPr>
            <a:endParaRPr lang="en-GB" sz="1800" b="1"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Backend Development:</a:t>
            </a:r>
            <a:r>
              <a:rPr lang="en-US" sz="1800" dirty="0">
                <a:latin typeface="Calibri" panose="020F0502020204030204" pitchFamily="34" charset="0"/>
                <a:ea typeface="Calibri" panose="020F0502020204030204" pitchFamily="34" charset="0"/>
                <a:cs typeface="Calibri" panose="020F0502020204030204" pitchFamily="34" charset="0"/>
              </a:rPr>
              <a:t> Python (Django) : High-level Python web framework for robust apps</a:t>
            </a:r>
          </a:p>
          <a:p>
            <a:r>
              <a:rPr lang="en-US" sz="1800" b="1" dirty="0">
                <a:latin typeface="Calibri" panose="020F0502020204030204" pitchFamily="34" charset="0"/>
                <a:ea typeface="Calibri" panose="020F0502020204030204" pitchFamily="34" charset="0"/>
                <a:cs typeface="Calibri" panose="020F0502020204030204" pitchFamily="34" charset="0"/>
              </a:rPr>
              <a:t>Frameworks:  (</a:t>
            </a:r>
            <a:r>
              <a:rPr lang="en-US" sz="1800" dirty="0">
                <a:latin typeface="Calibri" panose="020F0502020204030204" pitchFamily="34" charset="0"/>
                <a:ea typeface="Calibri" panose="020F0502020204030204" pitchFamily="34" charset="0"/>
                <a:cs typeface="Calibri" panose="020F0502020204030204" pitchFamily="34" charset="0"/>
              </a:rPr>
              <a:t>Lang Chain)</a:t>
            </a:r>
            <a:r>
              <a:rPr lang="en-US" sz="1800" b="1" dirty="0">
                <a:latin typeface="Calibri" panose="020F0502020204030204" pitchFamily="34" charset="0"/>
                <a:ea typeface="Calibri" panose="020F0502020204030204" pitchFamily="34" charset="0"/>
                <a:cs typeface="Calibri" panose="020F0502020204030204" pitchFamily="34" charset="0"/>
              </a:rPr>
              <a:t> : </a:t>
            </a:r>
            <a:r>
              <a:rPr lang="en-US" sz="1800" dirty="0">
                <a:latin typeface="Calibri" panose="020F0502020204030204" pitchFamily="34" charset="0"/>
                <a:ea typeface="Calibri" panose="020F0502020204030204" pitchFamily="34" charset="0"/>
                <a:cs typeface="Calibri" panose="020F0502020204030204" pitchFamily="34" charset="0"/>
              </a:rPr>
              <a:t>Framework for building language models</a:t>
            </a:r>
          </a:p>
          <a:p>
            <a:r>
              <a:rPr lang="en-US" sz="1800" b="1" dirty="0">
                <a:latin typeface="Calibri" panose="020F0502020204030204" pitchFamily="34" charset="0"/>
                <a:ea typeface="Calibri" panose="020F0502020204030204" pitchFamily="34" charset="0"/>
                <a:cs typeface="Calibri" panose="020F0502020204030204" pitchFamily="34" charset="0"/>
              </a:rPr>
              <a:t>Databases:  (</a:t>
            </a:r>
            <a:r>
              <a:rPr lang="en-US" sz="1800" dirty="0">
                <a:latin typeface="Calibri" panose="020F0502020204030204" pitchFamily="34" charset="0"/>
                <a:ea typeface="Calibri" panose="020F0502020204030204" pitchFamily="34" charset="0"/>
                <a:cs typeface="Calibri" panose="020F0502020204030204" pitchFamily="34" charset="0"/>
              </a:rPr>
              <a:t>ChromaDB): Vector database for RAG implementation</a:t>
            </a:r>
          </a:p>
          <a:p>
            <a:r>
              <a:rPr lang="en-US" sz="1800" b="1" dirty="0">
                <a:latin typeface="Calibri" panose="020F0502020204030204" pitchFamily="34" charset="0"/>
                <a:ea typeface="Calibri" panose="020F0502020204030204" pitchFamily="34" charset="0"/>
                <a:cs typeface="Calibri" panose="020F0502020204030204" pitchFamily="34" charset="0"/>
              </a:rPr>
              <a:t>API:</a:t>
            </a:r>
            <a:r>
              <a:rPr lang="en-US" sz="1800" dirty="0">
                <a:latin typeface="Calibri" panose="020F0502020204030204" pitchFamily="34" charset="0"/>
                <a:ea typeface="Calibri" panose="020F0502020204030204" pitchFamily="34" charset="0"/>
                <a:cs typeface="Calibri" panose="020F0502020204030204" pitchFamily="34" charset="0"/>
              </a:rPr>
              <a:t> (OpenAI API) : Powering natural language understanding</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2050" name="Picture 2" descr="Work Flow In the Figure 2, Users will learn in depth about the general principles and applications of AI in the legal field. In addition, interactive courses and webinars provide practical guidance on how to maximize the potential of AI legal assistants, helping users navigate complex legal environments with confidence and competence. By using these additions, users will not only increase their knowledge of AI in the legal context, but also improve their ability to use the platform's capabilities, ultimately increasing their legal work more efficiently and effectively. Through articles, case studies, and white papers from leading experts and practitioners in the field, users can gain valuable insight into the broad implications and applications of AI in the field.">
            <a:extLst>
              <a:ext uri="{FF2B5EF4-FFF2-40B4-BE49-F238E27FC236}">
                <a16:creationId xmlns:a16="http://schemas.microsoft.com/office/drawing/2014/main" id="{6AE503EC-8C45-829D-168D-2055BD0472B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67760" y="1055163"/>
            <a:ext cx="5130800" cy="513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389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p:cNvSpPr>
            <a:spLocks noGrp="1"/>
          </p:cNvSpPr>
          <p:nvPr>
            <p:ph idx="1"/>
          </p:nvPr>
        </p:nvSpPr>
        <p:spPr/>
        <p:txBody>
          <a:bodyPr/>
          <a:lstStyle/>
          <a:p>
            <a:endParaRPr lang="en-GB" dirty="0"/>
          </a:p>
        </p:txBody>
      </p:sp>
      <p:grpSp>
        <p:nvGrpSpPr>
          <p:cNvPr id="4" name="Group 3">
            <a:extLst>
              <a:ext uri="{FF2B5EF4-FFF2-40B4-BE49-F238E27FC236}">
                <a16:creationId xmlns:a16="http://schemas.microsoft.com/office/drawing/2014/main" id="{9D6DF2D5-BD7C-314D-C34F-2F9255227EF5}"/>
              </a:ext>
            </a:extLst>
          </p:cNvPr>
          <p:cNvGrpSpPr/>
          <p:nvPr/>
        </p:nvGrpSpPr>
        <p:grpSpPr>
          <a:xfrm>
            <a:off x="5589734" y="274042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5" name="Oval 4">
              <a:extLst>
                <a:ext uri="{FF2B5EF4-FFF2-40B4-BE49-F238E27FC236}">
                  <a16:creationId xmlns:a16="http://schemas.microsoft.com/office/drawing/2014/main" id="{B7E4C78D-D259-34BD-6EF5-96904B7C281C}"/>
                </a:ext>
              </a:extLst>
            </p:cNvPr>
            <p:cNvSpPr/>
            <p:nvPr/>
          </p:nvSpPr>
          <p:spPr>
            <a:xfrm>
              <a:off x="6414070" y="3473042"/>
              <a:ext cx="805851" cy="805850"/>
            </a:xfrm>
            <a:prstGeom prst="ellipse">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6" name="Oval 5">
              <a:extLst>
                <a:ext uri="{FF2B5EF4-FFF2-40B4-BE49-F238E27FC236}">
                  <a16:creationId xmlns:a16="http://schemas.microsoft.com/office/drawing/2014/main" id="{8ECEF055-4A85-3886-CB8A-9584574A43D4}"/>
                </a:ext>
              </a:extLst>
            </p:cNvPr>
            <p:cNvSpPr/>
            <p:nvPr/>
          </p:nvSpPr>
          <p:spPr>
            <a:xfrm>
              <a:off x="6563768" y="3622740"/>
              <a:ext cx="506456" cy="50645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7" name="Striped Right Arrow 5">
            <a:extLst>
              <a:ext uri="{FF2B5EF4-FFF2-40B4-BE49-F238E27FC236}">
                <a16:creationId xmlns:a16="http://schemas.microsoft.com/office/drawing/2014/main" id="{FFEF0723-3420-785D-FC30-240F681F83F9}"/>
              </a:ext>
            </a:extLst>
          </p:cNvPr>
          <p:cNvSpPr/>
          <p:nvPr/>
        </p:nvSpPr>
        <p:spPr>
          <a:xfrm>
            <a:off x="69112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8" name="TextBox 3">
            <a:extLst>
              <a:ext uri="{FF2B5EF4-FFF2-40B4-BE49-F238E27FC236}">
                <a16:creationId xmlns:a16="http://schemas.microsoft.com/office/drawing/2014/main" id="{EDAD0CDD-80DE-F44A-843C-60FC0F312D8B}"/>
              </a:ext>
            </a:extLst>
          </p:cNvPr>
          <p:cNvSpPr txBox="1"/>
          <p:nvPr/>
        </p:nvSpPr>
        <p:spPr>
          <a:xfrm>
            <a:off x="691120" y="3411340"/>
            <a:ext cx="721241" cy="261610"/>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100"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a:t>
            </a:r>
          </a:p>
        </p:txBody>
      </p:sp>
      <p:grpSp>
        <p:nvGrpSpPr>
          <p:cNvPr id="9" name="Group 8">
            <a:extLst>
              <a:ext uri="{FF2B5EF4-FFF2-40B4-BE49-F238E27FC236}">
                <a16:creationId xmlns:a16="http://schemas.microsoft.com/office/drawing/2014/main" id="{9A37C60F-68FD-F9FE-3952-D0A474B25A82}"/>
              </a:ext>
            </a:extLst>
          </p:cNvPr>
          <p:cNvGrpSpPr/>
          <p:nvPr/>
        </p:nvGrpSpPr>
        <p:grpSpPr>
          <a:xfrm>
            <a:off x="1700852" y="2780125"/>
            <a:ext cx="1524040" cy="1524040"/>
            <a:chOff x="5370911" y="714784"/>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0" name="Oval 9">
              <a:extLst>
                <a:ext uri="{FF2B5EF4-FFF2-40B4-BE49-F238E27FC236}">
                  <a16:creationId xmlns:a16="http://schemas.microsoft.com/office/drawing/2014/main" id="{7C2E4D06-99C6-1056-6541-AD03B536DD33}"/>
                </a:ext>
              </a:extLst>
            </p:cNvPr>
            <p:cNvSpPr/>
            <p:nvPr/>
          </p:nvSpPr>
          <p:spPr>
            <a:xfrm>
              <a:off x="5370911" y="714784"/>
              <a:ext cx="785390" cy="785390"/>
            </a:xfrm>
            <a:prstGeom prst="ellipse">
              <a:avLst/>
            </a:prstGeom>
            <a:solidFill>
              <a:schemeClr val="tx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1" name="Oval 10">
              <a:extLst>
                <a:ext uri="{FF2B5EF4-FFF2-40B4-BE49-F238E27FC236}">
                  <a16:creationId xmlns:a16="http://schemas.microsoft.com/office/drawing/2014/main" id="{3A42B067-F91A-4403-367F-EC8208A85457}"/>
                </a:ext>
              </a:extLst>
            </p:cNvPr>
            <p:cNvSpPr/>
            <p:nvPr/>
          </p:nvSpPr>
          <p:spPr>
            <a:xfrm>
              <a:off x="5531687" y="875560"/>
              <a:ext cx="463840" cy="463838"/>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2" name="TextBox 7">
            <a:extLst>
              <a:ext uri="{FF2B5EF4-FFF2-40B4-BE49-F238E27FC236}">
                <a16:creationId xmlns:a16="http://schemas.microsoft.com/office/drawing/2014/main" id="{B4F4CAB8-D941-F00D-7856-C3D3958BAE94}"/>
              </a:ext>
            </a:extLst>
          </p:cNvPr>
          <p:cNvSpPr txBox="1"/>
          <p:nvPr/>
        </p:nvSpPr>
        <p:spPr>
          <a:xfrm>
            <a:off x="2121253" y="2941980"/>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0</a:t>
            </a:r>
          </a:p>
        </p:txBody>
      </p:sp>
      <p:grpSp>
        <p:nvGrpSpPr>
          <p:cNvPr id="13" name="Group 12">
            <a:extLst>
              <a:ext uri="{FF2B5EF4-FFF2-40B4-BE49-F238E27FC236}">
                <a16:creationId xmlns:a16="http://schemas.microsoft.com/office/drawing/2014/main" id="{04616BF2-23A2-33C8-0247-88BA915D66FB}"/>
              </a:ext>
            </a:extLst>
          </p:cNvPr>
          <p:cNvGrpSpPr/>
          <p:nvPr/>
        </p:nvGrpSpPr>
        <p:grpSpPr>
          <a:xfrm>
            <a:off x="3645293" y="2780124"/>
            <a:ext cx="1524040" cy="1524040"/>
            <a:chOff x="6038094" y="2163610"/>
            <a:chExt cx="785390" cy="785390"/>
          </a:xfrm>
          <a:effectLst>
            <a:outerShdw blurRad="165100" dist="114300" dir="8100000" algn="tr" rotWithShape="0">
              <a:prstClr val="black">
                <a:alpha val="40000"/>
              </a:prstClr>
            </a:outerShdw>
            <a:reflection blurRad="38100" stA="29000" endPos="92000" dist="38100" dir="5400000" sy="-100000" algn="bl" rotWithShape="0"/>
          </a:effectLst>
        </p:grpSpPr>
        <p:sp>
          <p:nvSpPr>
            <p:cNvPr id="14" name="Oval 13">
              <a:extLst>
                <a:ext uri="{FF2B5EF4-FFF2-40B4-BE49-F238E27FC236}">
                  <a16:creationId xmlns:a16="http://schemas.microsoft.com/office/drawing/2014/main" id="{36FDC317-BB88-B375-29A0-2E754336B66C}"/>
                </a:ext>
              </a:extLst>
            </p:cNvPr>
            <p:cNvSpPr/>
            <p:nvPr/>
          </p:nvSpPr>
          <p:spPr>
            <a:xfrm>
              <a:off x="6038094" y="2163610"/>
              <a:ext cx="785390" cy="785390"/>
            </a:xfrm>
            <a:prstGeom prst="ellipse">
              <a:avLst/>
            </a:prstGeom>
            <a:solidFill>
              <a:schemeClr val="accent6">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5" name="Oval 14">
              <a:extLst>
                <a:ext uri="{FF2B5EF4-FFF2-40B4-BE49-F238E27FC236}">
                  <a16:creationId xmlns:a16="http://schemas.microsoft.com/office/drawing/2014/main" id="{F8E36F20-9CAC-6C33-5A60-933E68574B64}"/>
                </a:ext>
              </a:extLst>
            </p:cNvPr>
            <p:cNvSpPr/>
            <p:nvPr/>
          </p:nvSpPr>
          <p:spPr>
            <a:xfrm>
              <a:off x="6198870" y="2324386"/>
              <a:ext cx="463840" cy="463838"/>
            </a:xfrm>
            <a:prstGeom prst="ellipse">
              <a:avLst/>
            </a:prstGeom>
            <a:solidFill>
              <a:srgbClr val="5E91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16" name="Striped Right Arrow 58">
            <a:extLst>
              <a:ext uri="{FF2B5EF4-FFF2-40B4-BE49-F238E27FC236}">
                <a16:creationId xmlns:a16="http://schemas.microsoft.com/office/drawing/2014/main" id="{4B02AF37-F1FD-A286-BC3E-6F94C7409BE4}"/>
              </a:ext>
            </a:extLst>
          </p:cNvPr>
          <p:cNvSpPr/>
          <p:nvPr/>
        </p:nvSpPr>
        <p:spPr>
          <a:xfrm>
            <a:off x="2997324"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7" name="TextBox 12">
            <a:extLst>
              <a:ext uri="{FF2B5EF4-FFF2-40B4-BE49-F238E27FC236}">
                <a16:creationId xmlns:a16="http://schemas.microsoft.com/office/drawing/2014/main" id="{8D6191B1-A855-64D7-E874-6F8BB613DED5}"/>
              </a:ext>
            </a:extLst>
          </p:cNvPr>
          <p:cNvSpPr txBox="1"/>
          <p:nvPr/>
        </p:nvSpPr>
        <p:spPr>
          <a:xfrm>
            <a:off x="4065694" y="2941979"/>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1</a:t>
            </a:r>
          </a:p>
        </p:txBody>
      </p:sp>
      <p:sp>
        <p:nvSpPr>
          <p:cNvPr id="18" name="Striped Right Arrow 61">
            <a:extLst>
              <a:ext uri="{FF2B5EF4-FFF2-40B4-BE49-F238E27FC236}">
                <a16:creationId xmlns:a16="http://schemas.microsoft.com/office/drawing/2014/main" id="{63C4CF89-CA73-10F5-BCE8-7211F37A3321}"/>
              </a:ext>
            </a:extLst>
          </p:cNvPr>
          <p:cNvSpPr/>
          <p:nvPr/>
        </p:nvSpPr>
        <p:spPr>
          <a:xfrm>
            <a:off x="4965770" y="3194541"/>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19" name="TextBox 17">
            <a:extLst>
              <a:ext uri="{FF2B5EF4-FFF2-40B4-BE49-F238E27FC236}">
                <a16:creationId xmlns:a16="http://schemas.microsoft.com/office/drawing/2014/main" id="{64680E75-694F-7683-562E-E404A3FC933C}"/>
              </a:ext>
            </a:extLst>
          </p:cNvPr>
          <p:cNvSpPr txBox="1"/>
          <p:nvPr/>
        </p:nvSpPr>
        <p:spPr>
          <a:xfrm>
            <a:off x="6023242" y="292212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2</a:t>
            </a:r>
          </a:p>
        </p:txBody>
      </p:sp>
      <p:grpSp>
        <p:nvGrpSpPr>
          <p:cNvPr id="20" name="Group 19">
            <a:extLst>
              <a:ext uri="{FF2B5EF4-FFF2-40B4-BE49-F238E27FC236}">
                <a16:creationId xmlns:a16="http://schemas.microsoft.com/office/drawing/2014/main" id="{B237934E-AE1B-5558-4F12-06A697E3D4A6}"/>
              </a:ext>
            </a:extLst>
          </p:cNvPr>
          <p:cNvGrpSpPr/>
          <p:nvPr/>
        </p:nvGrpSpPr>
        <p:grpSpPr>
          <a:xfrm>
            <a:off x="7646609" y="2678432"/>
            <a:ext cx="1563746" cy="1563742"/>
            <a:chOff x="6414070" y="3473042"/>
            <a:chExt cx="805851" cy="805850"/>
          </a:xfrm>
          <a:effectLst>
            <a:outerShdw blurRad="165100" dist="114300" dir="8100000" algn="tr" rotWithShape="0">
              <a:prstClr val="black">
                <a:alpha val="40000"/>
              </a:prstClr>
            </a:outerShdw>
            <a:reflection blurRad="38100" stA="29000" endPos="92000" dist="38100" dir="5400000" sy="-100000" algn="bl" rotWithShape="0"/>
          </a:effectLst>
        </p:grpSpPr>
        <p:sp>
          <p:nvSpPr>
            <p:cNvPr id="21" name="Oval 20">
              <a:extLst>
                <a:ext uri="{FF2B5EF4-FFF2-40B4-BE49-F238E27FC236}">
                  <a16:creationId xmlns:a16="http://schemas.microsoft.com/office/drawing/2014/main" id="{1E1F10D7-8FB5-11D4-9203-DD1D5F519B2C}"/>
                </a:ext>
              </a:extLst>
            </p:cNvPr>
            <p:cNvSpPr/>
            <p:nvPr/>
          </p:nvSpPr>
          <p:spPr>
            <a:xfrm>
              <a:off x="6414070" y="3473042"/>
              <a:ext cx="805851" cy="805850"/>
            </a:xfrm>
            <a:prstGeom prst="ellipse">
              <a:avLst/>
            </a:prstGeom>
            <a:solidFill>
              <a:srgbClr val="F0A62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2" name="Oval 21">
              <a:extLst>
                <a:ext uri="{FF2B5EF4-FFF2-40B4-BE49-F238E27FC236}">
                  <a16:creationId xmlns:a16="http://schemas.microsoft.com/office/drawing/2014/main" id="{3F3C1902-4BE1-7E27-94EC-1C0147CBFC31}"/>
                </a:ext>
              </a:extLst>
            </p:cNvPr>
            <p:cNvSpPr/>
            <p:nvPr/>
          </p:nvSpPr>
          <p:spPr>
            <a:xfrm>
              <a:off x="6563768" y="3622740"/>
              <a:ext cx="506456" cy="50645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3" name="Striped Right Arrow 64">
            <a:extLst>
              <a:ext uri="{FF2B5EF4-FFF2-40B4-BE49-F238E27FC236}">
                <a16:creationId xmlns:a16="http://schemas.microsoft.com/office/drawing/2014/main" id="{F7E026B3-C0AF-F9E6-37A5-5967E5E6FB1D}"/>
              </a:ext>
            </a:extLst>
          </p:cNvPr>
          <p:cNvSpPr/>
          <p:nvPr/>
        </p:nvSpPr>
        <p:spPr>
          <a:xfrm>
            <a:off x="6819439" y="3174688"/>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4" name="TextBox 22">
            <a:extLst>
              <a:ext uri="{FF2B5EF4-FFF2-40B4-BE49-F238E27FC236}">
                <a16:creationId xmlns:a16="http://schemas.microsoft.com/office/drawing/2014/main" id="{150AFC40-27D8-36BB-01B4-BA939B5651E4}"/>
              </a:ext>
            </a:extLst>
          </p:cNvPr>
          <p:cNvSpPr txBox="1"/>
          <p:nvPr/>
        </p:nvSpPr>
        <p:spPr>
          <a:xfrm>
            <a:off x="8080117" y="2860138"/>
            <a:ext cx="839753" cy="1200329"/>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7200" b="1" dirty="0">
                <a:solidFill>
                  <a:schemeClr val="bg1"/>
                </a:solidFill>
                <a:effectLst>
                  <a:outerShdw blurRad="50800" dist="38100" dir="8100000" algn="tr" rotWithShape="0">
                    <a:prstClr val="black">
                      <a:alpha val="40000"/>
                    </a:prstClr>
                  </a:outerShdw>
                </a:effectLst>
                <a:latin typeface="Century Gothic" panose="020B0502020202020204" pitchFamily="34" charset="0"/>
                <a:ea typeface="Arial" charset="0"/>
                <a:cs typeface="Arial" charset="0"/>
              </a:rPr>
              <a:t>3</a:t>
            </a:r>
          </a:p>
        </p:txBody>
      </p:sp>
      <p:grpSp>
        <p:nvGrpSpPr>
          <p:cNvPr id="25" name="Group 24">
            <a:extLst>
              <a:ext uri="{FF2B5EF4-FFF2-40B4-BE49-F238E27FC236}">
                <a16:creationId xmlns:a16="http://schemas.microsoft.com/office/drawing/2014/main" id="{36FD4FC3-13C4-2A2A-969B-42BC9A82695A}"/>
              </a:ext>
            </a:extLst>
          </p:cNvPr>
          <p:cNvGrpSpPr/>
          <p:nvPr/>
        </p:nvGrpSpPr>
        <p:grpSpPr>
          <a:xfrm>
            <a:off x="10018969" y="2678432"/>
            <a:ext cx="1588926" cy="1588926"/>
            <a:chOff x="7947750" y="2592045"/>
            <a:chExt cx="818828" cy="818828"/>
          </a:xfrm>
          <a:effectLst>
            <a:outerShdw blurRad="165100" dist="114300" dir="8100000" algn="tr" rotWithShape="0">
              <a:prstClr val="black">
                <a:alpha val="40000"/>
              </a:prstClr>
            </a:outerShdw>
            <a:reflection blurRad="38100" stA="29000" endPos="92000" dist="38100" dir="5400000" sy="-100000" algn="bl" rotWithShape="0"/>
          </a:effectLst>
        </p:grpSpPr>
        <p:sp>
          <p:nvSpPr>
            <p:cNvPr id="26" name="Oval 25">
              <a:extLst>
                <a:ext uri="{FF2B5EF4-FFF2-40B4-BE49-F238E27FC236}">
                  <a16:creationId xmlns:a16="http://schemas.microsoft.com/office/drawing/2014/main" id="{C4A02775-3836-4EAE-A7C3-93D3A1048B96}"/>
                </a:ext>
              </a:extLst>
            </p:cNvPr>
            <p:cNvSpPr/>
            <p:nvPr/>
          </p:nvSpPr>
          <p:spPr>
            <a:xfrm>
              <a:off x="7947750" y="2592045"/>
              <a:ext cx="818828" cy="818828"/>
            </a:xfrm>
            <a:prstGeom prst="ellipse">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7" name="Oval 26">
              <a:extLst>
                <a:ext uri="{FF2B5EF4-FFF2-40B4-BE49-F238E27FC236}">
                  <a16:creationId xmlns:a16="http://schemas.microsoft.com/office/drawing/2014/main" id="{46D11383-8D12-028C-0A4C-68D7E3926144}"/>
                </a:ext>
              </a:extLst>
            </p:cNvPr>
            <p:cNvSpPr/>
            <p:nvPr/>
          </p:nvSpPr>
          <p:spPr>
            <a:xfrm>
              <a:off x="8123286" y="2767581"/>
              <a:ext cx="467755" cy="467755"/>
            </a:xfrm>
            <a:prstGeom prst="ellipse">
              <a:avLst/>
            </a:prstGeom>
            <a:solidFill>
              <a:srgbClr val="F0A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grpSp>
      <p:sp>
        <p:nvSpPr>
          <p:cNvPr id="28" name="Striped Right Arrow 64">
            <a:extLst>
              <a:ext uri="{FF2B5EF4-FFF2-40B4-BE49-F238E27FC236}">
                <a16:creationId xmlns:a16="http://schemas.microsoft.com/office/drawing/2014/main" id="{5FD3BBA2-7437-F7F1-E7EF-3E9B8047A80C}"/>
              </a:ext>
            </a:extLst>
          </p:cNvPr>
          <p:cNvSpPr/>
          <p:nvPr/>
        </p:nvSpPr>
        <p:spPr>
          <a:xfrm>
            <a:off x="9163812" y="3112699"/>
            <a:ext cx="901700" cy="695208"/>
          </a:xfrm>
          <a:prstGeom prst="stripedRightArrow">
            <a:avLst/>
          </a:prstGeom>
          <a:gradFill>
            <a:gsLst>
              <a:gs pos="0">
                <a:schemeClr val="bg1">
                  <a:alpha val="30000"/>
                </a:schemeClr>
              </a:gs>
              <a:gs pos="100000">
                <a:schemeClr val="bg1">
                  <a:alpha val="80000"/>
                </a:schemeClr>
              </a:gs>
            </a:gsLst>
            <a:lin ang="0" scaled="0"/>
          </a:gradFill>
          <a:ln w="3175">
            <a:solidFill>
              <a:schemeClr val="bg1">
                <a:lumMod val="75000"/>
                <a:alpha val="50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29" name="TextBox 27">
            <a:extLst>
              <a:ext uri="{FF2B5EF4-FFF2-40B4-BE49-F238E27FC236}">
                <a16:creationId xmlns:a16="http://schemas.microsoft.com/office/drawing/2014/main" id="{9B3B3763-790D-BB39-6234-B67A8BCC1A71}"/>
              </a:ext>
            </a:extLst>
          </p:cNvPr>
          <p:cNvSpPr txBox="1"/>
          <p:nvPr/>
        </p:nvSpPr>
        <p:spPr>
          <a:xfrm>
            <a:off x="10359595" y="3272839"/>
            <a:ext cx="839753" cy="400110"/>
          </a:xfrm>
          <a:prstGeom prst="rect">
            <a:avLst/>
          </a:prstGeom>
          <a:noFill/>
          <a:effectLst/>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Final Viva</a:t>
            </a:r>
          </a:p>
          <a:p>
            <a:pPr algn="ctr"/>
            <a:r>
              <a:rPr lang="en-US" sz="1000" b="1" dirty="0">
                <a:solidFill>
                  <a:schemeClr val="bg1"/>
                </a:solidFill>
                <a:effectLst>
                  <a:outerShdw blurRad="50800" dist="38100" dir="8100000" algn="tr" rotWithShape="0">
                    <a:prstClr val="black">
                      <a:alpha val="40000"/>
                    </a:prstClr>
                  </a:outerShdw>
                </a:effectLst>
                <a:latin typeface="Cambria" panose="02040503050406030204" pitchFamily="18" charset="0"/>
                <a:ea typeface="Cambria" panose="02040503050406030204" pitchFamily="18" charset="0"/>
                <a:cs typeface="Arial" charset="0"/>
              </a:rPr>
              <a:t>Voce</a:t>
            </a:r>
          </a:p>
        </p:txBody>
      </p:sp>
      <p:sp>
        <p:nvSpPr>
          <p:cNvPr id="30" name="Rounded Rectangle 10">
            <a:extLst>
              <a:ext uri="{FF2B5EF4-FFF2-40B4-BE49-F238E27FC236}">
                <a16:creationId xmlns:a16="http://schemas.microsoft.com/office/drawing/2014/main" id="{C8F8D861-68EB-A013-CDB0-4885DF737B44}"/>
              </a:ext>
            </a:extLst>
          </p:cNvPr>
          <p:cNvSpPr/>
          <p:nvPr/>
        </p:nvSpPr>
        <p:spPr>
          <a:xfrm>
            <a:off x="812800" y="1145061"/>
            <a:ext cx="286966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1" name="TextBox 29">
            <a:extLst>
              <a:ext uri="{FF2B5EF4-FFF2-40B4-BE49-F238E27FC236}">
                <a16:creationId xmlns:a16="http://schemas.microsoft.com/office/drawing/2014/main" id="{3A214534-775E-9A3F-3EDF-DDEFA592C766}"/>
              </a:ext>
            </a:extLst>
          </p:cNvPr>
          <p:cNvSpPr txBox="1"/>
          <p:nvPr/>
        </p:nvSpPr>
        <p:spPr>
          <a:xfrm>
            <a:off x="824480" y="1225448"/>
            <a:ext cx="3139272" cy="138499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0 </a:t>
            </a: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Discuss the Approach of the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Problem Statement &amp; </a:t>
            </a:r>
          </a:p>
          <a:p>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Identification</a:t>
            </a:r>
          </a:p>
        </p:txBody>
      </p:sp>
      <p:sp>
        <p:nvSpPr>
          <p:cNvPr id="32" name="Rounded Rectangle 10">
            <a:extLst>
              <a:ext uri="{FF2B5EF4-FFF2-40B4-BE49-F238E27FC236}">
                <a16:creationId xmlns:a16="http://schemas.microsoft.com/office/drawing/2014/main" id="{2359B485-8352-0E28-AEB2-85FBB16EC254}"/>
              </a:ext>
            </a:extLst>
          </p:cNvPr>
          <p:cNvSpPr/>
          <p:nvPr/>
        </p:nvSpPr>
        <p:spPr>
          <a:xfrm>
            <a:off x="4219964" y="1155809"/>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3" name="TextBox 32">
            <a:extLst>
              <a:ext uri="{FF2B5EF4-FFF2-40B4-BE49-F238E27FC236}">
                <a16:creationId xmlns:a16="http://schemas.microsoft.com/office/drawing/2014/main" id="{E6C41246-3A47-79B7-7D3E-EE250ABBFF18}"/>
              </a:ext>
            </a:extLst>
          </p:cNvPr>
          <p:cNvSpPr txBox="1"/>
          <p:nvPr/>
        </p:nvSpPr>
        <p:spPr>
          <a:xfrm>
            <a:off x="4158293" y="1293026"/>
            <a:ext cx="3418354" cy="1169551"/>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Review 1 </a:t>
            </a: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sz="1600" dirty="0">
                <a:latin typeface="Cambria" panose="02040503050406030204" pitchFamily="18" charset="0"/>
                <a:ea typeface="Cambria" panose="02040503050406030204" pitchFamily="18" charset="0"/>
              </a:rPr>
              <a:t>Data Collection and Preprocessing</a:t>
            </a:r>
          </a:p>
          <a:p>
            <a:pPr algn="ctr"/>
            <a:r>
              <a:rPr lang="en-US" sz="1600" dirty="0">
                <a:effectLst>
                  <a:glow rad="63500">
                    <a:schemeClr val="bg1">
                      <a:alpha val="40000"/>
                    </a:schemeClr>
                  </a:glow>
                </a:effectLst>
                <a:latin typeface="Cambria" panose="02040503050406030204" pitchFamily="18" charset="0"/>
                <a:ea typeface="Cambria" panose="02040503050406030204" pitchFamily="18" charset="0"/>
                <a:cs typeface="Arial" charset="0"/>
              </a:rPr>
              <a:t>From Sources</a:t>
            </a:r>
            <a:endParaRPr lang="en-US" sz="1200"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p:txBody>
      </p:sp>
      <p:sp>
        <p:nvSpPr>
          <p:cNvPr id="34" name="Rounded Rectangle 10">
            <a:extLst>
              <a:ext uri="{FF2B5EF4-FFF2-40B4-BE49-F238E27FC236}">
                <a16:creationId xmlns:a16="http://schemas.microsoft.com/office/drawing/2014/main" id="{D83BD029-A0E6-18AB-678F-5F5914407FB2}"/>
              </a:ext>
            </a:extLst>
          </p:cNvPr>
          <p:cNvSpPr/>
          <p:nvPr/>
        </p:nvSpPr>
        <p:spPr>
          <a:xfrm>
            <a:off x="8272529" y="1144947"/>
            <a:ext cx="3320516" cy="1479071"/>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 Review 2</a:t>
            </a:r>
          </a:p>
          <a:p>
            <a:pPr algn="ctr"/>
            <a:endParaRPr lang="en-US" sz="1200" b="1" dirty="0">
              <a:solidFill>
                <a:schemeClr val="tx1"/>
              </a:solidFill>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rPr>
              <a:t>Developing an AI Powered Legal Assistant</a:t>
            </a:r>
            <a:endParaRPr lang="en-US" sz="1600" b="1" dirty="0">
              <a:solidFill>
                <a:schemeClr val="tx1"/>
              </a:solidFill>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dirty="0">
              <a:latin typeface="Century Gothic" panose="020B0502020202020204" pitchFamily="34" charset="0"/>
            </a:endParaRPr>
          </a:p>
        </p:txBody>
      </p:sp>
      <p:sp>
        <p:nvSpPr>
          <p:cNvPr id="35" name="Rounded Rectangle 10">
            <a:extLst>
              <a:ext uri="{FF2B5EF4-FFF2-40B4-BE49-F238E27FC236}">
                <a16:creationId xmlns:a16="http://schemas.microsoft.com/office/drawing/2014/main" id="{4CDD177F-C1DB-98C3-9D75-6BA12D9ACBE5}"/>
              </a:ext>
            </a:extLst>
          </p:cNvPr>
          <p:cNvSpPr/>
          <p:nvPr/>
        </p:nvSpPr>
        <p:spPr>
          <a:xfrm>
            <a:off x="2430616" y="4660361"/>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6" name="TextBox 36">
            <a:extLst>
              <a:ext uri="{FF2B5EF4-FFF2-40B4-BE49-F238E27FC236}">
                <a16:creationId xmlns:a16="http://schemas.microsoft.com/office/drawing/2014/main" id="{B79828A9-438F-8DA9-AA3E-C005750FC63B}"/>
              </a:ext>
            </a:extLst>
          </p:cNvPr>
          <p:cNvSpPr txBox="1"/>
          <p:nvPr/>
        </p:nvSpPr>
        <p:spPr>
          <a:xfrm>
            <a:off x="2423069" y="4858410"/>
            <a:ext cx="3593790" cy="1323439"/>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rPr>
              <a:t> </a:t>
            </a: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Review 3 </a:t>
            </a:r>
            <a:endParaRPr lang="en-US" sz="1200"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100% completion of project</a:t>
            </a: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With Working Code , and suitable Algorithm and Report</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
        <p:nvSpPr>
          <p:cNvPr id="37" name="Rounded Rectangle 10">
            <a:extLst>
              <a:ext uri="{FF2B5EF4-FFF2-40B4-BE49-F238E27FC236}">
                <a16:creationId xmlns:a16="http://schemas.microsoft.com/office/drawing/2014/main" id="{78FFA31B-0C74-E6AB-393C-A02253AD5A11}"/>
              </a:ext>
            </a:extLst>
          </p:cNvPr>
          <p:cNvSpPr/>
          <p:nvPr/>
        </p:nvSpPr>
        <p:spPr>
          <a:xfrm>
            <a:off x="6902612" y="4644790"/>
            <a:ext cx="3551921" cy="1524040"/>
          </a:xfrm>
          <a:prstGeom prst="roundRect">
            <a:avLst>
              <a:gd name="adj" fmla="val 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latin typeface="Century Gothic" panose="020B0502020202020204" pitchFamily="34" charset="0"/>
            </a:endParaRPr>
          </a:p>
        </p:txBody>
      </p:sp>
      <p:sp>
        <p:nvSpPr>
          <p:cNvPr id="38" name="TextBox 38">
            <a:extLst>
              <a:ext uri="{FF2B5EF4-FFF2-40B4-BE49-F238E27FC236}">
                <a16:creationId xmlns:a16="http://schemas.microsoft.com/office/drawing/2014/main" id="{CAF5A6BE-7314-3601-F8D0-8817F501182B}"/>
              </a:ext>
            </a:extLst>
          </p:cNvPr>
          <p:cNvSpPr txBox="1"/>
          <p:nvPr/>
        </p:nvSpPr>
        <p:spPr>
          <a:xfrm>
            <a:off x="6862995" y="4897151"/>
            <a:ext cx="3593790" cy="1138773"/>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 Final Viva-Voce</a:t>
            </a:r>
          </a:p>
          <a:p>
            <a:pPr algn="ctr"/>
            <a:endPar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endParaRPr>
          </a:p>
          <a:p>
            <a:pPr algn="ctr"/>
            <a:r>
              <a:rPr lang="en-US" b="1" dirty="0">
                <a:effectLst>
                  <a:glow rad="63500">
                    <a:schemeClr val="bg1">
                      <a:alpha val="40000"/>
                    </a:schemeClr>
                  </a:glow>
                </a:effectLst>
                <a:latin typeface="Cambria" panose="02040503050406030204" pitchFamily="18" charset="0"/>
                <a:ea typeface="Cambria" panose="02040503050406030204" pitchFamily="18" charset="0"/>
                <a:cs typeface="Arial" charset="0"/>
              </a:rPr>
              <a:t>Live Demonstration of the project and submission of the Publication Paper</a:t>
            </a:r>
          </a:p>
          <a:p>
            <a:pPr algn="ctr"/>
            <a:endParaRPr lang="en-US" sz="1200" b="1" dirty="0">
              <a:effectLst>
                <a:glow rad="63500">
                  <a:schemeClr val="bg1">
                    <a:alpha val="40000"/>
                  </a:schemeClr>
                </a:glow>
              </a:effectLst>
              <a:latin typeface="Century Gothic" panose="020B0502020202020204" pitchFamily="34" charset="0"/>
              <a:ea typeface="Arial" charset="0"/>
              <a:cs typeface="Arial" charset="0"/>
            </a:endParaRPr>
          </a:p>
        </p:txBody>
      </p:sp>
    </p:spTree>
    <p:extLst>
      <p:ext uri="{BB962C8B-B14F-4D97-AF65-F5344CB8AC3E}">
        <p14:creationId xmlns:p14="http://schemas.microsoft.com/office/powerpoint/2010/main" val="3677332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AI-driven validation mechanisms will reduce human errors in legal documents, ensuring better compliance with legal standards, avoiding inconsistencies, and improving overall document quality.</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By automating repetitive tasks such as document drafting and review, the system will lower operational costs for law firms and clients, making legal services more accessible and affordable.</a:t>
            </a:r>
          </a:p>
          <a:p>
            <a:endParaRPr lang="en-US" b="1" dirty="0">
              <a:latin typeface="Calibri" panose="020F0502020204030204" pitchFamily="34" charset="0"/>
              <a:ea typeface="Calibri" panose="020F0502020204030204" pitchFamily="34" charset="0"/>
              <a:cs typeface="Calibri" panose="020F0502020204030204" pitchFamily="34" charset="0"/>
            </a:endParaRPr>
          </a:p>
          <a:p>
            <a:r>
              <a:rPr lang="en-US" dirty="0">
                <a:latin typeface="Calibri" panose="020F0502020204030204" pitchFamily="34" charset="0"/>
                <a:ea typeface="Calibri" panose="020F0502020204030204" pitchFamily="34" charset="0"/>
                <a:cs typeface="Calibri" panose="020F0502020204030204" pitchFamily="34" charset="0"/>
              </a:rPr>
              <a:t>The integration of AI with a user-friendly interface will allow clients and legal professionals to easily customize documents based on specific needs, improving the overall experience and satisfaction.</a:t>
            </a:r>
            <a:endParaRPr lang="en-US"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454</TotalTime>
  <Words>1562</Words>
  <Application>Microsoft Office PowerPoint</Application>
  <PresentationFormat>Widescreen</PresentationFormat>
  <Paragraphs>131</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Calibri</vt:lpstr>
      <vt:lpstr>Cambria</vt:lpstr>
      <vt:lpstr>Century Gothic</vt:lpstr>
      <vt:lpstr>Verdana</vt:lpstr>
      <vt:lpstr>Bioinformatics</vt:lpstr>
      <vt:lpstr>PROJECT TITLE: AI Powered Legal Documentation Assistant</vt:lpstr>
      <vt:lpstr>Introduction</vt:lpstr>
      <vt:lpstr>Literature Review</vt:lpstr>
      <vt:lpstr>Existing method Drawback</vt:lpstr>
      <vt:lpstr>Objectives</vt:lpstr>
      <vt:lpstr>Methodology/Modules</vt:lpstr>
      <vt:lpstr>Architecture</vt:lpstr>
      <vt:lpstr>Timeline of Project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Swarna Lohit</cp:lastModifiedBy>
  <cp:revision>26</cp:revision>
  <dcterms:created xsi:type="dcterms:W3CDTF">2023-03-16T03:26:27Z</dcterms:created>
  <dcterms:modified xsi:type="dcterms:W3CDTF">2025-05-16T11:29:55Z</dcterms:modified>
</cp:coreProperties>
</file>