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76" r:id="rId5"/>
    <p:sldId id="260" r:id="rId6"/>
    <p:sldId id="261" r:id="rId7"/>
    <p:sldId id="275" r:id="rId8"/>
    <p:sldId id="262" r:id="rId9"/>
    <p:sldId id="263" r:id="rId10"/>
    <p:sldId id="264" r:id="rId11"/>
    <p:sldId id="268" r:id="rId12"/>
    <p:sldId id="265" r:id="rId13"/>
    <p:sldId id="27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warna-lohitt/CSD-G05-Predicting-Natural-Disast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a:t>
            </a:r>
            <a:r>
              <a:rPr lang="en-US" b="1" i="0" dirty="0">
                <a:solidFill>
                  <a:srgbClr val="333333"/>
                </a:solidFill>
                <a:effectLst/>
                <a:latin typeface="Cambria" panose="02040503050406030204" pitchFamily="18" charset="0"/>
                <a:ea typeface="Cambria" panose="02040503050406030204" pitchFamily="18" charset="0"/>
              </a:rPr>
              <a:t> Proactive Disaster Detection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Number:CSD-G05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Sandhya 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A23E23D3-7A7D-FAF3-7EAD-7CDA582198DB}"/>
              </a:ext>
            </a:extLst>
          </p:cNvPr>
          <p:cNvGraphicFramePr>
            <a:graphicFrameLocks noGrp="1"/>
          </p:cNvGraphicFramePr>
          <p:nvPr>
            <p:extLst>
              <p:ext uri="{D42A27DB-BD31-4B8C-83A1-F6EECF244321}">
                <p14:modId xmlns:p14="http://schemas.microsoft.com/office/powerpoint/2010/main" val="2881146981"/>
              </p:ext>
            </p:extLst>
          </p:nvPr>
        </p:nvGraphicFramePr>
        <p:xfrm>
          <a:off x="790469" y="2633909"/>
          <a:ext cx="5340108" cy="1508760"/>
        </p:xfrm>
        <a:graphic>
          <a:graphicData uri="http://schemas.openxmlformats.org/drawingml/2006/table">
            <a:tbl>
              <a:tblPr firstRow="1" bandRow="1"/>
              <a:tblGrid>
                <a:gridCol w="2171547">
                  <a:extLst>
                    <a:ext uri="{9D8B030D-6E8A-4147-A177-3AD203B41FA5}">
                      <a16:colId xmlns:a16="http://schemas.microsoft.com/office/drawing/2014/main" val="3441350472"/>
                    </a:ext>
                  </a:extLst>
                </a:gridCol>
                <a:gridCol w="3168561">
                  <a:extLst>
                    <a:ext uri="{9D8B030D-6E8A-4147-A177-3AD203B41FA5}">
                      <a16:colId xmlns:a16="http://schemas.microsoft.com/office/drawing/2014/main" val="500746916"/>
                    </a:ext>
                  </a:extLst>
                </a:gridCol>
              </a:tblGrid>
              <a:tr h="370840">
                <a:tc>
                  <a:txBody>
                    <a:bodyPr/>
                    <a:lstStyle/>
                    <a:p>
                      <a:r>
                        <a:rPr lang="en-US" sz="2000" dirty="0">
                          <a:latin typeface="Cambria" panose="02040503050406030204" pitchFamily="18" charset="0"/>
                          <a:ea typeface="Cambria" panose="02040503050406030204" pitchFamily="18" charset="0"/>
                        </a:rPr>
                        <a:t>ROLL NUMBER</a:t>
                      </a:r>
                    </a:p>
                  </a:txBody>
                  <a:tcPr/>
                </a:tc>
                <a:tc>
                  <a:txBody>
                    <a:bodyPr/>
                    <a:lstStyle/>
                    <a:p>
                      <a:r>
                        <a:rPr lang="en-US" sz="2000" dirty="0">
                          <a:latin typeface="Cambria" panose="02040503050406030204" pitchFamily="18" charset="0"/>
                          <a:ea typeface="Cambria" panose="02040503050406030204" pitchFamily="18" charset="0"/>
                        </a:rPr>
                        <a:t>STUDENT NAME</a:t>
                      </a:r>
                    </a:p>
                  </a:txBody>
                  <a:tcPr/>
                </a:tc>
                <a:extLst>
                  <a:ext uri="{0D108BD9-81ED-4DB2-BD59-A6C34878D82A}">
                    <a16:rowId xmlns:a16="http://schemas.microsoft.com/office/drawing/2014/main" val="2636121220"/>
                  </a:ext>
                </a:extLst>
              </a:tr>
              <a:tr h="370840">
                <a:tc>
                  <a:txBody>
                    <a:bodyPr/>
                    <a:lstStyle/>
                    <a:p>
                      <a:r>
                        <a:rPr lang="en-US" sz="1800" dirty="0">
                          <a:latin typeface="Cambria" panose="02040503050406030204" pitchFamily="18" charset="0"/>
                          <a:ea typeface="Cambria" panose="02040503050406030204" pitchFamily="18" charset="0"/>
                        </a:rPr>
                        <a:t>20211CSD0052</a:t>
                      </a:r>
                    </a:p>
                  </a:txBody>
                  <a:tcPr/>
                </a:tc>
                <a:tc>
                  <a:txBody>
                    <a:bodyPr/>
                    <a:lstStyle/>
                    <a:p>
                      <a:r>
                        <a:rPr lang="en-US" sz="1800" dirty="0">
                          <a:latin typeface="Cambria" panose="02040503050406030204" pitchFamily="18" charset="0"/>
                          <a:ea typeface="Cambria" panose="02040503050406030204" pitchFamily="18" charset="0"/>
                        </a:rPr>
                        <a:t>SWARNA LOHIT</a:t>
                      </a:r>
                    </a:p>
                  </a:txBody>
                  <a:tcPr/>
                </a:tc>
                <a:extLst>
                  <a:ext uri="{0D108BD9-81ED-4DB2-BD59-A6C34878D82A}">
                    <a16:rowId xmlns:a16="http://schemas.microsoft.com/office/drawing/2014/main" val="1349048974"/>
                  </a:ext>
                </a:extLst>
              </a:tr>
              <a:tr h="370840">
                <a:tc>
                  <a:txBody>
                    <a:bodyPr/>
                    <a:lstStyle/>
                    <a:p>
                      <a:r>
                        <a:rPr lang="en-US" sz="1800" dirty="0">
                          <a:latin typeface="Cambria" panose="02040503050406030204" pitchFamily="18" charset="0"/>
                          <a:ea typeface="Cambria" panose="02040503050406030204" pitchFamily="18" charset="0"/>
                        </a:rPr>
                        <a:t>20211CSD0050</a:t>
                      </a:r>
                    </a:p>
                  </a:txBody>
                  <a:tcPr/>
                </a:tc>
                <a:tc>
                  <a:txBody>
                    <a:bodyPr/>
                    <a:lstStyle/>
                    <a:p>
                      <a:r>
                        <a:rPr lang="en-US" sz="1800" dirty="0">
                          <a:latin typeface="Cambria" panose="02040503050406030204" pitchFamily="18" charset="0"/>
                          <a:ea typeface="Cambria" panose="02040503050406030204" pitchFamily="18" charset="0"/>
                        </a:rPr>
                        <a:t>SANJAY S</a:t>
                      </a:r>
                    </a:p>
                  </a:txBody>
                  <a:tcPr/>
                </a:tc>
                <a:extLst>
                  <a:ext uri="{0D108BD9-81ED-4DB2-BD59-A6C34878D82A}">
                    <a16:rowId xmlns:a16="http://schemas.microsoft.com/office/drawing/2014/main" val="4023430612"/>
                  </a:ext>
                </a:extLst>
              </a:tr>
              <a:tr h="370840">
                <a:tc>
                  <a:txBody>
                    <a:bodyPr/>
                    <a:lstStyle/>
                    <a:p>
                      <a:r>
                        <a:rPr lang="en-US" sz="1800" dirty="0">
                          <a:latin typeface="Cambria" panose="02040503050406030204" pitchFamily="18" charset="0"/>
                          <a:ea typeface="Cambria" panose="02040503050406030204" pitchFamily="18" charset="0"/>
                        </a:rPr>
                        <a:t>20211CSD0199</a:t>
                      </a:r>
                    </a:p>
                  </a:txBody>
                  <a:tcPr/>
                </a:tc>
                <a:tc>
                  <a:txBody>
                    <a:bodyPr/>
                    <a:lstStyle/>
                    <a:p>
                      <a:r>
                        <a:rPr lang="en-US" sz="1800" dirty="0">
                          <a:latin typeface="Cambria" panose="02040503050406030204" pitchFamily="18" charset="0"/>
                          <a:ea typeface="Cambria" panose="02040503050406030204" pitchFamily="18" charset="0"/>
                        </a:rPr>
                        <a:t>MANOJ M</a:t>
                      </a:r>
                    </a:p>
                  </a:txBody>
                  <a:tcPr/>
                </a:tc>
                <a:extLst>
                  <a:ext uri="{0D108BD9-81ED-4DB2-BD59-A6C34878D82A}">
                    <a16:rowId xmlns:a16="http://schemas.microsoft.com/office/drawing/2014/main" val="3636944917"/>
                  </a:ext>
                </a:extLst>
              </a:tr>
            </a:tbl>
          </a:graphicData>
        </a:graphic>
      </p:graphicFrame>
      <p:sp>
        <p:nvSpPr>
          <p:cNvPr id="3" name="Google Shape;91;p13">
            <a:extLst>
              <a:ext uri="{FF2B5EF4-FFF2-40B4-BE49-F238E27FC236}">
                <a16:creationId xmlns:a16="http://schemas.microsoft.com/office/drawing/2014/main" id="{519FDF4D-3097-6ADC-4BEE-FC512BF3C5D3}"/>
              </a:ext>
            </a:extLst>
          </p:cNvPr>
          <p:cNvSpPr txBox="1"/>
          <p:nvPr/>
        </p:nvSpPr>
        <p:spPr>
          <a:xfrm>
            <a:off x="77638" y="47445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(CSE-DATA SCIENCE)</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Atham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Sandhya 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762000" y="952501"/>
            <a:ext cx="10668000" cy="4952997"/>
          </a:xfrm>
        </p:spPr>
        <p:txBody>
          <a:bodyPr>
            <a:no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It is very important for India to predict flood as accurately as possible because only then, we will be able to alleviate the after-effects of floods. This Flood risk prediction system has been developed using machine learning that eliminates the extra efforts involved in manual estimation and provides the desired precision for decision-making. And we feel this could be the best prediction system if precision and accuracy are the highest priority. Former studies have revealed that Machine learning algorithms show considerable effectiveness for the preprocessing of environmental time-series datasets, as a precursor to the classification of flood data. For future improvement, we consider using other types of machine learning techniques, including the use of global optimization algorithms, for instance, the genetic algorithm that can expand the scope and scale of this study. In the future, this system will also be deployed on the web with additional features like sending warning SMS to authorities before the time that can help them plan safety measures for the people.</a:t>
            </a:r>
            <a:endParaRPr lang="en-GB"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7112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 : </a:t>
            </a:r>
          </a:p>
          <a:p>
            <a:pPr marL="342900" indent="-190500" algn="just">
              <a:spcBef>
                <a:spcPts val="0"/>
              </a:spcBef>
              <a:buSzPct val="100000"/>
              <a:buFont typeface="Arial"/>
              <a:buNone/>
            </a:pPr>
            <a:r>
              <a:rPr lang="en-US" b="1" dirty="0">
                <a:solidFill>
                  <a:schemeClr val="tx1"/>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https://github.com/swarna-lohitt/CSD-G05-Predicting-Natural-Disasters</a:t>
            </a:r>
            <a:endParaRPr lang="en-US" b="1" dirty="0">
              <a:solidFill>
                <a:schemeClr val="tx1"/>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dirty="0" err="1">
                <a:latin typeface="Calibri" panose="020F0502020204030204" pitchFamily="34" charset="0"/>
                <a:ea typeface="Calibri" panose="020F0502020204030204" pitchFamily="34" charset="0"/>
                <a:cs typeface="Calibri" panose="020F0502020204030204" pitchFamily="34" charset="0"/>
              </a:rPr>
              <a:t>Taherei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Ghazvinei</a:t>
            </a:r>
            <a:r>
              <a:rPr lang="en-US" sz="2000" dirty="0">
                <a:latin typeface="Calibri" panose="020F0502020204030204" pitchFamily="34" charset="0"/>
                <a:ea typeface="Calibri" panose="020F0502020204030204" pitchFamily="34" charset="0"/>
                <a:cs typeface="Calibri" panose="020F0502020204030204" pitchFamily="34" charset="0"/>
              </a:rPr>
              <a:t>, P.; </a:t>
            </a:r>
            <a:r>
              <a:rPr lang="en-US" sz="2000" dirty="0" err="1">
                <a:latin typeface="Calibri" panose="020F0502020204030204" pitchFamily="34" charset="0"/>
                <a:ea typeface="Calibri" panose="020F0502020204030204" pitchFamily="34" charset="0"/>
                <a:cs typeface="Calibri" panose="020F0502020204030204" pitchFamily="34" charset="0"/>
              </a:rPr>
              <a:t>Hassanpour</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Darvishi</a:t>
            </a:r>
            <a:r>
              <a:rPr lang="en-US" sz="2000" dirty="0">
                <a:latin typeface="Calibri" panose="020F0502020204030204" pitchFamily="34" charset="0"/>
                <a:ea typeface="Calibri" panose="020F0502020204030204" pitchFamily="34" charset="0"/>
                <a:cs typeface="Calibri" panose="020F0502020204030204" pitchFamily="34" charset="0"/>
              </a:rPr>
              <a:t>, H.; Mosavi, A.; Yusof, K.B.W.; </a:t>
            </a:r>
            <a:r>
              <a:rPr lang="en-US" sz="2000" dirty="0" err="1">
                <a:latin typeface="Calibri" panose="020F0502020204030204" pitchFamily="34" charset="0"/>
                <a:ea typeface="Calibri" panose="020F0502020204030204" pitchFamily="34" charset="0"/>
                <a:cs typeface="Calibri" panose="020F0502020204030204" pitchFamily="34" charset="0"/>
              </a:rPr>
              <a:t>Alizamir</a:t>
            </a:r>
            <a:r>
              <a:rPr lang="en-US" sz="2000" dirty="0">
                <a:latin typeface="Calibri" panose="020F0502020204030204" pitchFamily="34" charset="0"/>
                <a:ea typeface="Calibri" panose="020F0502020204030204" pitchFamily="34" charset="0"/>
                <a:cs typeface="Calibri" panose="020F0502020204030204" pitchFamily="34" charset="0"/>
              </a:rPr>
              <a:t>, M.; </a:t>
            </a:r>
            <a:r>
              <a:rPr lang="en-US" sz="2000" dirty="0" err="1">
                <a:latin typeface="Calibri" panose="020F0502020204030204" pitchFamily="34" charset="0"/>
                <a:ea typeface="Calibri" panose="020F0502020204030204" pitchFamily="34" charset="0"/>
                <a:cs typeface="Calibri" panose="020F0502020204030204" pitchFamily="34" charset="0"/>
              </a:rPr>
              <a:t>Shamshirband</a:t>
            </a:r>
            <a:r>
              <a:rPr lang="en-US" sz="2000" dirty="0">
                <a:latin typeface="Calibri" panose="020F0502020204030204" pitchFamily="34" charset="0"/>
                <a:ea typeface="Calibri" panose="020F0502020204030204" pitchFamily="34" charset="0"/>
                <a:cs typeface="Calibri" panose="020F0502020204030204" pitchFamily="34" charset="0"/>
              </a:rPr>
              <a:t>, S.; Chau, K.W. Sugarcane growth prediction based on meteorological parameters using extreme learning machine and artificial neural network. Eng. Appl. </a:t>
            </a:r>
            <a:r>
              <a:rPr lang="en-US" sz="2000" dirty="0" err="1">
                <a:latin typeface="Calibri" panose="020F0502020204030204" pitchFamily="34" charset="0"/>
                <a:ea typeface="Calibri" panose="020F0502020204030204" pitchFamily="34" charset="0"/>
                <a:cs typeface="Calibri" panose="020F0502020204030204" pitchFamily="34" charset="0"/>
              </a:rPr>
              <a:t>Comput</a:t>
            </a:r>
            <a:r>
              <a:rPr lang="en-US" sz="2000" dirty="0">
                <a:latin typeface="Calibri" panose="020F0502020204030204" pitchFamily="34" charset="0"/>
                <a:ea typeface="Calibri" panose="020F0502020204030204" pitchFamily="34" charset="0"/>
                <a:cs typeface="Calibri" panose="020F0502020204030204" pitchFamily="34" charset="0"/>
              </a:rPr>
              <a:t>. Fluid Mech. 2018, 12, 738–749.</a:t>
            </a:r>
          </a:p>
          <a:p>
            <a:r>
              <a:rPr lang="en-US" sz="1600" dirty="0"/>
              <a:t>A. M. Kamal, M. </a:t>
            </a:r>
            <a:r>
              <a:rPr lang="en-US" sz="1600" dirty="0" err="1"/>
              <a:t>Shamsudduha</a:t>
            </a:r>
            <a:r>
              <a:rPr lang="en-US" sz="1600" dirty="0"/>
              <a:t>, B. Ahmed, S. K. Hassan, M. S. Islam, I. </a:t>
            </a:r>
            <a:r>
              <a:rPr lang="en-US" sz="1600" dirty="0" err="1"/>
              <a:t>Kelman</a:t>
            </a:r>
            <a:r>
              <a:rPr lang="en-US" sz="1600" dirty="0"/>
              <a:t>, and M. Fordham, “Resilience to flash floods in wetland communities of northeastern </a:t>
            </a:r>
            <a:r>
              <a:rPr lang="en-US" sz="1600" dirty="0" err="1"/>
              <a:t>bangladesh</a:t>
            </a:r>
            <a:r>
              <a:rPr lang="en-US" sz="1600" dirty="0"/>
              <a:t>,” International journal of disaster risk reduction, vol. 31, pp. 478-488, 2018. </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a:t>H. </a:t>
            </a:r>
            <a:r>
              <a:rPr lang="en-US" sz="1600" dirty="0" err="1"/>
              <a:t>Shafizadeh</a:t>
            </a:r>
            <a:r>
              <a:rPr lang="en-US" sz="1600" dirty="0"/>
              <a:t>-Moghadam, R. </a:t>
            </a:r>
            <a:r>
              <a:rPr lang="en-US" sz="1600" dirty="0" err="1"/>
              <a:t>Valavi</a:t>
            </a:r>
            <a:r>
              <a:rPr lang="en-US" sz="1600" dirty="0"/>
              <a:t>, H. </a:t>
            </a:r>
            <a:r>
              <a:rPr lang="en-US" sz="1600" dirty="0" err="1"/>
              <a:t>Shahabi</a:t>
            </a:r>
            <a:r>
              <a:rPr lang="en-US" sz="1600" dirty="0"/>
              <a:t>, K. </a:t>
            </a:r>
            <a:r>
              <a:rPr lang="en-US" sz="1600" dirty="0" err="1"/>
              <a:t>Chapi</a:t>
            </a:r>
            <a:r>
              <a:rPr lang="en-US" sz="1600" dirty="0"/>
              <a:t>, and A. </a:t>
            </a:r>
            <a:r>
              <a:rPr lang="en-US" sz="1600" dirty="0" err="1"/>
              <a:t>Shirzadi</a:t>
            </a:r>
            <a:r>
              <a:rPr lang="en-US" sz="1600" dirty="0"/>
              <a:t>, “Novel forecasting approaches using combination of machine learning and statistical models for flood susceptibility mapping,” Journal o f environmental management, vol. 217, pp. 1-11, 2018.</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a:t>DEVELOPING A FLOOD FORECASTING SYSTEM WITH MACHINE LEARNING AND APPLYING TO GEOGRAPHIC INFORMATION SYSTEM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1600" dirty="0"/>
              <a:t>DOI: 10.21163/GT_2023.181.01</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err="1"/>
              <a:t>Andrian</a:t>
            </a:r>
            <a:r>
              <a:rPr lang="en-US" sz="1600" dirty="0"/>
              <a:t>, R., Naufal, M.A., </a:t>
            </a:r>
            <a:r>
              <a:rPr lang="en-US" sz="1600" dirty="0" err="1"/>
              <a:t>Hermanto</a:t>
            </a:r>
            <a:r>
              <a:rPr lang="en-US" sz="1600" dirty="0"/>
              <a:t>, B., </a:t>
            </a:r>
            <a:r>
              <a:rPr lang="en-US" sz="1600" dirty="0" err="1"/>
              <a:t>Junaidi</a:t>
            </a:r>
            <a:r>
              <a:rPr lang="en-US" sz="1600" dirty="0"/>
              <a:t>, A., and </a:t>
            </a:r>
            <a:r>
              <a:rPr lang="en-US" sz="1600" dirty="0" err="1"/>
              <a:t>Lumbanraja</a:t>
            </a:r>
            <a:r>
              <a:rPr lang="en-US" sz="1600" dirty="0"/>
              <a:t>, F.R. (2019). k-Nearest Neighbor (k-NN) Classification for Recognition of the Batik Lampung Motifs. Journal of Physics. 1338(2019) 012061. https://doi:10.1088/1742-6596/1338/1/012061</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2BA1B499-A178-8D0D-9A38-0E71DAE93EFB}"/>
              </a:ext>
            </a:extLst>
          </p:cNvPr>
          <p:cNvPicPr>
            <a:picLocks noChangeAspect="1"/>
          </p:cNvPicPr>
          <p:nvPr/>
        </p:nvPicPr>
        <p:blipFill>
          <a:blip r:embed="rId2"/>
          <a:stretch>
            <a:fillRect/>
          </a:stretch>
        </p:blipFill>
        <p:spPr>
          <a:xfrm>
            <a:off x="812800" y="152718"/>
            <a:ext cx="9598667" cy="5846523"/>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Floods are among the most destructive natural disasters, which are highly complex to model. The research on the advancement of flood prediction models contributed to risk reduction, policy suggestion, minimization of the loss of human life, and reduction of the property damage associated with floods. To mimic the complex mathematical expressions of physical processes of floods, during the past two decades, machine learning (ML) methods contributed highly in the advancement of prediction systems providing better performance and cost-effective solutions. Due to the vast benefits and potential of ML, its popularity dramatically increased among hydrologists. Researchers through introducing novel ML methods and hybridizing of the existing ones aim at discovering more accurate and efficient prediction models. The main contribution of this project is to demonstrate the state of the art of ML models in flood prediction and to give insight into the most suitable models. This project presents the Flood prediction and Rainfall analysis using Machine Learning. The main goal of employing this application is to prevent impacts of flood. This application can be easily used by the common people or government to predict the occurrence of flood beforehand.</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106997"/>
            <a:ext cx="10668000" cy="487362"/>
          </a:xfrm>
        </p:spPr>
        <p:txBody>
          <a:bodyPr/>
          <a:lstStyle/>
          <a:p>
            <a:r>
              <a:rPr lang="en-GB" dirty="0"/>
              <a:t>Literature Review</a:t>
            </a:r>
          </a:p>
        </p:txBody>
      </p:sp>
      <p:sp>
        <p:nvSpPr>
          <p:cNvPr id="7" name="Content Placeholder 6">
            <a:extLst>
              <a:ext uri="{FF2B5EF4-FFF2-40B4-BE49-F238E27FC236}">
                <a16:creationId xmlns:a16="http://schemas.microsoft.com/office/drawing/2014/main" id="{E0AE5A43-D19D-6DF3-DA12-273A55EED181}"/>
              </a:ext>
            </a:extLst>
          </p:cNvPr>
          <p:cNvSpPr>
            <a:spLocks noGrp="1"/>
          </p:cNvSpPr>
          <p:nvPr>
            <p:ph idx="1"/>
          </p:nvPr>
        </p:nvSpPr>
        <p:spPr/>
        <p:txBody>
          <a:bodyPr>
            <a:normAutofit/>
          </a:bodyPr>
          <a:lstStyle/>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Authors</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Publication Year</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Method/ Technology</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Outcome</a:t>
            </a:r>
            <a:endParaRPr lang="en-US" sz="1800" b="0" i="0" u="none" strike="noStrike" dirty="0">
              <a:effectLst/>
              <a:latin typeface="Arial" panose="020B0604020202020204" pitchFamily="34" charset="0"/>
            </a:endParaRPr>
          </a:p>
          <a:p>
            <a:endParaRPr lang="en-US" dirty="0"/>
          </a:p>
        </p:txBody>
      </p:sp>
      <p:graphicFrame>
        <p:nvGraphicFramePr>
          <p:cNvPr id="9" name="Table 8">
            <a:extLst>
              <a:ext uri="{FF2B5EF4-FFF2-40B4-BE49-F238E27FC236}">
                <a16:creationId xmlns:a16="http://schemas.microsoft.com/office/drawing/2014/main" id="{7C9BB691-D913-FA6A-B258-B769CBF3462D}"/>
              </a:ext>
            </a:extLst>
          </p:cNvPr>
          <p:cNvGraphicFramePr>
            <a:graphicFrameLocks noGrp="1"/>
          </p:cNvGraphicFramePr>
          <p:nvPr>
            <p:extLst>
              <p:ext uri="{D42A27DB-BD31-4B8C-83A1-F6EECF244321}">
                <p14:modId xmlns:p14="http://schemas.microsoft.com/office/powerpoint/2010/main" val="2808255397"/>
              </p:ext>
            </p:extLst>
          </p:nvPr>
        </p:nvGraphicFramePr>
        <p:xfrm>
          <a:off x="189779" y="693419"/>
          <a:ext cx="11812439" cy="5852160"/>
        </p:xfrm>
        <a:graphic>
          <a:graphicData uri="http://schemas.openxmlformats.org/drawingml/2006/table">
            <a:tbl>
              <a:tblPr firstRow="1" bandRow="1">
                <a:tableStyleId>{5C22544A-7EE6-4342-B048-85BDC9FD1C3A}</a:tableStyleId>
              </a:tblPr>
              <a:tblGrid>
                <a:gridCol w="1802744">
                  <a:extLst>
                    <a:ext uri="{9D8B030D-6E8A-4147-A177-3AD203B41FA5}">
                      <a16:colId xmlns:a16="http://schemas.microsoft.com/office/drawing/2014/main" val="2823990002"/>
                    </a:ext>
                  </a:extLst>
                </a:gridCol>
                <a:gridCol w="1802744">
                  <a:extLst>
                    <a:ext uri="{9D8B030D-6E8A-4147-A177-3AD203B41FA5}">
                      <a16:colId xmlns:a16="http://schemas.microsoft.com/office/drawing/2014/main" val="2529395995"/>
                    </a:ext>
                  </a:extLst>
                </a:gridCol>
                <a:gridCol w="1802744">
                  <a:extLst>
                    <a:ext uri="{9D8B030D-6E8A-4147-A177-3AD203B41FA5}">
                      <a16:colId xmlns:a16="http://schemas.microsoft.com/office/drawing/2014/main" val="4173815674"/>
                    </a:ext>
                  </a:extLst>
                </a:gridCol>
                <a:gridCol w="2118438">
                  <a:extLst>
                    <a:ext uri="{9D8B030D-6E8A-4147-A177-3AD203B41FA5}">
                      <a16:colId xmlns:a16="http://schemas.microsoft.com/office/drawing/2014/main" val="2154509400"/>
                    </a:ext>
                  </a:extLst>
                </a:gridCol>
                <a:gridCol w="4285769">
                  <a:extLst>
                    <a:ext uri="{9D8B030D-6E8A-4147-A177-3AD203B41FA5}">
                      <a16:colId xmlns:a16="http://schemas.microsoft.com/office/drawing/2014/main" val="1869774534"/>
                    </a:ext>
                  </a:extLst>
                </a:gridCol>
              </a:tblGrid>
              <a:tr h="617683">
                <a:tc>
                  <a:txBody>
                    <a:bodyPr/>
                    <a:lstStyle/>
                    <a:p>
                      <a:r>
                        <a:rPr lang="en-US" dirty="0"/>
                        <a:t>Authors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Publication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Outcome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txBody>
                  <a:tcPr/>
                </a:tc>
                <a:extLst>
                  <a:ext uri="{0D108BD9-81ED-4DB2-BD59-A6C34878D82A}">
                    <a16:rowId xmlns:a16="http://schemas.microsoft.com/office/drawing/2014/main" val="704255802"/>
                  </a:ext>
                </a:extLst>
              </a:tr>
              <a:tr h="1233335">
                <a:tc>
                  <a:txBody>
                    <a:bodyPr/>
                    <a:lstStyle/>
                    <a:p>
                      <a:r>
                        <a:rPr lang="en-US" dirty="0"/>
                        <a:t>Amir Mosavi, Pina, Ozturk, and Kwok-wing Chau</a:t>
                      </a:r>
                    </a:p>
                  </a:txBody>
                  <a:tcPr/>
                </a:tc>
                <a:tc>
                  <a:txBody>
                    <a:bodyPr/>
                    <a:lstStyle/>
                    <a:p>
                      <a:r>
                        <a:rPr lang="en-US" dirty="0"/>
                        <a:t>2018</a:t>
                      </a:r>
                    </a:p>
                  </a:txBody>
                  <a:tcPr/>
                </a:tc>
                <a:tc>
                  <a:txBody>
                    <a:bodyPr/>
                    <a:lstStyle/>
                    <a:p>
                      <a:r>
                        <a:rPr lang="en-US" dirty="0"/>
                        <a:t>Decision Trees and Ensemble models</a:t>
                      </a:r>
                    </a:p>
                  </a:txBody>
                  <a:tcPr/>
                </a:tc>
                <a:tc>
                  <a:txBody>
                    <a:bodyPr/>
                    <a:lstStyle/>
                    <a:p>
                      <a:r>
                        <a:rPr lang="en-US" dirty="0"/>
                        <a:t>Model was not able to predict accurate enough.(R² - 3.94)</a:t>
                      </a:r>
                    </a:p>
                  </a:txBody>
                  <a:tcPr/>
                </a:tc>
                <a:tc>
                  <a:txBody>
                    <a:bodyPr/>
                    <a:lstStyle/>
                    <a:p>
                      <a:r>
                        <a:rPr lang="en-US" dirty="0"/>
                        <a:t>Highly dependent on the quality and quantity of data. Poor data quality, lack of diversity, or insufficient data may result in unreliable predictions.</a:t>
                      </a:r>
                      <a:endParaRPr lang="en-US" b="1" dirty="0"/>
                    </a:p>
                  </a:txBody>
                  <a:tcPr/>
                </a:tc>
                <a:extLst>
                  <a:ext uri="{0D108BD9-81ED-4DB2-BD59-A6C34878D82A}">
                    <a16:rowId xmlns:a16="http://schemas.microsoft.com/office/drawing/2014/main" val="1491387628"/>
                  </a:ext>
                </a:extLst>
              </a:tr>
              <a:tr h="1437503">
                <a:tc>
                  <a:txBody>
                    <a:bodyPr/>
                    <a:lstStyle/>
                    <a:p>
                      <a:r>
                        <a:rPr lang="en-US" dirty="0"/>
                        <a:t>Parag </a:t>
                      </a:r>
                      <a:r>
                        <a:rPr lang="en-US" dirty="0" err="1"/>
                        <a:t>Ghorpade</a:t>
                      </a:r>
                      <a:r>
                        <a:rPr lang="en-US" dirty="0"/>
                        <a:t>, Hitesh </a:t>
                      </a:r>
                      <a:r>
                        <a:rPr lang="en-US" dirty="0" err="1"/>
                        <a:t>Chordiya</a:t>
                      </a:r>
                      <a:r>
                        <a:rPr lang="en-US" dirty="0"/>
                        <a:t>, Basavaraj </a:t>
                      </a:r>
                      <a:r>
                        <a:rPr lang="en-US" dirty="0" err="1"/>
                        <a:t>Hooli</a:t>
                      </a:r>
                      <a:r>
                        <a:rPr lang="en-US" dirty="0"/>
                        <a:t>,</a:t>
                      </a:r>
                    </a:p>
                  </a:txBody>
                  <a:tcPr/>
                </a:tc>
                <a:tc>
                  <a:txBody>
                    <a:bodyPr/>
                    <a:lstStyle/>
                    <a:p>
                      <a:r>
                        <a:rPr lang="en-US" dirty="0"/>
                        <a:t>2021</a:t>
                      </a:r>
                    </a:p>
                  </a:txBody>
                  <a:tcPr/>
                </a:tc>
                <a:tc>
                  <a:txBody>
                    <a:bodyPr/>
                    <a:lstStyle/>
                    <a:p>
                      <a:r>
                        <a:rPr lang="en-US" dirty="0"/>
                        <a:t>Linear Regression and SVM</a:t>
                      </a:r>
                    </a:p>
                  </a:txBody>
                  <a:tcPr/>
                </a:tc>
                <a:tc>
                  <a:txBody>
                    <a:bodyPr/>
                    <a:lstStyle/>
                    <a:p>
                      <a:r>
                        <a:rPr lang="en-US" dirty="0"/>
                        <a:t>Was not able to produce good accuracy</a:t>
                      </a:r>
                    </a:p>
                  </a:txBody>
                  <a:tcPr/>
                </a:tc>
                <a:tc>
                  <a:txBody>
                    <a:bodyPr/>
                    <a:lstStyle/>
                    <a:p>
                      <a:r>
                        <a:rPr lang="en-US" dirty="0"/>
                        <a:t>ML models is highly dependent on the availability and quality of regional data.</a:t>
                      </a:r>
                    </a:p>
                  </a:txBody>
                  <a:tcPr/>
                </a:tc>
                <a:extLst>
                  <a:ext uri="{0D108BD9-81ED-4DB2-BD59-A6C34878D82A}">
                    <a16:rowId xmlns:a16="http://schemas.microsoft.com/office/drawing/2014/main" val="2015433683"/>
                  </a:ext>
                </a:extLst>
              </a:tr>
              <a:tr h="1664477">
                <a:tc>
                  <a:txBody>
                    <a:bodyPr/>
                    <a:lstStyle/>
                    <a:p>
                      <a:r>
                        <a:rPr lang="en-US" dirty="0" err="1"/>
                        <a:t>Yehai</a:t>
                      </a:r>
                      <a:r>
                        <a:rPr lang="en-US" dirty="0"/>
                        <a:t> Tang, Yue Sun, </a:t>
                      </a:r>
                      <a:r>
                        <a:rPr lang="en-US" dirty="0" err="1"/>
                        <a:t>Zhenyue</a:t>
                      </a:r>
                      <a:r>
                        <a:rPr lang="en-US" dirty="0"/>
                        <a:t> Han, Shan-e-</a:t>
                      </a:r>
                      <a:r>
                        <a:rPr lang="en-US" dirty="0" err="1"/>
                        <a:t>hyder</a:t>
                      </a:r>
                      <a:r>
                        <a:rPr lang="en-US" dirty="0"/>
                        <a:t> Soomro</a:t>
                      </a:r>
                    </a:p>
                  </a:txBody>
                  <a:tcPr/>
                </a:tc>
                <a:tc>
                  <a:txBody>
                    <a:bodyPr/>
                    <a:lstStyle/>
                    <a:p>
                      <a:r>
                        <a:rPr lang="en-US" dirty="0"/>
                        <a:t>2023</a:t>
                      </a:r>
                    </a:p>
                  </a:txBody>
                  <a:tcPr/>
                </a:tc>
                <a:tc>
                  <a:txBody>
                    <a:bodyPr/>
                    <a:lstStyle/>
                    <a:p>
                      <a:r>
                        <a:rPr lang="en-US" dirty="0"/>
                        <a:t>K-Means Clustering and Random Forest</a:t>
                      </a:r>
                    </a:p>
                  </a:txBody>
                  <a:tcPr/>
                </a:tc>
                <a:tc>
                  <a:txBody>
                    <a:bodyPr/>
                    <a:lstStyle/>
                    <a:p>
                      <a:r>
                        <a:rPr lang="en-US" dirty="0"/>
                        <a:t>The study identified five common flood types based on rainfall and runoff characteristics.</a:t>
                      </a:r>
                    </a:p>
                  </a:txBody>
                  <a:tcPr/>
                </a:tc>
                <a:tc>
                  <a:txBody>
                    <a:bodyPr/>
                    <a:lstStyle/>
                    <a:p>
                      <a:r>
                        <a:rPr lang="en-US" dirty="0"/>
                        <a:t>The model struggled to accurately predict peak discharge for extreme floods, underestimating the values.</a:t>
                      </a:r>
                    </a:p>
                  </a:txBody>
                  <a:tcPr/>
                </a:tc>
                <a:extLst>
                  <a:ext uri="{0D108BD9-81ED-4DB2-BD59-A6C34878D82A}">
                    <a16:rowId xmlns:a16="http://schemas.microsoft.com/office/drawing/2014/main" val="643160041"/>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Data Quality</a:t>
            </a:r>
            <a:r>
              <a:rPr lang="en-US" sz="1800" dirty="0">
                <a:latin typeface="Calibri" panose="020F0502020204030204" pitchFamily="34" charset="0"/>
                <a:ea typeface="Calibri" panose="020F0502020204030204" pitchFamily="34" charset="0"/>
                <a:cs typeface="Calibri" panose="020F0502020204030204" pitchFamily="34" charset="0"/>
              </a:rPr>
              <a:t>: The performance of machine learning models is highly dependent on the quality and availability of data. In regions with limited or poor-quality data, the predictions can become unreliable.</a:t>
            </a:r>
          </a:p>
          <a:p>
            <a:r>
              <a:rPr lang="en-US" sz="2000" b="1" dirty="0">
                <a:latin typeface="Calibri" panose="020F0502020204030204" pitchFamily="34" charset="0"/>
                <a:ea typeface="Calibri" panose="020F0502020204030204" pitchFamily="34" charset="0"/>
                <a:cs typeface="Calibri" panose="020F0502020204030204" pitchFamily="34" charset="0"/>
              </a:rPr>
              <a:t>Timing Errors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In certain cases, the flood peak times were predicted too early, with deviations ranging from 1 to 4 hours, which could limit the effectiveness of early warning systems.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Data Sensitivity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accuracy of the machine learning models was highly sensitive to the quality, quantity, and diversity of the input data.</a:t>
            </a:r>
          </a:p>
          <a:p>
            <a:r>
              <a:rPr lang="en-US" sz="2000" b="1" dirty="0">
                <a:latin typeface="Calibri" panose="020F0502020204030204" pitchFamily="34" charset="0"/>
                <a:ea typeface="Calibri" panose="020F0502020204030204" pitchFamily="34" charset="0"/>
                <a:cs typeface="Calibri" panose="020F0502020204030204" pitchFamily="34" charset="0"/>
              </a:rPr>
              <a:t>Challenges in Long-Term Predictions</a:t>
            </a:r>
            <a:r>
              <a:rPr lang="en-US" sz="1800" dirty="0">
                <a:latin typeface="Calibri" panose="020F0502020204030204" pitchFamily="34" charset="0"/>
                <a:ea typeface="Calibri" panose="020F0502020204030204" pitchFamily="34" charset="0"/>
                <a:cs typeface="Calibri" panose="020F0502020204030204" pitchFamily="34" charset="0"/>
              </a:rPr>
              <a:t>: While machine learning models were effective for short-term flood prediction, their long-term predictive capability was less robust.</a:t>
            </a:r>
          </a:p>
          <a:p>
            <a:r>
              <a:rPr lang="en-US" sz="2000" b="1" dirty="0">
                <a:latin typeface="Calibri" panose="020F0502020204030204" pitchFamily="34" charset="0"/>
                <a:ea typeface="Calibri" panose="020F0502020204030204" pitchFamily="34" charset="0"/>
                <a:cs typeface="Calibri" panose="020F0502020204030204" pitchFamily="34" charset="0"/>
              </a:rPr>
              <a:t>Computational and Time Complexity:</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Machine</a:t>
            </a:r>
            <a:r>
              <a:rPr lang="en-US" sz="1800" dirty="0">
                <a:latin typeface="Calibri" panose="020F0502020204030204" pitchFamily="34" charset="0"/>
                <a:ea typeface="Calibri" panose="020F0502020204030204" pitchFamily="34" charset="0"/>
                <a:cs typeface="Calibri" panose="020F0502020204030204" pitchFamily="34" charset="0"/>
              </a:rPr>
              <a:t> learning models, particularly ensemble methods, neural networks, and hybrid models, can require substantial computational resources and time for training, testing, and deployment. This limits their practicality in real-time</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forecasting applications, especially in regions with limited technological infrastructure. </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233680" y="1153161"/>
            <a:ext cx="11623040" cy="4952997"/>
          </a:xfrm>
        </p:spPr>
        <p:txBody>
          <a:bodyPr>
            <a:no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The study aims to create a machine learning-based flood forecasting model that can accurately predict water levels in urban areas, even with limited data. It focuses on using a 2-variable sliding window technique to address data scarcity issues.</a:t>
            </a:r>
          </a:p>
          <a:p>
            <a:r>
              <a:rPr lang="en-US" sz="2800" dirty="0">
                <a:latin typeface="Calibri" panose="020F0502020204030204" pitchFamily="34" charset="0"/>
                <a:ea typeface="Calibri" panose="020F0502020204030204" pitchFamily="34" charset="0"/>
                <a:cs typeface="Calibri" panose="020F0502020204030204" pitchFamily="34" charset="0"/>
              </a:rPr>
              <a:t>The paper seeks to integrate the forecasted data into flood mapping techniques using GIS to create real-time inundation maps. These maps are intended to improve flood warning systems and disaster preparedness in areas prone to flooding.</a:t>
            </a:r>
          </a:p>
          <a:p>
            <a:r>
              <a:rPr lang="en-US" sz="2800" dirty="0">
                <a:latin typeface="Calibri" panose="020F0502020204030204" pitchFamily="34" charset="0"/>
                <a:ea typeface="Calibri" panose="020F0502020204030204" pitchFamily="34" charset="0"/>
                <a:cs typeface="Calibri" panose="020F0502020204030204" pitchFamily="34" charset="0"/>
              </a:rPr>
              <a:t>Ultimately, the research aims to contribute to more efficient flood risk management practices by providing timely and accurate flood warnings, especially in remote areas with limited monitoring infrastructure.</a:t>
            </a:r>
          </a:p>
          <a:p>
            <a:endParaRPr lang="en-US" dirty="0"/>
          </a:p>
          <a:p>
            <a:endParaRPr lang="en-US" dirty="0"/>
          </a:p>
          <a:p>
            <a:endParaRPr lang="en-GB" dirty="0"/>
          </a:p>
        </p:txBody>
      </p:sp>
      <p:sp>
        <p:nvSpPr>
          <p:cNvPr id="4" name="Rectangle 1">
            <a:extLst>
              <a:ext uri="{FF2B5EF4-FFF2-40B4-BE49-F238E27FC236}">
                <a16:creationId xmlns:a16="http://schemas.microsoft.com/office/drawing/2014/main" id="{EF95B37B-714B-74E9-8948-251C4770B078}"/>
              </a:ext>
            </a:extLst>
          </p:cNvPr>
          <p:cNvSpPr>
            <a:spLocks noChangeArrowheads="1"/>
          </p:cNvSpPr>
          <p:nvPr/>
        </p:nvSpPr>
        <p:spPr bwMode="auto">
          <a:xfrm>
            <a:off x="325120" y="10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paper seeks to integrate the forecasted data into flood mapping techniques using GIS to create real-time inundation maps. These maps are intended to improve flood warning systems and disaster preparedness in areas prone to flooding.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008F636-AA79-715E-9C7D-89EED473187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paper seeks to integrate the forecasted data into flood mapping techniques using GIS to create real-time inundation maps. These maps are intended to improve flood warning systems and disaster preparedness in areas prone to flooding.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pPr marL="0" indent="0">
              <a:buNone/>
            </a:pPr>
            <a:r>
              <a:rPr lang="en-GB" b="1" dirty="0">
                <a:latin typeface="Calibri" panose="020F0502020204030204" pitchFamily="34" charset="0"/>
                <a:ea typeface="Calibri" panose="020F0502020204030204" pitchFamily="34" charset="0"/>
                <a:cs typeface="Calibri" panose="020F0502020204030204" pitchFamily="34" charset="0"/>
              </a:rPr>
              <a:t>Technology Stack Components:</a:t>
            </a:r>
          </a:p>
          <a:p>
            <a:r>
              <a:rPr lang="en-US" sz="1800" dirty="0">
                <a:latin typeface="Calibri" panose="020F0502020204030204" pitchFamily="34" charset="0"/>
                <a:ea typeface="Calibri" panose="020F0502020204030204" pitchFamily="34" charset="0"/>
                <a:cs typeface="Calibri" panose="020F0502020204030204" pitchFamily="34" charset="0"/>
              </a:rPr>
              <a:t>Logistic Regression</a:t>
            </a:r>
          </a:p>
          <a:p>
            <a:r>
              <a:rPr lang="en-US" sz="2000" dirty="0">
                <a:latin typeface="Calibri" panose="020F0502020204030204" pitchFamily="34" charset="0"/>
                <a:ea typeface="Calibri" panose="020F0502020204030204" pitchFamily="34" charset="0"/>
                <a:cs typeface="Calibri" panose="020F0502020204030204" pitchFamily="34" charset="0"/>
              </a:rPr>
              <a:t>Naive </a:t>
            </a:r>
            <a:r>
              <a:rPr lang="en-US" sz="1800" dirty="0">
                <a:latin typeface="Calibri" panose="020F0502020204030204" pitchFamily="34" charset="0"/>
                <a:ea typeface="Calibri" panose="020F0502020204030204" pitchFamily="34" charset="0"/>
                <a:cs typeface="Calibri" panose="020F0502020204030204" pitchFamily="34" charset="0"/>
              </a:rPr>
              <a:t>Bayes</a:t>
            </a:r>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K-Nearest </a:t>
            </a:r>
            <a:r>
              <a:rPr lang="en-US" sz="1800" dirty="0">
                <a:latin typeface="Calibri" panose="020F0502020204030204" pitchFamily="34" charset="0"/>
                <a:ea typeface="Calibri" panose="020F0502020204030204" pitchFamily="34" charset="0"/>
                <a:cs typeface="Calibri" panose="020F0502020204030204" pitchFamily="34" charset="0"/>
              </a:rPr>
              <a:t>Neighbors</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Decision Tree Classifier</a:t>
            </a:r>
            <a:r>
              <a:rPr lang="en-US" sz="2000" dirty="0">
                <a:latin typeface="Calibri" panose="020F0502020204030204" pitchFamily="34" charset="0"/>
                <a:ea typeface="Calibri" panose="020F0502020204030204" pitchFamily="34" charset="0"/>
                <a:cs typeface="Calibri" panose="020F0502020204030204" pitchFamily="34" charset="0"/>
              </a:rPr>
              <a:t> </a:t>
            </a:r>
          </a:p>
          <a:p>
            <a:r>
              <a:rPr lang="en-US" sz="2000" dirty="0">
                <a:latin typeface="Calibri" panose="020F0502020204030204" pitchFamily="34" charset="0"/>
                <a:ea typeface="Calibri" panose="020F0502020204030204" pitchFamily="34" charset="0"/>
                <a:cs typeface="Calibri" panose="020F0502020204030204" pitchFamily="34" charset="0"/>
              </a:rPr>
              <a:t>XgBoost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Libraries used:</a:t>
            </a:r>
          </a:p>
          <a:p>
            <a:r>
              <a:rPr lang="en-US" sz="1800" dirty="0">
                <a:latin typeface="Calibri" panose="020F0502020204030204" pitchFamily="34" charset="0"/>
                <a:ea typeface="Calibri" panose="020F0502020204030204" pitchFamily="34" charset="0"/>
                <a:cs typeface="Calibri" panose="020F0502020204030204" pitchFamily="34" charset="0"/>
              </a:rPr>
              <a:t>NumPy</a:t>
            </a:r>
          </a:p>
          <a:p>
            <a:r>
              <a:rPr lang="en-US" sz="1800" dirty="0">
                <a:latin typeface="Calibri" panose="020F0502020204030204" pitchFamily="34" charset="0"/>
                <a:ea typeface="Calibri" panose="020F0502020204030204" pitchFamily="34" charset="0"/>
                <a:cs typeface="Calibri" panose="020F0502020204030204" pitchFamily="34" charset="0"/>
              </a:rPr>
              <a:t>Pandas</a:t>
            </a:r>
          </a:p>
          <a:p>
            <a:r>
              <a:rPr lang="en-US" sz="1800" dirty="0">
                <a:latin typeface="Calibri" panose="020F0502020204030204" pitchFamily="34" charset="0"/>
                <a:ea typeface="Calibri" panose="020F0502020204030204" pitchFamily="34" charset="0"/>
                <a:cs typeface="Calibri" panose="020F0502020204030204" pitchFamily="34" charset="0"/>
              </a:rPr>
              <a:t>Matplotlib</a:t>
            </a:r>
          </a:p>
          <a:p>
            <a:r>
              <a:rPr lang="en-US" sz="1800" dirty="0">
                <a:latin typeface="Calibri" panose="020F0502020204030204" pitchFamily="34" charset="0"/>
                <a:ea typeface="Calibri" panose="020F0502020204030204" pitchFamily="34" charset="0"/>
                <a:cs typeface="Calibri" panose="020F0502020204030204" pitchFamily="34" charset="0"/>
              </a:rPr>
              <a:t>Date Time</a:t>
            </a:r>
          </a:p>
          <a:p>
            <a:r>
              <a:rPr lang="en-US" sz="1800" dirty="0">
                <a:latin typeface="Calibri" panose="020F0502020204030204" pitchFamily="34" charset="0"/>
                <a:ea typeface="Calibri" panose="020F0502020204030204" pitchFamily="34" charset="0"/>
                <a:cs typeface="Calibri" panose="020F0502020204030204" pitchFamily="34" charset="0"/>
              </a:rPr>
              <a:t>Seaborn</a:t>
            </a: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233E1F41-2014-4A21-2731-F35B9E177947}"/>
              </a:ext>
            </a:extLst>
          </p:cNvPr>
          <p:cNvPicPr>
            <a:picLocks noGrp="1" noChangeAspect="1"/>
          </p:cNvPicPr>
          <p:nvPr>
            <p:ph idx="1"/>
          </p:nvPr>
        </p:nvPicPr>
        <p:blipFill>
          <a:blip r:embed="rId2"/>
          <a:stretch>
            <a:fillRect/>
          </a:stretch>
        </p:blipFill>
        <p:spPr>
          <a:xfrm>
            <a:off x="2865999" y="1143000"/>
            <a:ext cx="6561602" cy="4953000"/>
          </a:xfrm>
        </p:spPr>
      </p:pic>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dirty="0"/>
          </a:p>
        </p:txBody>
      </p:sp>
      <p:grpSp>
        <p:nvGrpSpPr>
          <p:cNvPr id="4" name="Group 3">
            <a:extLst>
              <a:ext uri="{FF2B5EF4-FFF2-40B4-BE49-F238E27FC236}">
                <a16:creationId xmlns:a16="http://schemas.microsoft.com/office/drawing/2014/main" id="{9D6DF2D5-BD7C-314D-C34F-2F9255227EF5}"/>
              </a:ext>
            </a:extLst>
          </p:cNvPr>
          <p:cNvGrpSpPr/>
          <p:nvPr/>
        </p:nvGrpSpPr>
        <p:grpSpPr>
          <a:xfrm>
            <a:off x="5589734" y="2740422"/>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5" name="Oval 4">
              <a:extLst>
                <a:ext uri="{FF2B5EF4-FFF2-40B4-BE49-F238E27FC236}">
                  <a16:creationId xmlns:a16="http://schemas.microsoft.com/office/drawing/2014/main" id="{B7E4C78D-D259-34BD-6EF5-96904B7C281C}"/>
                </a:ext>
              </a:extLst>
            </p:cNvPr>
            <p:cNvSpPr/>
            <p:nvPr/>
          </p:nvSpPr>
          <p:spPr>
            <a:xfrm>
              <a:off x="6414070" y="3473042"/>
              <a:ext cx="805851" cy="805850"/>
            </a:xfrm>
            <a:prstGeom prst="ellipse">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6" name="Oval 5">
              <a:extLst>
                <a:ext uri="{FF2B5EF4-FFF2-40B4-BE49-F238E27FC236}">
                  <a16:creationId xmlns:a16="http://schemas.microsoft.com/office/drawing/2014/main" id="{8ECEF055-4A85-3886-CB8A-9584574A43D4}"/>
                </a:ext>
              </a:extLst>
            </p:cNvPr>
            <p:cNvSpPr/>
            <p:nvPr/>
          </p:nvSpPr>
          <p:spPr>
            <a:xfrm>
              <a:off x="6563768" y="3622740"/>
              <a:ext cx="506456" cy="50645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7" name="Striped Right Arrow 5">
            <a:extLst>
              <a:ext uri="{FF2B5EF4-FFF2-40B4-BE49-F238E27FC236}">
                <a16:creationId xmlns:a16="http://schemas.microsoft.com/office/drawing/2014/main" id="{FFEF0723-3420-785D-FC30-240F681F83F9}"/>
              </a:ext>
            </a:extLst>
          </p:cNvPr>
          <p:cNvSpPr/>
          <p:nvPr/>
        </p:nvSpPr>
        <p:spPr>
          <a:xfrm>
            <a:off x="691120"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8" name="TextBox 3">
            <a:extLst>
              <a:ext uri="{FF2B5EF4-FFF2-40B4-BE49-F238E27FC236}">
                <a16:creationId xmlns:a16="http://schemas.microsoft.com/office/drawing/2014/main" id="{EDAD0CDD-80DE-F44A-843C-60FC0F312D8B}"/>
              </a:ext>
            </a:extLst>
          </p:cNvPr>
          <p:cNvSpPr txBox="1"/>
          <p:nvPr/>
        </p:nvSpPr>
        <p:spPr>
          <a:xfrm>
            <a:off x="691120" y="3411340"/>
            <a:ext cx="721241" cy="2616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b="1" dirty="0">
                <a:effectLst>
                  <a:glow rad="63500">
                    <a:schemeClr val="bg1">
                      <a:alpha val="40000"/>
                    </a:schemeClr>
                  </a:glow>
                </a:effectLst>
                <a:latin typeface="Cambria" panose="02040503050406030204" pitchFamily="18" charset="0"/>
                <a:ea typeface="Cambria" panose="02040503050406030204" pitchFamily="18" charset="0"/>
                <a:cs typeface="Arial" charset="0"/>
              </a:rPr>
              <a:t>Review</a:t>
            </a:r>
          </a:p>
        </p:txBody>
      </p:sp>
      <p:grpSp>
        <p:nvGrpSpPr>
          <p:cNvPr id="9" name="Group 8">
            <a:extLst>
              <a:ext uri="{FF2B5EF4-FFF2-40B4-BE49-F238E27FC236}">
                <a16:creationId xmlns:a16="http://schemas.microsoft.com/office/drawing/2014/main" id="{9A37C60F-68FD-F9FE-3952-D0A474B25A82}"/>
              </a:ext>
            </a:extLst>
          </p:cNvPr>
          <p:cNvGrpSpPr/>
          <p:nvPr/>
        </p:nvGrpSpPr>
        <p:grpSpPr>
          <a:xfrm>
            <a:off x="1700852" y="2780125"/>
            <a:ext cx="1524040" cy="1524040"/>
            <a:chOff x="5370911" y="714784"/>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10" name="Oval 9">
              <a:extLst>
                <a:ext uri="{FF2B5EF4-FFF2-40B4-BE49-F238E27FC236}">
                  <a16:creationId xmlns:a16="http://schemas.microsoft.com/office/drawing/2014/main" id="{7C2E4D06-99C6-1056-6541-AD03B536DD33}"/>
                </a:ext>
              </a:extLst>
            </p:cNvPr>
            <p:cNvSpPr/>
            <p:nvPr/>
          </p:nvSpPr>
          <p:spPr>
            <a:xfrm>
              <a:off x="5370911" y="714784"/>
              <a:ext cx="785390" cy="785390"/>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1" name="Oval 10">
              <a:extLst>
                <a:ext uri="{FF2B5EF4-FFF2-40B4-BE49-F238E27FC236}">
                  <a16:creationId xmlns:a16="http://schemas.microsoft.com/office/drawing/2014/main" id="{3A42B067-F91A-4403-367F-EC8208A85457}"/>
                </a:ext>
              </a:extLst>
            </p:cNvPr>
            <p:cNvSpPr/>
            <p:nvPr/>
          </p:nvSpPr>
          <p:spPr>
            <a:xfrm>
              <a:off x="5531687" y="875560"/>
              <a:ext cx="463840" cy="46383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12" name="TextBox 7">
            <a:extLst>
              <a:ext uri="{FF2B5EF4-FFF2-40B4-BE49-F238E27FC236}">
                <a16:creationId xmlns:a16="http://schemas.microsoft.com/office/drawing/2014/main" id="{B4F4CAB8-D941-F00D-7856-C3D3958BAE94}"/>
              </a:ext>
            </a:extLst>
          </p:cNvPr>
          <p:cNvSpPr txBox="1"/>
          <p:nvPr/>
        </p:nvSpPr>
        <p:spPr>
          <a:xfrm>
            <a:off x="2121253" y="2941980"/>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0</a:t>
            </a:r>
          </a:p>
        </p:txBody>
      </p:sp>
      <p:grpSp>
        <p:nvGrpSpPr>
          <p:cNvPr id="13" name="Group 12">
            <a:extLst>
              <a:ext uri="{FF2B5EF4-FFF2-40B4-BE49-F238E27FC236}">
                <a16:creationId xmlns:a16="http://schemas.microsoft.com/office/drawing/2014/main" id="{04616BF2-23A2-33C8-0247-88BA915D66FB}"/>
              </a:ext>
            </a:extLst>
          </p:cNvPr>
          <p:cNvGrpSpPr/>
          <p:nvPr/>
        </p:nvGrpSpPr>
        <p:grpSpPr>
          <a:xfrm>
            <a:off x="3645293" y="2780124"/>
            <a:ext cx="1524040" cy="1524040"/>
            <a:chOff x="6038094" y="2163610"/>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14" name="Oval 13">
              <a:extLst>
                <a:ext uri="{FF2B5EF4-FFF2-40B4-BE49-F238E27FC236}">
                  <a16:creationId xmlns:a16="http://schemas.microsoft.com/office/drawing/2014/main" id="{36FDC317-BB88-B375-29A0-2E754336B66C}"/>
                </a:ext>
              </a:extLst>
            </p:cNvPr>
            <p:cNvSpPr/>
            <p:nvPr/>
          </p:nvSpPr>
          <p:spPr>
            <a:xfrm>
              <a:off x="6038094" y="2163610"/>
              <a:ext cx="785390" cy="785390"/>
            </a:xfrm>
            <a:prstGeom prst="ellipse">
              <a:avLst/>
            </a:prstGeom>
            <a:solidFill>
              <a:schemeClr val="accent6">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5" name="Oval 14">
              <a:extLst>
                <a:ext uri="{FF2B5EF4-FFF2-40B4-BE49-F238E27FC236}">
                  <a16:creationId xmlns:a16="http://schemas.microsoft.com/office/drawing/2014/main" id="{F8E36F20-9CAC-6C33-5A60-933E68574B64}"/>
                </a:ext>
              </a:extLst>
            </p:cNvPr>
            <p:cNvSpPr/>
            <p:nvPr/>
          </p:nvSpPr>
          <p:spPr>
            <a:xfrm>
              <a:off x="6198870" y="2324386"/>
              <a:ext cx="463840" cy="463838"/>
            </a:xfrm>
            <a:prstGeom prst="ellipse">
              <a:avLst/>
            </a:prstGeom>
            <a:solidFill>
              <a:srgbClr val="5E9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16" name="Striped Right Arrow 58">
            <a:extLst>
              <a:ext uri="{FF2B5EF4-FFF2-40B4-BE49-F238E27FC236}">
                <a16:creationId xmlns:a16="http://schemas.microsoft.com/office/drawing/2014/main" id="{4B02AF37-F1FD-A286-BC3E-6F94C7409BE4}"/>
              </a:ext>
            </a:extLst>
          </p:cNvPr>
          <p:cNvSpPr/>
          <p:nvPr/>
        </p:nvSpPr>
        <p:spPr>
          <a:xfrm>
            <a:off x="2997324"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7" name="TextBox 12">
            <a:extLst>
              <a:ext uri="{FF2B5EF4-FFF2-40B4-BE49-F238E27FC236}">
                <a16:creationId xmlns:a16="http://schemas.microsoft.com/office/drawing/2014/main" id="{8D6191B1-A855-64D7-E874-6F8BB613DED5}"/>
              </a:ext>
            </a:extLst>
          </p:cNvPr>
          <p:cNvSpPr txBox="1"/>
          <p:nvPr/>
        </p:nvSpPr>
        <p:spPr>
          <a:xfrm>
            <a:off x="4065694" y="2941979"/>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1</a:t>
            </a:r>
          </a:p>
        </p:txBody>
      </p:sp>
      <p:sp>
        <p:nvSpPr>
          <p:cNvPr id="18" name="Striped Right Arrow 61">
            <a:extLst>
              <a:ext uri="{FF2B5EF4-FFF2-40B4-BE49-F238E27FC236}">
                <a16:creationId xmlns:a16="http://schemas.microsoft.com/office/drawing/2014/main" id="{63C4CF89-CA73-10F5-BCE8-7211F37A3321}"/>
              </a:ext>
            </a:extLst>
          </p:cNvPr>
          <p:cNvSpPr/>
          <p:nvPr/>
        </p:nvSpPr>
        <p:spPr>
          <a:xfrm>
            <a:off x="4965770"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9" name="TextBox 17">
            <a:extLst>
              <a:ext uri="{FF2B5EF4-FFF2-40B4-BE49-F238E27FC236}">
                <a16:creationId xmlns:a16="http://schemas.microsoft.com/office/drawing/2014/main" id="{64680E75-694F-7683-562E-E404A3FC933C}"/>
              </a:ext>
            </a:extLst>
          </p:cNvPr>
          <p:cNvSpPr txBox="1"/>
          <p:nvPr/>
        </p:nvSpPr>
        <p:spPr>
          <a:xfrm>
            <a:off x="6023242" y="2922128"/>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2</a:t>
            </a:r>
          </a:p>
        </p:txBody>
      </p:sp>
      <p:grpSp>
        <p:nvGrpSpPr>
          <p:cNvPr id="20" name="Group 19">
            <a:extLst>
              <a:ext uri="{FF2B5EF4-FFF2-40B4-BE49-F238E27FC236}">
                <a16:creationId xmlns:a16="http://schemas.microsoft.com/office/drawing/2014/main" id="{B237934E-AE1B-5558-4F12-06A697E3D4A6}"/>
              </a:ext>
            </a:extLst>
          </p:cNvPr>
          <p:cNvGrpSpPr/>
          <p:nvPr/>
        </p:nvGrpSpPr>
        <p:grpSpPr>
          <a:xfrm>
            <a:off x="7646609" y="2678432"/>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21" name="Oval 20">
              <a:extLst>
                <a:ext uri="{FF2B5EF4-FFF2-40B4-BE49-F238E27FC236}">
                  <a16:creationId xmlns:a16="http://schemas.microsoft.com/office/drawing/2014/main" id="{1E1F10D7-8FB5-11D4-9203-DD1D5F519B2C}"/>
                </a:ext>
              </a:extLst>
            </p:cNvPr>
            <p:cNvSpPr/>
            <p:nvPr/>
          </p:nvSpPr>
          <p:spPr>
            <a:xfrm>
              <a:off x="6414070" y="3473042"/>
              <a:ext cx="805851" cy="805850"/>
            </a:xfrm>
            <a:prstGeom prst="ellipse">
              <a:avLst/>
            </a:prstGeom>
            <a:solidFill>
              <a:srgbClr val="F0A62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2" name="Oval 21">
              <a:extLst>
                <a:ext uri="{FF2B5EF4-FFF2-40B4-BE49-F238E27FC236}">
                  <a16:creationId xmlns:a16="http://schemas.microsoft.com/office/drawing/2014/main" id="{3F3C1902-4BE1-7E27-94EC-1C0147CBFC31}"/>
                </a:ext>
              </a:extLst>
            </p:cNvPr>
            <p:cNvSpPr/>
            <p:nvPr/>
          </p:nvSpPr>
          <p:spPr>
            <a:xfrm>
              <a:off x="6563768" y="3622740"/>
              <a:ext cx="506456" cy="50645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23" name="Striped Right Arrow 64">
            <a:extLst>
              <a:ext uri="{FF2B5EF4-FFF2-40B4-BE49-F238E27FC236}">
                <a16:creationId xmlns:a16="http://schemas.microsoft.com/office/drawing/2014/main" id="{F7E026B3-C0AF-F9E6-37A5-5967E5E6FB1D}"/>
              </a:ext>
            </a:extLst>
          </p:cNvPr>
          <p:cNvSpPr/>
          <p:nvPr/>
        </p:nvSpPr>
        <p:spPr>
          <a:xfrm>
            <a:off x="6819439" y="3174688"/>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4" name="TextBox 22">
            <a:extLst>
              <a:ext uri="{FF2B5EF4-FFF2-40B4-BE49-F238E27FC236}">
                <a16:creationId xmlns:a16="http://schemas.microsoft.com/office/drawing/2014/main" id="{150AFC40-27D8-36BB-01B4-BA939B5651E4}"/>
              </a:ext>
            </a:extLst>
          </p:cNvPr>
          <p:cNvSpPr txBox="1"/>
          <p:nvPr/>
        </p:nvSpPr>
        <p:spPr>
          <a:xfrm>
            <a:off x="8080117" y="2860138"/>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3</a:t>
            </a:r>
          </a:p>
        </p:txBody>
      </p:sp>
      <p:grpSp>
        <p:nvGrpSpPr>
          <p:cNvPr id="25" name="Group 24">
            <a:extLst>
              <a:ext uri="{FF2B5EF4-FFF2-40B4-BE49-F238E27FC236}">
                <a16:creationId xmlns:a16="http://schemas.microsoft.com/office/drawing/2014/main" id="{36FD4FC3-13C4-2A2A-969B-42BC9A82695A}"/>
              </a:ext>
            </a:extLst>
          </p:cNvPr>
          <p:cNvGrpSpPr/>
          <p:nvPr/>
        </p:nvGrpSpPr>
        <p:grpSpPr>
          <a:xfrm>
            <a:off x="10018969" y="2678432"/>
            <a:ext cx="1588926" cy="1588926"/>
            <a:chOff x="7947750" y="2592045"/>
            <a:chExt cx="818828" cy="818828"/>
          </a:xfrm>
          <a:effectLst>
            <a:outerShdw blurRad="165100" dist="114300" dir="8100000" algn="tr" rotWithShape="0">
              <a:prstClr val="black">
                <a:alpha val="40000"/>
              </a:prstClr>
            </a:outerShdw>
            <a:reflection blurRad="38100" stA="29000" endPos="92000" dist="38100" dir="5400000" sy="-100000" algn="bl" rotWithShape="0"/>
          </a:effectLst>
        </p:grpSpPr>
        <p:sp>
          <p:nvSpPr>
            <p:cNvPr id="26" name="Oval 25">
              <a:extLst>
                <a:ext uri="{FF2B5EF4-FFF2-40B4-BE49-F238E27FC236}">
                  <a16:creationId xmlns:a16="http://schemas.microsoft.com/office/drawing/2014/main" id="{C4A02775-3836-4EAE-A7C3-93D3A1048B96}"/>
                </a:ext>
              </a:extLst>
            </p:cNvPr>
            <p:cNvSpPr/>
            <p:nvPr/>
          </p:nvSpPr>
          <p:spPr>
            <a:xfrm>
              <a:off x="7947750" y="2592045"/>
              <a:ext cx="818828" cy="81882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7" name="Oval 26">
              <a:extLst>
                <a:ext uri="{FF2B5EF4-FFF2-40B4-BE49-F238E27FC236}">
                  <a16:creationId xmlns:a16="http://schemas.microsoft.com/office/drawing/2014/main" id="{46D11383-8D12-028C-0A4C-68D7E3926144}"/>
                </a:ext>
              </a:extLst>
            </p:cNvPr>
            <p:cNvSpPr/>
            <p:nvPr/>
          </p:nvSpPr>
          <p:spPr>
            <a:xfrm>
              <a:off x="8123286" y="2767581"/>
              <a:ext cx="467755" cy="467755"/>
            </a:xfrm>
            <a:prstGeom prst="ellipse">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28" name="Striped Right Arrow 64">
            <a:extLst>
              <a:ext uri="{FF2B5EF4-FFF2-40B4-BE49-F238E27FC236}">
                <a16:creationId xmlns:a16="http://schemas.microsoft.com/office/drawing/2014/main" id="{5FD3BBA2-7437-F7F1-E7EF-3E9B8047A80C}"/>
              </a:ext>
            </a:extLst>
          </p:cNvPr>
          <p:cNvSpPr/>
          <p:nvPr/>
        </p:nvSpPr>
        <p:spPr>
          <a:xfrm>
            <a:off x="9163812" y="3112699"/>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9" name="TextBox 27">
            <a:extLst>
              <a:ext uri="{FF2B5EF4-FFF2-40B4-BE49-F238E27FC236}">
                <a16:creationId xmlns:a16="http://schemas.microsoft.com/office/drawing/2014/main" id="{9B3B3763-790D-BB39-6234-B67A8BCC1A71}"/>
              </a:ext>
            </a:extLst>
          </p:cNvPr>
          <p:cNvSpPr txBox="1"/>
          <p:nvPr/>
        </p:nvSpPr>
        <p:spPr>
          <a:xfrm>
            <a:off x="10359595" y="3272839"/>
            <a:ext cx="839753" cy="400110"/>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Arial" charset="0"/>
              </a:rPr>
              <a:t>Final Viva</a:t>
            </a:r>
          </a:p>
          <a:p>
            <a:pPr algn="ctr"/>
            <a:r>
              <a:rPr lang="en-US" sz="10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Arial" charset="0"/>
              </a:rPr>
              <a:t>Voce</a:t>
            </a:r>
          </a:p>
        </p:txBody>
      </p:sp>
      <p:sp>
        <p:nvSpPr>
          <p:cNvPr id="30" name="Rounded Rectangle 10">
            <a:extLst>
              <a:ext uri="{FF2B5EF4-FFF2-40B4-BE49-F238E27FC236}">
                <a16:creationId xmlns:a16="http://schemas.microsoft.com/office/drawing/2014/main" id="{C8F8D861-68EB-A013-CDB0-4885DF737B44}"/>
              </a:ext>
            </a:extLst>
          </p:cNvPr>
          <p:cNvSpPr/>
          <p:nvPr/>
        </p:nvSpPr>
        <p:spPr>
          <a:xfrm>
            <a:off x="812800" y="1145061"/>
            <a:ext cx="286966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1" name="TextBox 29">
            <a:extLst>
              <a:ext uri="{FF2B5EF4-FFF2-40B4-BE49-F238E27FC236}">
                <a16:creationId xmlns:a16="http://schemas.microsoft.com/office/drawing/2014/main" id="{3A214534-775E-9A3F-3EDF-DDEFA592C766}"/>
              </a:ext>
            </a:extLst>
          </p:cNvPr>
          <p:cNvSpPr txBox="1"/>
          <p:nvPr/>
        </p:nvSpPr>
        <p:spPr>
          <a:xfrm>
            <a:off x="824480" y="1225448"/>
            <a:ext cx="3139272" cy="13849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Review 0 • 18-09-2024</a:t>
            </a:r>
          </a:p>
          <a:p>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Discuss the Approach of the </a:t>
            </a: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Problem Statement &amp; </a:t>
            </a: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Identification</a:t>
            </a:r>
          </a:p>
        </p:txBody>
      </p:sp>
      <p:sp>
        <p:nvSpPr>
          <p:cNvPr id="32" name="Rounded Rectangle 10">
            <a:extLst>
              <a:ext uri="{FF2B5EF4-FFF2-40B4-BE49-F238E27FC236}">
                <a16:creationId xmlns:a16="http://schemas.microsoft.com/office/drawing/2014/main" id="{2359B485-8352-0E28-AEB2-85FBB16EC254}"/>
              </a:ext>
            </a:extLst>
          </p:cNvPr>
          <p:cNvSpPr/>
          <p:nvPr/>
        </p:nvSpPr>
        <p:spPr>
          <a:xfrm>
            <a:off x="4219964" y="1155809"/>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3" name="TextBox 32">
            <a:extLst>
              <a:ext uri="{FF2B5EF4-FFF2-40B4-BE49-F238E27FC236}">
                <a16:creationId xmlns:a16="http://schemas.microsoft.com/office/drawing/2014/main" id="{E6C41246-3A47-79B7-7D3E-EE250ABBFF18}"/>
              </a:ext>
            </a:extLst>
          </p:cNvPr>
          <p:cNvSpPr txBox="1"/>
          <p:nvPr/>
        </p:nvSpPr>
        <p:spPr>
          <a:xfrm>
            <a:off x="4158293" y="1293026"/>
            <a:ext cx="3418354"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Review 1 </a:t>
            </a:r>
          </a:p>
          <a:p>
            <a:pPr algn="ct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r>
              <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rPr>
              <a:t> </a:t>
            </a:r>
            <a:r>
              <a:rPr lang="en-US" sz="1600" dirty="0">
                <a:latin typeface="Cambria" panose="02040503050406030204" pitchFamily="18" charset="0"/>
                <a:ea typeface="Cambria" panose="02040503050406030204" pitchFamily="18" charset="0"/>
              </a:rPr>
              <a:t>Data Collection and Preprocessing</a:t>
            </a:r>
          </a:p>
          <a:p>
            <a:pPr algn="ctr"/>
            <a:r>
              <a:rPr lang="en-US" sz="1600" dirty="0">
                <a:effectLst>
                  <a:glow rad="63500">
                    <a:schemeClr val="bg1">
                      <a:alpha val="40000"/>
                    </a:schemeClr>
                  </a:glow>
                </a:effectLst>
                <a:latin typeface="Cambria" panose="02040503050406030204" pitchFamily="18" charset="0"/>
                <a:ea typeface="Cambria" panose="02040503050406030204" pitchFamily="18" charset="0"/>
                <a:cs typeface="Arial" charset="0"/>
              </a:rPr>
              <a:t>From Sources</a:t>
            </a:r>
            <a:endParaRPr lang="en-US" sz="1200"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p:txBody>
      </p:sp>
      <p:sp>
        <p:nvSpPr>
          <p:cNvPr id="34" name="Rounded Rectangle 10">
            <a:extLst>
              <a:ext uri="{FF2B5EF4-FFF2-40B4-BE49-F238E27FC236}">
                <a16:creationId xmlns:a16="http://schemas.microsoft.com/office/drawing/2014/main" id="{D83BD029-A0E6-18AB-678F-5F5914407FB2}"/>
              </a:ext>
            </a:extLst>
          </p:cNvPr>
          <p:cNvSpPr/>
          <p:nvPr/>
        </p:nvSpPr>
        <p:spPr>
          <a:xfrm>
            <a:off x="8272529" y="1144947"/>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rPr>
              <a:t> Review 2</a:t>
            </a:r>
          </a:p>
          <a:p>
            <a:pPr algn="ctr"/>
            <a:endParaRPr lang="en-US" sz="1200" b="1" dirty="0">
              <a:solidFill>
                <a:schemeClr val="tx1"/>
              </a:solidFill>
              <a:effectLst>
                <a:glow rad="63500">
                  <a:schemeClr val="bg1">
                    <a:alpha val="40000"/>
                  </a:schemeClr>
                </a:glow>
              </a:effectLst>
              <a:latin typeface="Century Gothic" panose="020B0502020202020204" pitchFamily="34" charset="0"/>
              <a:ea typeface="Arial" charset="0"/>
              <a:cs typeface="Arial" charset="0"/>
            </a:endParaRPr>
          </a:p>
          <a:p>
            <a:pPr algn="ctr"/>
            <a:r>
              <a:rPr lang="en-US"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rPr>
              <a:t>Developing a Model using Machine </a:t>
            </a:r>
          </a:p>
          <a:p>
            <a:pPr algn="ctr"/>
            <a:r>
              <a:rPr lang="en-US"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rPr>
              <a:t>Learning Algorithms</a:t>
            </a:r>
            <a:endParaRPr lang="en-US" sz="1600"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dirty="0">
              <a:latin typeface="Century Gothic" panose="020B0502020202020204" pitchFamily="34" charset="0"/>
            </a:endParaRPr>
          </a:p>
        </p:txBody>
      </p:sp>
      <p:sp>
        <p:nvSpPr>
          <p:cNvPr id="35" name="Rounded Rectangle 10">
            <a:extLst>
              <a:ext uri="{FF2B5EF4-FFF2-40B4-BE49-F238E27FC236}">
                <a16:creationId xmlns:a16="http://schemas.microsoft.com/office/drawing/2014/main" id="{4CDD177F-C1DB-98C3-9D75-6BA12D9ACBE5}"/>
              </a:ext>
            </a:extLst>
          </p:cNvPr>
          <p:cNvSpPr/>
          <p:nvPr/>
        </p:nvSpPr>
        <p:spPr>
          <a:xfrm>
            <a:off x="2430616" y="4660361"/>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6" name="TextBox 36">
            <a:extLst>
              <a:ext uri="{FF2B5EF4-FFF2-40B4-BE49-F238E27FC236}">
                <a16:creationId xmlns:a16="http://schemas.microsoft.com/office/drawing/2014/main" id="{B79828A9-438F-8DA9-AA3E-C005750FC63B}"/>
              </a:ext>
            </a:extLst>
          </p:cNvPr>
          <p:cNvSpPr txBox="1"/>
          <p:nvPr/>
        </p:nvSpPr>
        <p:spPr>
          <a:xfrm>
            <a:off x="2423069" y="4858410"/>
            <a:ext cx="3593790" cy="132343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rPr>
              <a:t> </a:t>
            </a: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Review 3 </a:t>
            </a: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100% completion of project</a:t>
            </a: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With Working Code , and suitable Algorithm and Report</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
        <p:nvSpPr>
          <p:cNvPr id="37" name="Rounded Rectangle 10">
            <a:extLst>
              <a:ext uri="{FF2B5EF4-FFF2-40B4-BE49-F238E27FC236}">
                <a16:creationId xmlns:a16="http://schemas.microsoft.com/office/drawing/2014/main" id="{78FFA31B-0C74-E6AB-393C-A02253AD5A11}"/>
              </a:ext>
            </a:extLst>
          </p:cNvPr>
          <p:cNvSpPr/>
          <p:nvPr/>
        </p:nvSpPr>
        <p:spPr>
          <a:xfrm>
            <a:off x="6902612" y="4644790"/>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8" name="TextBox 38">
            <a:extLst>
              <a:ext uri="{FF2B5EF4-FFF2-40B4-BE49-F238E27FC236}">
                <a16:creationId xmlns:a16="http://schemas.microsoft.com/office/drawing/2014/main" id="{CAF5A6BE-7314-3601-F8D0-8817F501182B}"/>
              </a:ext>
            </a:extLst>
          </p:cNvPr>
          <p:cNvSpPr txBox="1"/>
          <p:nvPr/>
        </p:nvSpPr>
        <p:spPr>
          <a:xfrm>
            <a:off x="6862995" y="4897151"/>
            <a:ext cx="3593790" cy="113877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Final Viva-Voce</a:t>
            </a:r>
          </a:p>
          <a:p>
            <a:pPr algn="ctr"/>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Live Demonstration of the project and submission of the Publication Paper</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To create a system that can quickly and accurately predict floods using rainfall data, helping improve early warnings, especially in smaller rivers​.</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To make flood predictions more accurate and reliable than older methods, especially for predicting floods in the short term.</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Flood forecasting by using patterns from past rainfall and flood data, making predictions quicker and more dependable​.</a:t>
            </a: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272</TotalTime>
  <Words>1471</Words>
  <Application>Microsoft Office PowerPoint</Application>
  <PresentationFormat>Widescreen</PresentationFormat>
  <Paragraphs>139</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Cambria</vt:lpstr>
      <vt:lpstr>Century Gothic</vt:lpstr>
      <vt:lpstr>Verdana</vt:lpstr>
      <vt:lpstr>Wingdings</vt:lpstr>
      <vt:lpstr>Bioinformatics</vt:lpstr>
      <vt:lpstr>PROJECT TITLE: Proactive Disaster Detection</vt:lpstr>
      <vt:lpstr>Introduction</vt:lpstr>
      <vt:lpstr>Literature Review</vt:lpstr>
      <vt:lpstr>Existing method Drawback</vt:lpstr>
      <vt:lpstr>Objectives</vt:lpstr>
      <vt:lpstr>Methodology/Modules</vt:lpstr>
      <vt:lpstr>Architecture</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Swarna Lohit</cp:lastModifiedBy>
  <cp:revision>21</cp:revision>
  <dcterms:created xsi:type="dcterms:W3CDTF">2023-03-16T03:26:27Z</dcterms:created>
  <dcterms:modified xsi:type="dcterms:W3CDTF">2024-10-21T07:48:03Z</dcterms:modified>
</cp:coreProperties>
</file>