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68" r:id="rId5"/>
    <p:sldId id="272" r:id="rId6"/>
    <p:sldId id="273"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0234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echnicalgeography.org/pdf/1_2023/01_pungching.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doi:10.3390/w10091283" TargetMode="External"/><Relationship Id="rId4" Type="http://schemas.openxmlformats.org/officeDocument/2006/relationships/hyperlink" Target="http://www.thaiwater.net/floodforecas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GB" dirty="0">
                <a:solidFill>
                  <a:schemeClr val="tx1"/>
                </a:solidFill>
                <a:latin typeface="Cambria" panose="02040503050406030204" pitchFamily="18" charset="0"/>
                <a:ea typeface="Cambria" panose="02040503050406030204" pitchFamily="18" charset="0"/>
              </a:rPr>
              <a:t>PROJECT TITLE : </a:t>
            </a:r>
            <a:r>
              <a:rPr lang="en-US" b="1" i="0" dirty="0">
                <a:solidFill>
                  <a:srgbClr val="333333"/>
                </a:solidFill>
                <a:effectLst/>
                <a:latin typeface="Cambria" panose="02040503050406030204" pitchFamily="18" charset="0"/>
                <a:ea typeface="Cambria" panose="02040503050406030204" pitchFamily="18" charset="0"/>
              </a:rPr>
              <a:t>Proactive Disaster Detection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649212" y="2280873"/>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CSD-G05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37357" y="3316327"/>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 Sandhya L</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7445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 (CSE-DATA SCIENCE)</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Saira Banu Atham</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Sandhya L</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3" name="Table 2">
            <a:extLst>
              <a:ext uri="{FF2B5EF4-FFF2-40B4-BE49-F238E27FC236}">
                <a16:creationId xmlns:a16="http://schemas.microsoft.com/office/drawing/2014/main" id="{CC5AEB57-E29E-2796-B876-AF574576B4D6}"/>
              </a:ext>
            </a:extLst>
          </p:cNvPr>
          <p:cNvGraphicFramePr>
            <a:graphicFrameLocks noGrp="1"/>
          </p:cNvGraphicFramePr>
          <p:nvPr>
            <p:extLst>
              <p:ext uri="{D42A27DB-BD31-4B8C-83A1-F6EECF244321}">
                <p14:modId xmlns:p14="http://schemas.microsoft.com/office/powerpoint/2010/main" val="2336646813"/>
              </p:ext>
            </p:extLst>
          </p:nvPr>
        </p:nvGraphicFramePr>
        <p:xfrm>
          <a:off x="649212" y="2745076"/>
          <a:ext cx="5340108" cy="1508760"/>
        </p:xfrm>
        <a:graphic>
          <a:graphicData uri="http://schemas.openxmlformats.org/drawingml/2006/table">
            <a:tbl>
              <a:tblPr firstRow="1" bandRow="1"/>
              <a:tblGrid>
                <a:gridCol w="2171547">
                  <a:extLst>
                    <a:ext uri="{9D8B030D-6E8A-4147-A177-3AD203B41FA5}">
                      <a16:colId xmlns:a16="http://schemas.microsoft.com/office/drawing/2014/main" val="3441350472"/>
                    </a:ext>
                  </a:extLst>
                </a:gridCol>
                <a:gridCol w="3168561">
                  <a:extLst>
                    <a:ext uri="{9D8B030D-6E8A-4147-A177-3AD203B41FA5}">
                      <a16:colId xmlns:a16="http://schemas.microsoft.com/office/drawing/2014/main" val="500746916"/>
                    </a:ext>
                  </a:extLst>
                </a:gridCol>
              </a:tblGrid>
              <a:tr h="370840">
                <a:tc>
                  <a:txBody>
                    <a:bodyPr/>
                    <a:lstStyle/>
                    <a:p>
                      <a:r>
                        <a:rPr lang="en-US" sz="2000" dirty="0">
                          <a:latin typeface="Cambria" panose="02040503050406030204" pitchFamily="18" charset="0"/>
                          <a:ea typeface="Cambria" panose="02040503050406030204" pitchFamily="18" charset="0"/>
                        </a:rPr>
                        <a:t>ROLL NUMBER</a:t>
                      </a:r>
                    </a:p>
                  </a:txBody>
                  <a:tcPr/>
                </a:tc>
                <a:tc>
                  <a:txBody>
                    <a:bodyPr/>
                    <a:lstStyle/>
                    <a:p>
                      <a:r>
                        <a:rPr lang="en-US" sz="2000" dirty="0">
                          <a:latin typeface="Cambria" panose="02040503050406030204" pitchFamily="18" charset="0"/>
                          <a:ea typeface="Cambria" panose="02040503050406030204" pitchFamily="18" charset="0"/>
                        </a:rPr>
                        <a:t>STUDENT NAME</a:t>
                      </a:r>
                    </a:p>
                  </a:txBody>
                  <a:tcPr/>
                </a:tc>
                <a:extLst>
                  <a:ext uri="{0D108BD9-81ED-4DB2-BD59-A6C34878D82A}">
                    <a16:rowId xmlns:a16="http://schemas.microsoft.com/office/drawing/2014/main" val="2636121220"/>
                  </a:ext>
                </a:extLst>
              </a:tr>
              <a:tr h="370840">
                <a:tc>
                  <a:txBody>
                    <a:bodyPr/>
                    <a:lstStyle/>
                    <a:p>
                      <a:r>
                        <a:rPr lang="en-US" sz="1800" dirty="0">
                          <a:latin typeface="Cambria" panose="02040503050406030204" pitchFamily="18" charset="0"/>
                          <a:ea typeface="Cambria" panose="02040503050406030204" pitchFamily="18" charset="0"/>
                        </a:rPr>
                        <a:t>20211CSD0052</a:t>
                      </a:r>
                    </a:p>
                  </a:txBody>
                  <a:tcPr/>
                </a:tc>
                <a:tc>
                  <a:txBody>
                    <a:bodyPr/>
                    <a:lstStyle/>
                    <a:p>
                      <a:r>
                        <a:rPr lang="en-US" sz="1800" dirty="0">
                          <a:latin typeface="Cambria" panose="02040503050406030204" pitchFamily="18" charset="0"/>
                          <a:ea typeface="Cambria" panose="02040503050406030204" pitchFamily="18" charset="0"/>
                        </a:rPr>
                        <a:t>SWARNA LOHIT</a:t>
                      </a:r>
                    </a:p>
                  </a:txBody>
                  <a:tcPr/>
                </a:tc>
                <a:extLst>
                  <a:ext uri="{0D108BD9-81ED-4DB2-BD59-A6C34878D82A}">
                    <a16:rowId xmlns:a16="http://schemas.microsoft.com/office/drawing/2014/main" val="1349048974"/>
                  </a:ext>
                </a:extLst>
              </a:tr>
              <a:tr h="370840">
                <a:tc>
                  <a:txBody>
                    <a:bodyPr/>
                    <a:lstStyle/>
                    <a:p>
                      <a:r>
                        <a:rPr lang="en-US" sz="1800" dirty="0">
                          <a:latin typeface="Cambria" panose="02040503050406030204" pitchFamily="18" charset="0"/>
                          <a:ea typeface="Cambria" panose="02040503050406030204" pitchFamily="18" charset="0"/>
                        </a:rPr>
                        <a:t>20211CSD0050</a:t>
                      </a:r>
                    </a:p>
                  </a:txBody>
                  <a:tcPr/>
                </a:tc>
                <a:tc>
                  <a:txBody>
                    <a:bodyPr/>
                    <a:lstStyle/>
                    <a:p>
                      <a:r>
                        <a:rPr lang="en-US" sz="1800" dirty="0">
                          <a:latin typeface="Cambria" panose="02040503050406030204" pitchFamily="18" charset="0"/>
                          <a:ea typeface="Cambria" panose="02040503050406030204" pitchFamily="18" charset="0"/>
                        </a:rPr>
                        <a:t>SANJAY S</a:t>
                      </a:r>
                    </a:p>
                  </a:txBody>
                  <a:tcPr/>
                </a:tc>
                <a:extLst>
                  <a:ext uri="{0D108BD9-81ED-4DB2-BD59-A6C34878D82A}">
                    <a16:rowId xmlns:a16="http://schemas.microsoft.com/office/drawing/2014/main" val="4023430612"/>
                  </a:ext>
                </a:extLst>
              </a:tr>
              <a:tr h="370840">
                <a:tc>
                  <a:txBody>
                    <a:bodyPr/>
                    <a:lstStyle/>
                    <a:p>
                      <a:r>
                        <a:rPr lang="en-US" sz="1800" dirty="0">
                          <a:latin typeface="Cambria" panose="02040503050406030204" pitchFamily="18" charset="0"/>
                          <a:ea typeface="Cambria" panose="02040503050406030204" pitchFamily="18" charset="0"/>
                        </a:rPr>
                        <a:t>20211CSD0199</a:t>
                      </a:r>
                    </a:p>
                  </a:txBody>
                  <a:tcPr/>
                </a:tc>
                <a:tc>
                  <a:txBody>
                    <a:bodyPr/>
                    <a:lstStyle/>
                    <a:p>
                      <a:r>
                        <a:rPr lang="en-US" sz="1800" dirty="0">
                          <a:latin typeface="Cambria" panose="02040503050406030204" pitchFamily="18" charset="0"/>
                          <a:ea typeface="Cambria" panose="02040503050406030204" pitchFamily="18" charset="0"/>
                        </a:rPr>
                        <a:t>MANOJ M</a:t>
                      </a:r>
                    </a:p>
                  </a:txBody>
                  <a:tcPr/>
                </a:tc>
                <a:extLst>
                  <a:ext uri="{0D108BD9-81ED-4DB2-BD59-A6C34878D82A}">
                    <a16:rowId xmlns:a16="http://schemas.microsoft.com/office/drawing/2014/main" val="363694491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r>
              <a:rPr lang="en-US" dirty="0"/>
              <a:t>PSCS44</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spcBef>
                <a:spcPts val="0"/>
              </a:spcBef>
              <a:buNone/>
            </a:pPr>
            <a:r>
              <a:rPr lang="en-US" sz="2000" b="1" dirty="0">
                <a:latin typeface="Cambria" panose="02040503050406030204" pitchFamily="18" charset="0"/>
                <a:ea typeface="Cambria" panose="02040503050406030204" pitchFamily="18" charset="0"/>
              </a:rPr>
              <a:t>Organization:</a:t>
            </a:r>
            <a:r>
              <a:rPr lang="en-US" sz="2000" dirty="0">
                <a:latin typeface="Cambria" panose="02040503050406030204" pitchFamily="18" charset="0"/>
                <a:ea typeface="Cambria" panose="02040503050406030204" pitchFamily="18" charset="0"/>
              </a:rPr>
              <a:t> </a:t>
            </a:r>
            <a:r>
              <a:rPr lang="en-US" sz="2000" dirty="0"/>
              <a:t>MindTree</a:t>
            </a:r>
            <a:endParaRPr lang="en-US" sz="2000" dirty="0">
              <a:latin typeface="Cambria" panose="02040503050406030204" pitchFamily="18" charset="0"/>
              <a:ea typeface="Cambria" panose="02040503050406030204" pitchFamily="18" charset="0"/>
            </a:endParaRPr>
          </a:p>
          <a:p>
            <a:pPr marL="342900" lvl="0" indent="-190500">
              <a:lnSpc>
                <a:spcPct val="200000"/>
              </a:lnSpc>
              <a:spcBef>
                <a:spcPts val="0"/>
              </a:spcBef>
              <a:buNone/>
            </a:pPr>
            <a:r>
              <a:rPr lang="en-US" sz="2000" b="1" dirty="0">
                <a:latin typeface="Cambria" panose="02040503050406030204" pitchFamily="18" charset="0"/>
                <a:ea typeface="Cambria" panose="02040503050406030204" pitchFamily="18" charset="0"/>
              </a:rPr>
              <a:t>Category (Hardware / Software / Both) : </a:t>
            </a:r>
            <a:r>
              <a:rPr lang="en-US" sz="2000" dirty="0"/>
              <a:t>Software</a:t>
            </a:r>
            <a:endParaRPr lang="en-US" sz="2000" dirty="0">
              <a:latin typeface="Cambria" panose="02040503050406030204" pitchFamily="18" charset="0"/>
              <a:ea typeface="Cambria" panose="02040503050406030204" pitchFamily="18" charset="0"/>
            </a:endParaRPr>
          </a:p>
          <a:p>
            <a:pPr marL="342900" lvl="0" indent="-190500">
              <a:lnSpc>
                <a:spcPct val="200000"/>
              </a:lnSpc>
              <a:spcBef>
                <a:spcPts val="0"/>
              </a:spcBef>
              <a:buNone/>
            </a:pPr>
            <a:r>
              <a:rPr lang="en-US" sz="2000" b="1" dirty="0">
                <a:latin typeface="Cambria" panose="02040503050406030204" pitchFamily="18" charset="0"/>
                <a:ea typeface="Cambria" panose="02040503050406030204" pitchFamily="18" charset="0"/>
              </a:rPr>
              <a:t>Problem Description: </a:t>
            </a:r>
            <a:r>
              <a:rPr lang="en-US" sz="2000" dirty="0">
                <a:latin typeface="Cambria" panose="02040503050406030204" pitchFamily="18" charset="0"/>
                <a:ea typeface="Cambria" panose="02040503050406030204" pitchFamily="18" charset="0"/>
              </a:rPr>
              <a:t>Detect high probability of large scale natural disasters and eventually model the post disaster spread dynamics. One approach could be to use technology to process the satellite data to predict the likelihood of the disaster which then can be used as a warning tool for monitoring and detecting the disaster. Also, with the satellite and human generated data, system should model the dynamics of the disaster spread, which will help to manage the disaster efficiently.</a:t>
            </a:r>
          </a:p>
          <a:p>
            <a:pPr marL="342900" lvl="0" indent="-190500">
              <a:lnSpc>
                <a:spcPct val="200000"/>
              </a:lnSpc>
              <a:spcBef>
                <a:spcPts val="0"/>
              </a:spcBef>
              <a:buNone/>
            </a:pPr>
            <a:r>
              <a:rPr lang="en-US" sz="2000" b="1" dirty="0">
                <a:latin typeface="Cambria" panose="02040503050406030204" pitchFamily="18" charset="0"/>
                <a:ea typeface="Cambria" panose="02040503050406030204" pitchFamily="18" charset="0"/>
              </a:rPr>
              <a:t>Difficulty Level: </a:t>
            </a:r>
            <a:r>
              <a:rPr lang="en-US" sz="2000" dirty="0"/>
              <a:t>Complex</a:t>
            </a: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b="1" dirty="0">
              <a:latin typeface="Cambria" panose="02040503050406030204" pitchFamily="18" charset="0"/>
              <a:ea typeface="Cambria" panose="02040503050406030204" pitchFamily="18" charset="0"/>
            </a:endParaRPr>
          </a:p>
          <a:p>
            <a:pPr marL="152400" lvl="0" indent="0"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1.Programming Language: Python </a:t>
            </a:r>
          </a:p>
          <a:p>
            <a:pPr marL="152400" lvl="0" indent="0"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152400" lvl="0" indent="0"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2. Data Handling: </a:t>
            </a:r>
          </a:p>
          <a:p>
            <a:pPr marL="495300" lvl="0" indent="-342900" rtl="0">
              <a:spcBef>
                <a:spcPts val="0"/>
              </a:spcBef>
              <a:spcAft>
                <a:spcPts val="0"/>
              </a:spcAft>
              <a:buClr>
                <a:schemeClr val="dk1"/>
              </a:buClr>
              <a:buSzPct val="100000"/>
              <a:buFont typeface="Wingdings" panose="05000000000000000000" pitchFamily="2" charset="2"/>
              <a:buChar char="§"/>
            </a:pPr>
            <a:r>
              <a:rPr lang="en-US" dirty="0">
                <a:latin typeface="Cambria" panose="02040503050406030204" pitchFamily="18" charset="0"/>
                <a:ea typeface="Cambria" panose="02040503050406030204" pitchFamily="18" charset="0"/>
              </a:rPr>
              <a:t>Pandas and NumPy for Data Manipulation and Analysis</a:t>
            </a:r>
          </a:p>
          <a:p>
            <a:pPr marL="495300" lvl="0" indent="-342900" rtl="0">
              <a:spcBef>
                <a:spcPts val="0"/>
              </a:spcBef>
              <a:spcAft>
                <a:spcPts val="0"/>
              </a:spcAft>
              <a:buClr>
                <a:schemeClr val="dk1"/>
              </a:buClr>
              <a:buSzPct val="100000"/>
              <a:buFont typeface="Wingdings" panose="05000000000000000000" pitchFamily="2" charset="2"/>
              <a:buChar char="§"/>
            </a:pPr>
            <a:r>
              <a:rPr lang="en-US" dirty="0">
                <a:latin typeface="Cambria" panose="02040503050406030204" pitchFamily="18" charset="0"/>
                <a:ea typeface="Cambria" panose="02040503050406030204" pitchFamily="18" charset="0"/>
              </a:rPr>
              <a:t>Matplotlib and Seaborn for visualizing the relationship between LST and urban areas.</a:t>
            </a:r>
          </a:p>
          <a:p>
            <a:pPr marL="152400" lvl="0" indent="0"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152400" lvl="0" indent="0"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3.Machine Learning Algorithms</a:t>
            </a:r>
          </a:p>
          <a:p>
            <a:pPr marL="495300" lvl="0" indent="-342900" rtl="0">
              <a:spcBef>
                <a:spcPts val="0"/>
              </a:spcBef>
              <a:spcAft>
                <a:spcPts val="0"/>
              </a:spcAft>
              <a:buClr>
                <a:schemeClr val="dk1"/>
              </a:buClr>
              <a:buSzPct val="100000"/>
              <a:buFont typeface="Wingdings" panose="05000000000000000000" pitchFamily="2" charset="2"/>
              <a:buChar char="§"/>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609600" lvl="0" indent="-457200" algn="just" rtl="0">
              <a:lnSpc>
                <a:spcPct val="200000"/>
              </a:lnSpc>
              <a:spcBef>
                <a:spcPts val="0"/>
              </a:spcBef>
              <a:spcAft>
                <a:spcPts val="0"/>
              </a:spcAft>
              <a:buClr>
                <a:schemeClr val="dk1"/>
              </a:buClr>
              <a:buSzPct val="100000"/>
              <a:buFont typeface="+mj-lt"/>
              <a:buAutoNum type="arabicPeriod"/>
            </a:pPr>
            <a:r>
              <a:rPr lang="en-US" dirty="0">
                <a:latin typeface="Cambria" panose="02040503050406030204" pitchFamily="18" charset="0"/>
                <a:ea typeface="Cambria" panose="02040503050406030204" pitchFamily="18" charset="0"/>
              </a:rPr>
              <a:t>Python Programming Knowledge</a:t>
            </a:r>
          </a:p>
          <a:p>
            <a:pPr marL="609600" lvl="0" indent="-457200" algn="just" rtl="0">
              <a:lnSpc>
                <a:spcPct val="200000"/>
              </a:lnSpc>
              <a:spcBef>
                <a:spcPts val="0"/>
              </a:spcBef>
              <a:spcAft>
                <a:spcPts val="0"/>
              </a:spcAft>
              <a:buClr>
                <a:schemeClr val="dk1"/>
              </a:buClr>
              <a:buSzPct val="100000"/>
              <a:buFont typeface="+mj-lt"/>
              <a:buAutoNum type="arabicPeriod"/>
            </a:pPr>
            <a:r>
              <a:rPr lang="en-US" dirty="0">
                <a:latin typeface="Cambria" panose="02040503050406030204" pitchFamily="18" charset="0"/>
                <a:ea typeface="Cambria" panose="02040503050406030204" pitchFamily="18" charset="0"/>
              </a:rPr>
              <a:t>Libraries : TensorFlow, Scikit Learn, Numpy,Matplotlib and Seaborn</a:t>
            </a:r>
          </a:p>
          <a:p>
            <a:pPr marL="609600" lvl="0" indent="-457200" algn="just" rtl="0">
              <a:lnSpc>
                <a:spcPct val="200000"/>
              </a:lnSpc>
              <a:spcBef>
                <a:spcPts val="0"/>
              </a:spcBef>
              <a:spcAft>
                <a:spcPts val="0"/>
              </a:spcAft>
              <a:buClr>
                <a:schemeClr val="dk1"/>
              </a:buClr>
              <a:buSzPct val="100000"/>
              <a:buFont typeface="+mj-lt"/>
              <a:buAutoNum type="arabicPeriod"/>
            </a:pPr>
            <a:r>
              <a:rPr lang="en-US" dirty="0">
                <a:latin typeface="Cambria" panose="02040503050406030204" pitchFamily="18" charset="0"/>
                <a:ea typeface="Cambria" panose="02040503050406030204" pitchFamily="18" charset="0"/>
              </a:rPr>
              <a:t>Data Sources : Geopandas, NOAA Data, NASA Earth Data</a:t>
            </a:r>
          </a:p>
          <a:p>
            <a:pPr marL="609600" lvl="0" indent="-457200" rtl="0">
              <a:lnSpc>
                <a:spcPct val="200000"/>
              </a:lnSpc>
              <a:spcBef>
                <a:spcPts val="0"/>
              </a:spcBef>
              <a:spcAft>
                <a:spcPts val="0"/>
              </a:spcAft>
              <a:buClr>
                <a:schemeClr val="dk1"/>
              </a:buClr>
              <a:buSzPct val="100000"/>
              <a:buFont typeface="+mj-lt"/>
              <a:buAutoNum type="arabicPeriod"/>
            </a:pPr>
            <a:r>
              <a:rPr lang="en-US" dirty="0">
                <a:latin typeface="Cambria" panose="02040503050406030204" pitchFamily="18" charset="0"/>
                <a:ea typeface="Cambria" panose="02040503050406030204" pitchFamily="18" charset="0"/>
              </a:rPr>
              <a:t>Jupyter Notebook: For developing and testing models interactively</a:t>
            </a:r>
          </a:p>
          <a:p>
            <a:pPr marL="342900" lvl="0" indent="-190500" algn="just" rtl="0">
              <a:lnSpc>
                <a:spcPct val="200000"/>
              </a:lnSpc>
              <a:spcBef>
                <a:spcPts val="0"/>
              </a:spcBef>
              <a:spcAft>
                <a:spcPts val="0"/>
              </a:spcAft>
              <a:buClr>
                <a:schemeClr val="dk1"/>
              </a:buClr>
              <a:buSzPct val="100000"/>
              <a:buNone/>
            </a:pPr>
            <a:endParaRPr lang="en-US"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5C1BF59D-2534-60A9-4AA0-D71AFA98E0DA}"/>
              </a:ext>
            </a:extLst>
          </p:cNvPr>
          <p:cNvPicPr>
            <a:picLocks noChangeAspect="1"/>
          </p:cNvPicPr>
          <p:nvPr/>
        </p:nvPicPr>
        <p:blipFill>
          <a:blip r:embed="rId3"/>
          <a:stretch>
            <a:fillRect/>
          </a:stretch>
        </p:blipFill>
        <p:spPr>
          <a:xfrm>
            <a:off x="1883664" y="1250152"/>
            <a:ext cx="7638704" cy="4654077"/>
          </a:xfrm>
          <a:prstGeom prst="rect">
            <a:avLst/>
          </a:prstGeom>
        </p:spPr>
      </p:pic>
    </p:spTree>
    <p:extLst>
      <p:ext uri="{BB962C8B-B14F-4D97-AF65-F5344CB8AC3E}">
        <p14:creationId xmlns:p14="http://schemas.microsoft.com/office/powerpoint/2010/main" val="12249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pSp>
        <p:nvGrpSpPr>
          <p:cNvPr id="5" name="Group 4">
            <a:extLst>
              <a:ext uri="{FF2B5EF4-FFF2-40B4-BE49-F238E27FC236}">
                <a16:creationId xmlns:a16="http://schemas.microsoft.com/office/drawing/2014/main" id="{B7C807AC-BCB6-2A0B-0E48-5E5C83776011}"/>
              </a:ext>
            </a:extLst>
          </p:cNvPr>
          <p:cNvGrpSpPr/>
          <p:nvPr/>
        </p:nvGrpSpPr>
        <p:grpSpPr>
          <a:xfrm>
            <a:off x="5589734" y="2740422"/>
            <a:ext cx="1563746" cy="1563742"/>
            <a:chOff x="6414070" y="3473042"/>
            <a:chExt cx="805851" cy="805850"/>
          </a:xfrm>
          <a:effectLst>
            <a:outerShdw blurRad="165100" dist="114300" dir="8100000" algn="tr" rotWithShape="0">
              <a:prstClr val="black">
                <a:alpha val="40000"/>
              </a:prstClr>
            </a:outerShdw>
            <a:reflection blurRad="38100" stA="29000" endPos="92000" dist="38100" dir="5400000" sy="-100000" algn="bl" rotWithShape="0"/>
          </a:effectLst>
        </p:grpSpPr>
        <p:sp>
          <p:nvSpPr>
            <p:cNvPr id="39" name="Oval 38">
              <a:extLst>
                <a:ext uri="{FF2B5EF4-FFF2-40B4-BE49-F238E27FC236}">
                  <a16:creationId xmlns:a16="http://schemas.microsoft.com/office/drawing/2014/main" id="{7098991A-5FEE-99C9-5DD8-0AF9609FFF8D}"/>
                </a:ext>
              </a:extLst>
            </p:cNvPr>
            <p:cNvSpPr/>
            <p:nvPr/>
          </p:nvSpPr>
          <p:spPr>
            <a:xfrm>
              <a:off x="6414070" y="3473042"/>
              <a:ext cx="805851" cy="805850"/>
            </a:xfrm>
            <a:prstGeom prst="ellipse">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40" name="Oval 39">
              <a:extLst>
                <a:ext uri="{FF2B5EF4-FFF2-40B4-BE49-F238E27FC236}">
                  <a16:creationId xmlns:a16="http://schemas.microsoft.com/office/drawing/2014/main" id="{E22AE01C-A3D0-692B-3451-DFED7D08037C}"/>
                </a:ext>
              </a:extLst>
            </p:cNvPr>
            <p:cNvSpPr/>
            <p:nvPr/>
          </p:nvSpPr>
          <p:spPr>
            <a:xfrm>
              <a:off x="6563768" y="3622740"/>
              <a:ext cx="506456" cy="50645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6" name="Striped Right Arrow 5">
            <a:extLst>
              <a:ext uri="{FF2B5EF4-FFF2-40B4-BE49-F238E27FC236}">
                <a16:creationId xmlns:a16="http://schemas.microsoft.com/office/drawing/2014/main" id="{E9046F5E-AF28-9AEB-89C4-847C17EBBC0E}"/>
              </a:ext>
            </a:extLst>
          </p:cNvPr>
          <p:cNvSpPr/>
          <p:nvPr/>
        </p:nvSpPr>
        <p:spPr>
          <a:xfrm>
            <a:off x="691120" y="3194541"/>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7" name="TextBox 3">
            <a:extLst>
              <a:ext uri="{FF2B5EF4-FFF2-40B4-BE49-F238E27FC236}">
                <a16:creationId xmlns:a16="http://schemas.microsoft.com/office/drawing/2014/main" id="{D1043B93-DF6C-7606-8F2A-6F282940946F}"/>
              </a:ext>
            </a:extLst>
          </p:cNvPr>
          <p:cNvSpPr txBox="1"/>
          <p:nvPr/>
        </p:nvSpPr>
        <p:spPr>
          <a:xfrm>
            <a:off x="691120" y="3411340"/>
            <a:ext cx="721241" cy="2616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b="1" dirty="0">
                <a:effectLst>
                  <a:glow rad="63500">
                    <a:schemeClr val="bg1">
                      <a:alpha val="40000"/>
                    </a:schemeClr>
                  </a:glow>
                </a:effectLst>
                <a:latin typeface="Cambria" panose="02040503050406030204" pitchFamily="18" charset="0"/>
                <a:ea typeface="Cambria" panose="02040503050406030204" pitchFamily="18" charset="0"/>
                <a:cs typeface="Arial" charset="0"/>
              </a:rPr>
              <a:t>Review</a:t>
            </a:r>
          </a:p>
        </p:txBody>
      </p:sp>
      <p:grpSp>
        <p:nvGrpSpPr>
          <p:cNvPr id="8" name="Group 7">
            <a:extLst>
              <a:ext uri="{FF2B5EF4-FFF2-40B4-BE49-F238E27FC236}">
                <a16:creationId xmlns:a16="http://schemas.microsoft.com/office/drawing/2014/main" id="{9854CA58-8D8F-5553-0FE7-C2F94B7637F0}"/>
              </a:ext>
            </a:extLst>
          </p:cNvPr>
          <p:cNvGrpSpPr/>
          <p:nvPr/>
        </p:nvGrpSpPr>
        <p:grpSpPr>
          <a:xfrm>
            <a:off x="1700852" y="2780125"/>
            <a:ext cx="1524040" cy="1524040"/>
            <a:chOff x="5370911" y="714784"/>
            <a:chExt cx="785390" cy="785390"/>
          </a:xfrm>
          <a:effectLst>
            <a:outerShdw blurRad="165100" dist="114300" dir="8100000" algn="tr" rotWithShape="0">
              <a:prstClr val="black">
                <a:alpha val="40000"/>
              </a:prstClr>
            </a:outerShdw>
            <a:reflection blurRad="38100" stA="29000" endPos="92000" dist="38100" dir="5400000" sy="-100000" algn="bl" rotWithShape="0"/>
          </a:effectLst>
        </p:grpSpPr>
        <p:sp>
          <p:nvSpPr>
            <p:cNvPr id="37" name="Oval 36">
              <a:extLst>
                <a:ext uri="{FF2B5EF4-FFF2-40B4-BE49-F238E27FC236}">
                  <a16:creationId xmlns:a16="http://schemas.microsoft.com/office/drawing/2014/main" id="{1E8F21BD-5B45-1B52-D4E1-08F48C7BB019}"/>
                </a:ext>
              </a:extLst>
            </p:cNvPr>
            <p:cNvSpPr/>
            <p:nvPr/>
          </p:nvSpPr>
          <p:spPr>
            <a:xfrm>
              <a:off x="5370911" y="714784"/>
              <a:ext cx="785390" cy="785390"/>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38" name="Oval 37">
              <a:extLst>
                <a:ext uri="{FF2B5EF4-FFF2-40B4-BE49-F238E27FC236}">
                  <a16:creationId xmlns:a16="http://schemas.microsoft.com/office/drawing/2014/main" id="{6A7D75C6-6D7A-46EA-F5E3-B8B983BFE08A}"/>
                </a:ext>
              </a:extLst>
            </p:cNvPr>
            <p:cNvSpPr/>
            <p:nvPr/>
          </p:nvSpPr>
          <p:spPr>
            <a:xfrm>
              <a:off x="5531687" y="875560"/>
              <a:ext cx="463840" cy="46383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9" name="TextBox 7">
            <a:extLst>
              <a:ext uri="{FF2B5EF4-FFF2-40B4-BE49-F238E27FC236}">
                <a16:creationId xmlns:a16="http://schemas.microsoft.com/office/drawing/2014/main" id="{DFB7FD42-33FC-E498-29E1-F111668E34D9}"/>
              </a:ext>
            </a:extLst>
          </p:cNvPr>
          <p:cNvSpPr txBox="1"/>
          <p:nvPr/>
        </p:nvSpPr>
        <p:spPr>
          <a:xfrm>
            <a:off x="2121253" y="2941980"/>
            <a:ext cx="839753" cy="1200329"/>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0</a:t>
            </a:r>
          </a:p>
        </p:txBody>
      </p:sp>
      <p:grpSp>
        <p:nvGrpSpPr>
          <p:cNvPr id="10" name="Group 9">
            <a:extLst>
              <a:ext uri="{FF2B5EF4-FFF2-40B4-BE49-F238E27FC236}">
                <a16:creationId xmlns:a16="http://schemas.microsoft.com/office/drawing/2014/main" id="{136DA765-F311-5C4B-6F62-645C4097D980}"/>
              </a:ext>
            </a:extLst>
          </p:cNvPr>
          <p:cNvGrpSpPr/>
          <p:nvPr/>
        </p:nvGrpSpPr>
        <p:grpSpPr>
          <a:xfrm>
            <a:off x="3645293" y="2780124"/>
            <a:ext cx="1524040" cy="1524040"/>
            <a:chOff x="6038094" y="2163610"/>
            <a:chExt cx="785390" cy="785390"/>
          </a:xfrm>
          <a:effectLst>
            <a:outerShdw blurRad="165100" dist="114300" dir="8100000" algn="tr" rotWithShape="0">
              <a:prstClr val="black">
                <a:alpha val="40000"/>
              </a:prstClr>
            </a:outerShdw>
            <a:reflection blurRad="38100" stA="29000" endPos="92000" dist="38100" dir="5400000" sy="-100000" algn="bl" rotWithShape="0"/>
          </a:effectLst>
        </p:grpSpPr>
        <p:sp>
          <p:nvSpPr>
            <p:cNvPr id="35" name="Oval 34">
              <a:extLst>
                <a:ext uri="{FF2B5EF4-FFF2-40B4-BE49-F238E27FC236}">
                  <a16:creationId xmlns:a16="http://schemas.microsoft.com/office/drawing/2014/main" id="{BCA88EE9-0A4B-F027-1169-71E7D6969B48}"/>
                </a:ext>
              </a:extLst>
            </p:cNvPr>
            <p:cNvSpPr/>
            <p:nvPr/>
          </p:nvSpPr>
          <p:spPr>
            <a:xfrm>
              <a:off x="6038094" y="2163610"/>
              <a:ext cx="785390" cy="785390"/>
            </a:xfrm>
            <a:prstGeom prst="ellipse">
              <a:avLst/>
            </a:prstGeom>
            <a:solidFill>
              <a:schemeClr val="accent6">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36" name="Oval 35">
              <a:extLst>
                <a:ext uri="{FF2B5EF4-FFF2-40B4-BE49-F238E27FC236}">
                  <a16:creationId xmlns:a16="http://schemas.microsoft.com/office/drawing/2014/main" id="{523E025A-605C-653B-033B-BBB960CB2FF4}"/>
                </a:ext>
              </a:extLst>
            </p:cNvPr>
            <p:cNvSpPr/>
            <p:nvPr/>
          </p:nvSpPr>
          <p:spPr>
            <a:xfrm>
              <a:off x="6198870" y="2324386"/>
              <a:ext cx="463840" cy="463838"/>
            </a:xfrm>
            <a:prstGeom prst="ellipse">
              <a:avLst/>
            </a:prstGeom>
            <a:solidFill>
              <a:srgbClr val="5E9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11" name="Striped Right Arrow 58">
            <a:extLst>
              <a:ext uri="{FF2B5EF4-FFF2-40B4-BE49-F238E27FC236}">
                <a16:creationId xmlns:a16="http://schemas.microsoft.com/office/drawing/2014/main" id="{D06B48E1-23C2-9B2A-CF29-1ABB304F3681}"/>
              </a:ext>
            </a:extLst>
          </p:cNvPr>
          <p:cNvSpPr/>
          <p:nvPr/>
        </p:nvSpPr>
        <p:spPr>
          <a:xfrm>
            <a:off x="2997324" y="3194541"/>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12" name="TextBox 12">
            <a:extLst>
              <a:ext uri="{FF2B5EF4-FFF2-40B4-BE49-F238E27FC236}">
                <a16:creationId xmlns:a16="http://schemas.microsoft.com/office/drawing/2014/main" id="{1B53CCAE-129A-3B08-D769-346D3CC282C6}"/>
              </a:ext>
            </a:extLst>
          </p:cNvPr>
          <p:cNvSpPr txBox="1"/>
          <p:nvPr/>
        </p:nvSpPr>
        <p:spPr>
          <a:xfrm>
            <a:off x="4065694" y="2941979"/>
            <a:ext cx="839753" cy="1200329"/>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1</a:t>
            </a:r>
          </a:p>
        </p:txBody>
      </p:sp>
      <p:sp>
        <p:nvSpPr>
          <p:cNvPr id="13" name="Striped Right Arrow 61">
            <a:extLst>
              <a:ext uri="{FF2B5EF4-FFF2-40B4-BE49-F238E27FC236}">
                <a16:creationId xmlns:a16="http://schemas.microsoft.com/office/drawing/2014/main" id="{1621C8DA-76F3-7D69-7E3E-9CBBDC29A5E6}"/>
              </a:ext>
            </a:extLst>
          </p:cNvPr>
          <p:cNvSpPr/>
          <p:nvPr/>
        </p:nvSpPr>
        <p:spPr>
          <a:xfrm>
            <a:off x="4965770" y="3194541"/>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14" name="TextBox 17">
            <a:extLst>
              <a:ext uri="{FF2B5EF4-FFF2-40B4-BE49-F238E27FC236}">
                <a16:creationId xmlns:a16="http://schemas.microsoft.com/office/drawing/2014/main" id="{ACA6FF0B-7762-2FB2-4044-07BEB20C33A3}"/>
              </a:ext>
            </a:extLst>
          </p:cNvPr>
          <p:cNvSpPr txBox="1"/>
          <p:nvPr/>
        </p:nvSpPr>
        <p:spPr>
          <a:xfrm>
            <a:off x="6023242" y="2922128"/>
            <a:ext cx="839753" cy="1200329"/>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2</a:t>
            </a:r>
          </a:p>
        </p:txBody>
      </p:sp>
      <p:grpSp>
        <p:nvGrpSpPr>
          <p:cNvPr id="15" name="Group 14">
            <a:extLst>
              <a:ext uri="{FF2B5EF4-FFF2-40B4-BE49-F238E27FC236}">
                <a16:creationId xmlns:a16="http://schemas.microsoft.com/office/drawing/2014/main" id="{FECEBAE8-975F-0784-C830-E6D7349B4046}"/>
              </a:ext>
            </a:extLst>
          </p:cNvPr>
          <p:cNvGrpSpPr/>
          <p:nvPr/>
        </p:nvGrpSpPr>
        <p:grpSpPr>
          <a:xfrm>
            <a:off x="7646609" y="2678432"/>
            <a:ext cx="1563746" cy="1563742"/>
            <a:chOff x="6414070" y="3473042"/>
            <a:chExt cx="805851" cy="805850"/>
          </a:xfrm>
          <a:effectLst>
            <a:outerShdw blurRad="165100" dist="114300" dir="8100000" algn="tr" rotWithShape="0">
              <a:prstClr val="black">
                <a:alpha val="40000"/>
              </a:prstClr>
            </a:outerShdw>
            <a:reflection blurRad="38100" stA="29000" endPos="92000" dist="38100" dir="5400000" sy="-100000" algn="bl" rotWithShape="0"/>
          </a:effectLst>
        </p:grpSpPr>
        <p:sp>
          <p:nvSpPr>
            <p:cNvPr id="33" name="Oval 32">
              <a:extLst>
                <a:ext uri="{FF2B5EF4-FFF2-40B4-BE49-F238E27FC236}">
                  <a16:creationId xmlns:a16="http://schemas.microsoft.com/office/drawing/2014/main" id="{209004AB-7F9F-00FE-7767-09EB5F9F5DE1}"/>
                </a:ext>
              </a:extLst>
            </p:cNvPr>
            <p:cNvSpPr/>
            <p:nvPr/>
          </p:nvSpPr>
          <p:spPr>
            <a:xfrm>
              <a:off x="6414070" y="3473042"/>
              <a:ext cx="805851" cy="805850"/>
            </a:xfrm>
            <a:prstGeom prst="ellipse">
              <a:avLst/>
            </a:prstGeom>
            <a:solidFill>
              <a:srgbClr val="F0A62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34" name="Oval 33">
              <a:extLst>
                <a:ext uri="{FF2B5EF4-FFF2-40B4-BE49-F238E27FC236}">
                  <a16:creationId xmlns:a16="http://schemas.microsoft.com/office/drawing/2014/main" id="{9312352A-8606-A732-D374-8D8D8E51C06B}"/>
                </a:ext>
              </a:extLst>
            </p:cNvPr>
            <p:cNvSpPr/>
            <p:nvPr/>
          </p:nvSpPr>
          <p:spPr>
            <a:xfrm>
              <a:off x="6563768" y="3622740"/>
              <a:ext cx="506456" cy="50645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16" name="Striped Right Arrow 64">
            <a:extLst>
              <a:ext uri="{FF2B5EF4-FFF2-40B4-BE49-F238E27FC236}">
                <a16:creationId xmlns:a16="http://schemas.microsoft.com/office/drawing/2014/main" id="{F0EFC2B8-141C-9745-EA0A-F22D20289DD3}"/>
              </a:ext>
            </a:extLst>
          </p:cNvPr>
          <p:cNvSpPr/>
          <p:nvPr/>
        </p:nvSpPr>
        <p:spPr>
          <a:xfrm>
            <a:off x="6819439" y="3174688"/>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17" name="TextBox 22">
            <a:extLst>
              <a:ext uri="{FF2B5EF4-FFF2-40B4-BE49-F238E27FC236}">
                <a16:creationId xmlns:a16="http://schemas.microsoft.com/office/drawing/2014/main" id="{AB6C0642-ADFA-55FA-0244-73C43C3132F8}"/>
              </a:ext>
            </a:extLst>
          </p:cNvPr>
          <p:cNvSpPr txBox="1"/>
          <p:nvPr/>
        </p:nvSpPr>
        <p:spPr>
          <a:xfrm>
            <a:off x="8080117" y="2860138"/>
            <a:ext cx="839753" cy="1200329"/>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3</a:t>
            </a:r>
          </a:p>
        </p:txBody>
      </p:sp>
      <p:grpSp>
        <p:nvGrpSpPr>
          <p:cNvPr id="18" name="Group 17">
            <a:extLst>
              <a:ext uri="{FF2B5EF4-FFF2-40B4-BE49-F238E27FC236}">
                <a16:creationId xmlns:a16="http://schemas.microsoft.com/office/drawing/2014/main" id="{7B31CBA7-BD92-6712-0035-4023CB3B3A90}"/>
              </a:ext>
            </a:extLst>
          </p:cNvPr>
          <p:cNvGrpSpPr/>
          <p:nvPr/>
        </p:nvGrpSpPr>
        <p:grpSpPr>
          <a:xfrm>
            <a:off x="10018969" y="2678432"/>
            <a:ext cx="1588926" cy="1588926"/>
            <a:chOff x="7947750" y="2592045"/>
            <a:chExt cx="818828" cy="818828"/>
          </a:xfrm>
          <a:effectLst>
            <a:outerShdw blurRad="165100" dist="114300" dir="8100000" algn="tr" rotWithShape="0">
              <a:prstClr val="black">
                <a:alpha val="40000"/>
              </a:prstClr>
            </a:outerShdw>
            <a:reflection blurRad="38100" stA="29000" endPos="92000" dist="38100" dir="5400000" sy="-100000" algn="bl" rotWithShape="0"/>
          </a:effectLst>
        </p:grpSpPr>
        <p:sp>
          <p:nvSpPr>
            <p:cNvPr id="31" name="Oval 30">
              <a:extLst>
                <a:ext uri="{FF2B5EF4-FFF2-40B4-BE49-F238E27FC236}">
                  <a16:creationId xmlns:a16="http://schemas.microsoft.com/office/drawing/2014/main" id="{04D5CB16-B898-0933-6561-62E8F4755ABB}"/>
                </a:ext>
              </a:extLst>
            </p:cNvPr>
            <p:cNvSpPr/>
            <p:nvPr/>
          </p:nvSpPr>
          <p:spPr>
            <a:xfrm>
              <a:off x="7947750" y="2592045"/>
              <a:ext cx="818828" cy="81882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32" name="Oval 31">
              <a:extLst>
                <a:ext uri="{FF2B5EF4-FFF2-40B4-BE49-F238E27FC236}">
                  <a16:creationId xmlns:a16="http://schemas.microsoft.com/office/drawing/2014/main" id="{9E63FD57-ABD2-EDB0-8DFB-39BB80DC5798}"/>
                </a:ext>
              </a:extLst>
            </p:cNvPr>
            <p:cNvSpPr/>
            <p:nvPr/>
          </p:nvSpPr>
          <p:spPr>
            <a:xfrm>
              <a:off x="8123286" y="2767581"/>
              <a:ext cx="467755" cy="467755"/>
            </a:xfrm>
            <a:prstGeom prst="ellipse">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19" name="Striped Right Arrow 64">
            <a:extLst>
              <a:ext uri="{FF2B5EF4-FFF2-40B4-BE49-F238E27FC236}">
                <a16:creationId xmlns:a16="http://schemas.microsoft.com/office/drawing/2014/main" id="{92D78039-3561-C900-79F9-0AB6499081E0}"/>
              </a:ext>
            </a:extLst>
          </p:cNvPr>
          <p:cNvSpPr/>
          <p:nvPr/>
        </p:nvSpPr>
        <p:spPr>
          <a:xfrm>
            <a:off x="9163812" y="3112699"/>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20" name="TextBox 27">
            <a:extLst>
              <a:ext uri="{FF2B5EF4-FFF2-40B4-BE49-F238E27FC236}">
                <a16:creationId xmlns:a16="http://schemas.microsoft.com/office/drawing/2014/main" id="{FB41BBB5-3F23-1CCC-B58C-A0056BEC5E43}"/>
              </a:ext>
            </a:extLst>
          </p:cNvPr>
          <p:cNvSpPr txBox="1"/>
          <p:nvPr/>
        </p:nvSpPr>
        <p:spPr>
          <a:xfrm>
            <a:off x="10359595" y="3272839"/>
            <a:ext cx="839753" cy="400110"/>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000" b="1" dirty="0">
                <a:solidFill>
                  <a:schemeClr val="bg1"/>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cs typeface="Arial" charset="0"/>
              </a:rPr>
              <a:t>Final Viva</a:t>
            </a:r>
          </a:p>
          <a:p>
            <a:pPr algn="ctr"/>
            <a:r>
              <a:rPr lang="en-US" sz="1000" b="1" dirty="0">
                <a:solidFill>
                  <a:schemeClr val="bg1"/>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cs typeface="Arial" charset="0"/>
              </a:rPr>
              <a:t>Voce</a:t>
            </a:r>
          </a:p>
        </p:txBody>
      </p:sp>
      <p:sp>
        <p:nvSpPr>
          <p:cNvPr id="21" name="Rounded Rectangle 10">
            <a:extLst>
              <a:ext uri="{FF2B5EF4-FFF2-40B4-BE49-F238E27FC236}">
                <a16:creationId xmlns:a16="http://schemas.microsoft.com/office/drawing/2014/main" id="{4EAD8739-7A12-00A4-9C11-EDAAD72D12F8}"/>
              </a:ext>
            </a:extLst>
          </p:cNvPr>
          <p:cNvSpPr/>
          <p:nvPr/>
        </p:nvSpPr>
        <p:spPr>
          <a:xfrm>
            <a:off x="812800" y="1145061"/>
            <a:ext cx="2869666" cy="1479071"/>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22" name="TextBox 29">
            <a:extLst>
              <a:ext uri="{FF2B5EF4-FFF2-40B4-BE49-F238E27FC236}">
                <a16:creationId xmlns:a16="http://schemas.microsoft.com/office/drawing/2014/main" id="{557B002B-F737-BFC3-5727-682909A3FFE9}"/>
              </a:ext>
            </a:extLst>
          </p:cNvPr>
          <p:cNvSpPr txBox="1"/>
          <p:nvPr/>
        </p:nvSpPr>
        <p:spPr>
          <a:xfrm>
            <a:off x="824480" y="1225448"/>
            <a:ext cx="3139272" cy="138499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       Review 0 • 18-09-2024</a:t>
            </a:r>
          </a:p>
          <a:p>
            <a:endPar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endPar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Discuss the Approach of the </a:t>
            </a:r>
          </a:p>
          <a:p>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Problem Statement &amp; </a:t>
            </a:r>
          </a:p>
          <a:p>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Identification</a:t>
            </a:r>
          </a:p>
        </p:txBody>
      </p:sp>
      <p:sp>
        <p:nvSpPr>
          <p:cNvPr id="23" name="Rounded Rectangle 10">
            <a:extLst>
              <a:ext uri="{FF2B5EF4-FFF2-40B4-BE49-F238E27FC236}">
                <a16:creationId xmlns:a16="http://schemas.microsoft.com/office/drawing/2014/main" id="{34A3EE73-BEE5-C4FB-E257-33E2E386299E}"/>
              </a:ext>
            </a:extLst>
          </p:cNvPr>
          <p:cNvSpPr/>
          <p:nvPr/>
        </p:nvSpPr>
        <p:spPr>
          <a:xfrm>
            <a:off x="4219964" y="1155809"/>
            <a:ext cx="3320516" cy="1479071"/>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24" name="TextBox 32">
            <a:extLst>
              <a:ext uri="{FF2B5EF4-FFF2-40B4-BE49-F238E27FC236}">
                <a16:creationId xmlns:a16="http://schemas.microsoft.com/office/drawing/2014/main" id="{B7AEC2F7-EFDD-E7EB-DB3C-69043EDB4C72}"/>
              </a:ext>
            </a:extLst>
          </p:cNvPr>
          <p:cNvSpPr txBox="1"/>
          <p:nvPr/>
        </p:nvSpPr>
        <p:spPr>
          <a:xfrm>
            <a:off x="4158293" y="1293026"/>
            <a:ext cx="3418354" cy="116955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 Review 1 </a:t>
            </a:r>
          </a:p>
          <a:p>
            <a:pPr algn="ctr"/>
            <a:endPar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endPar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r>
              <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rPr>
              <a:t> </a:t>
            </a:r>
            <a:r>
              <a:rPr lang="en-US" sz="1600" b="1" dirty="0">
                <a:latin typeface="Cambria" panose="02040503050406030204" pitchFamily="18" charset="0"/>
                <a:ea typeface="Cambria" panose="02040503050406030204" pitchFamily="18" charset="0"/>
              </a:rPr>
              <a:t>Data Collection and Preprocessing</a:t>
            </a:r>
          </a:p>
          <a:p>
            <a:pPr algn="ctr"/>
            <a:r>
              <a:rPr lang="en-US" sz="1600" b="1" dirty="0">
                <a:effectLst>
                  <a:glow rad="63500">
                    <a:schemeClr val="bg1">
                      <a:alpha val="40000"/>
                    </a:schemeClr>
                  </a:glow>
                </a:effectLst>
                <a:latin typeface="Cambria" panose="02040503050406030204" pitchFamily="18" charset="0"/>
                <a:ea typeface="Cambria" panose="02040503050406030204" pitchFamily="18" charset="0"/>
                <a:cs typeface="Arial" charset="0"/>
              </a:rPr>
              <a:t>From Sources</a:t>
            </a:r>
            <a:endPar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p:txBody>
      </p:sp>
      <p:sp>
        <p:nvSpPr>
          <p:cNvPr id="25" name="Rounded Rectangle 10">
            <a:extLst>
              <a:ext uri="{FF2B5EF4-FFF2-40B4-BE49-F238E27FC236}">
                <a16:creationId xmlns:a16="http://schemas.microsoft.com/office/drawing/2014/main" id="{09DC9B8D-904F-5CFF-1EC1-53665DC804A3}"/>
              </a:ext>
            </a:extLst>
          </p:cNvPr>
          <p:cNvSpPr/>
          <p:nvPr/>
        </p:nvSpPr>
        <p:spPr>
          <a:xfrm>
            <a:off x="8272529" y="1144947"/>
            <a:ext cx="3320516" cy="1479071"/>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26" name="TextBox 34">
            <a:extLst>
              <a:ext uri="{FF2B5EF4-FFF2-40B4-BE49-F238E27FC236}">
                <a16:creationId xmlns:a16="http://schemas.microsoft.com/office/drawing/2014/main" id="{EC562BF9-2B77-7423-FC88-92F8455661A6}"/>
              </a:ext>
            </a:extLst>
          </p:cNvPr>
          <p:cNvSpPr txBox="1"/>
          <p:nvPr/>
        </p:nvSpPr>
        <p:spPr>
          <a:xfrm>
            <a:off x="8150742" y="1254515"/>
            <a:ext cx="3593790" cy="92333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 Review 2</a:t>
            </a: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Developing a Model using Machine </a:t>
            </a:r>
          </a:p>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Learning Algorithms</a:t>
            </a:r>
            <a:endParaRPr lang="en-US" sz="1600"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p:txBody>
      </p:sp>
      <p:sp>
        <p:nvSpPr>
          <p:cNvPr id="27" name="Rounded Rectangle 10">
            <a:extLst>
              <a:ext uri="{FF2B5EF4-FFF2-40B4-BE49-F238E27FC236}">
                <a16:creationId xmlns:a16="http://schemas.microsoft.com/office/drawing/2014/main" id="{18355404-6C96-8271-0A4E-1B092D8683D8}"/>
              </a:ext>
            </a:extLst>
          </p:cNvPr>
          <p:cNvSpPr/>
          <p:nvPr/>
        </p:nvSpPr>
        <p:spPr>
          <a:xfrm>
            <a:off x="2430616" y="4660361"/>
            <a:ext cx="3551921" cy="1524040"/>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28" name="TextBox 36">
            <a:extLst>
              <a:ext uri="{FF2B5EF4-FFF2-40B4-BE49-F238E27FC236}">
                <a16:creationId xmlns:a16="http://schemas.microsoft.com/office/drawing/2014/main" id="{72976A5F-136F-FAA8-B231-3FC45BE83CF3}"/>
              </a:ext>
            </a:extLst>
          </p:cNvPr>
          <p:cNvSpPr txBox="1"/>
          <p:nvPr/>
        </p:nvSpPr>
        <p:spPr>
          <a:xfrm>
            <a:off x="2423069" y="4858410"/>
            <a:ext cx="3593790" cy="132343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rPr>
              <a:t> </a:t>
            </a: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Review 3 </a:t>
            </a:r>
            <a:endPar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100% completion of project</a:t>
            </a:r>
          </a:p>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With Working Code , and suitable Algorithm and Report</a:t>
            </a: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p:txBody>
      </p:sp>
      <p:sp>
        <p:nvSpPr>
          <p:cNvPr id="29" name="Rounded Rectangle 10">
            <a:extLst>
              <a:ext uri="{FF2B5EF4-FFF2-40B4-BE49-F238E27FC236}">
                <a16:creationId xmlns:a16="http://schemas.microsoft.com/office/drawing/2014/main" id="{02090C87-0569-2676-3604-9F0560046D90}"/>
              </a:ext>
            </a:extLst>
          </p:cNvPr>
          <p:cNvSpPr/>
          <p:nvPr/>
        </p:nvSpPr>
        <p:spPr>
          <a:xfrm>
            <a:off x="6902612" y="4644790"/>
            <a:ext cx="3551921" cy="1524040"/>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30" name="TextBox 38">
            <a:extLst>
              <a:ext uri="{FF2B5EF4-FFF2-40B4-BE49-F238E27FC236}">
                <a16:creationId xmlns:a16="http://schemas.microsoft.com/office/drawing/2014/main" id="{0344F1C7-C59C-9931-25B5-6DC53B3341E9}"/>
              </a:ext>
            </a:extLst>
          </p:cNvPr>
          <p:cNvSpPr txBox="1"/>
          <p:nvPr/>
        </p:nvSpPr>
        <p:spPr>
          <a:xfrm>
            <a:off x="6862995" y="4897151"/>
            <a:ext cx="3593790" cy="1138773"/>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 Final Viva-Voce</a:t>
            </a:r>
          </a:p>
          <a:p>
            <a:pPr algn="ctr"/>
            <a:endPar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Live Demonstration of the project and submission of the Publication Paper</a:t>
            </a: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p:txBody>
      </p:sp>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609600" indent="-4572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DEVELOPING A FLOOD FORECASTING SYSTEM WITH MACHINE LEARNING AND APPLYING TO GEOGRAPHIC INFORMATION SYSTEM, </a:t>
            </a:r>
            <a:r>
              <a:rPr lang="en-US" dirty="0" err="1">
                <a:latin typeface="Cambria" panose="02040503050406030204" pitchFamily="18" charset="0"/>
                <a:ea typeface="Cambria" panose="02040503050406030204" pitchFamily="18" charset="0"/>
              </a:rPr>
              <a:t>Geographia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Technica</a:t>
            </a:r>
            <a:r>
              <a:rPr lang="en-US" dirty="0">
                <a:latin typeface="Cambria" panose="02040503050406030204" pitchFamily="18" charset="0"/>
                <a:ea typeface="Cambria" panose="02040503050406030204" pitchFamily="18" charset="0"/>
              </a:rPr>
              <a:t>, Vol. 18, Issue 1, 2023, DOI:10.21163/GT_2023.181.01 {</a:t>
            </a:r>
            <a:r>
              <a:rPr lang="en-US" dirty="0">
                <a:latin typeface="Cambria" panose="02040503050406030204" pitchFamily="18" charset="0"/>
                <a:ea typeface="Cambria" panose="02040503050406030204" pitchFamily="18" charset="0"/>
                <a:hlinkClick r:id="rId3"/>
              </a:rPr>
              <a:t>https://technicalgeography.org/pdf/1_2023/01_pungching.pdf</a:t>
            </a:r>
            <a:r>
              <a:rPr lang="en-US" dirty="0">
                <a:latin typeface="Cambria" panose="02040503050406030204" pitchFamily="18" charset="0"/>
                <a:ea typeface="Cambria" panose="02040503050406030204" pitchFamily="18" charset="0"/>
              </a:rPr>
              <a:t>}</a:t>
            </a:r>
          </a:p>
          <a:p>
            <a:pPr marL="609600" indent="-4572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Hydro-Informatics Institute (HII.), (2021, November 25). Flood Forecasting System. </a:t>
            </a:r>
            <a:r>
              <a:rPr lang="en-US" dirty="0">
                <a:latin typeface="Cambria" panose="02040503050406030204" pitchFamily="18" charset="0"/>
                <a:ea typeface="Cambria" panose="02040503050406030204" pitchFamily="18" charset="0"/>
                <a:hlinkClick r:id="rId4"/>
              </a:rPr>
              <a:t>http://www.thaiwater.net/floodforecast</a:t>
            </a:r>
            <a:endParaRPr lang="en-US" dirty="0">
              <a:latin typeface="Cambria" panose="02040503050406030204" pitchFamily="18" charset="0"/>
              <a:ea typeface="Cambria" panose="02040503050406030204" pitchFamily="18" charset="0"/>
            </a:endParaRPr>
          </a:p>
          <a:p>
            <a:pPr marL="609600" indent="-4572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Brownlee, J. (2020). Introduction to Time Series Forecasting with Python, How to Prepare Data and Develop Models to Predict the Future. Machine Learning Mastery. Chang, L.C., Amin, M.Z.M., Yang, S.N., and Chang, F.J. (2018). Building ANN-Based Regional Multi-Step-Ahead Flood Inundation Forecast Models. Water. 10. 1283. </a:t>
            </a:r>
            <a:r>
              <a:rPr lang="en-US" dirty="0">
                <a:latin typeface="Cambria" panose="02040503050406030204" pitchFamily="18" charset="0"/>
                <a:ea typeface="Cambria" panose="02040503050406030204" pitchFamily="18" charset="0"/>
                <a:hlinkClick r:id="rId5"/>
              </a:rPr>
              <a:t>https://doi:10.3390/w10091283</a:t>
            </a:r>
            <a:endParaRPr lang="en-US"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572</Words>
  <Application>Microsoft Office PowerPoint</Application>
  <PresentationFormat>Widescreen</PresentationFormat>
  <Paragraphs>88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Cambria</vt:lpstr>
      <vt:lpstr>Century Gothic</vt:lpstr>
      <vt:lpstr>Verdana</vt:lpstr>
      <vt:lpstr>Wingdings</vt:lpstr>
      <vt:lpstr>Bioinformatics</vt:lpstr>
      <vt:lpstr>PROJECT TITLE : Proactive Disaster Detection</vt:lpstr>
      <vt:lpstr>Content</vt:lpstr>
      <vt:lpstr>Problem Statement Number: PSCS44</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Swarna Lohit</cp:lastModifiedBy>
  <cp:revision>39</cp:revision>
  <dcterms:modified xsi:type="dcterms:W3CDTF">2024-09-18T17:42:54Z</dcterms:modified>
</cp:coreProperties>
</file>