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4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3709" y="9007475"/>
            <a:ext cx="6734175" cy="152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98854" y="8923655"/>
            <a:ext cx="1807845" cy="329565"/>
          </a:xfrm>
          <a:custGeom>
            <a:avLst/>
            <a:gdLst/>
            <a:ahLst/>
            <a:cxnLst/>
            <a:rect l="l" t="t" r="r" b="b"/>
            <a:pathLst>
              <a:path w="1807845" h="329565">
                <a:moveTo>
                  <a:pt x="1807845" y="0"/>
                </a:moveTo>
                <a:lnTo>
                  <a:pt x="0" y="0"/>
                </a:lnTo>
                <a:lnTo>
                  <a:pt x="0" y="329565"/>
                </a:lnTo>
                <a:lnTo>
                  <a:pt x="1807845" y="329565"/>
                </a:lnTo>
                <a:lnTo>
                  <a:pt x="18078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939" y="331977"/>
            <a:ext cx="619252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3529F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68" y="8910208"/>
            <a:ext cx="14528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43529F"/>
                </a:solidFill>
                <a:latin typeface="Trebuchet MS"/>
                <a:cs typeface="Trebuchet MS"/>
              </a:defRPr>
            </a:lvl1pPr>
          </a:lstStyle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‹#›</a:t>
            </a:fld>
            <a:endParaRPr spc="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yasotha54321@gmail.com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796" y="331977"/>
            <a:ext cx="6125210" cy="1797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FLOOD</a:t>
            </a:r>
            <a:r>
              <a:rPr sz="2000" b="1" spc="-12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65" dirty="0">
                <a:solidFill>
                  <a:srgbClr val="43529F"/>
                </a:solidFill>
                <a:latin typeface="Arial"/>
                <a:cs typeface="Arial"/>
              </a:rPr>
              <a:t>MONITORING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95" dirty="0">
                <a:solidFill>
                  <a:srgbClr val="43529F"/>
                </a:solidFill>
                <a:latin typeface="Arial"/>
                <a:cs typeface="Arial"/>
              </a:rPr>
              <a:t>AND</a:t>
            </a:r>
            <a:r>
              <a:rPr sz="2000" b="1" spc="-10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0" dirty="0">
                <a:solidFill>
                  <a:srgbClr val="43529F"/>
                </a:solidFill>
                <a:latin typeface="Arial"/>
                <a:cs typeface="Arial"/>
              </a:rPr>
              <a:t>EARLY</a:t>
            </a:r>
            <a:r>
              <a:rPr sz="2000" b="1" spc="-9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85" dirty="0">
                <a:solidFill>
                  <a:srgbClr val="43529F"/>
                </a:solidFill>
                <a:latin typeface="Arial"/>
                <a:cs typeface="Arial"/>
              </a:rPr>
              <a:t>WARNING</a:t>
            </a:r>
            <a:r>
              <a:rPr sz="2000" b="1" spc="-12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275" dirty="0">
                <a:solidFill>
                  <a:srgbClr val="43529F"/>
                </a:solidFill>
                <a:latin typeface="Arial"/>
                <a:cs typeface="Arial"/>
              </a:rPr>
              <a:t>SYSTEMS</a:t>
            </a:r>
            <a:r>
              <a:rPr sz="2000" b="1" spc="-55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30" dirty="0">
                <a:solidFill>
                  <a:srgbClr val="43529F"/>
                </a:solidFill>
                <a:latin typeface="Arial"/>
                <a:cs typeface="Arial"/>
              </a:rPr>
              <a:t>(I</a:t>
            </a:r>
            <a:r>
              <a:rPr sz="2000" b="1" spc="-21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320" dirty="0">
                <a:solidFill>
                  <a:srgbClr val="43529F"/>
                </a:solidFill>
                <a:latin typeface="Arial"/>
                <a:cs typeface="Arial"/>
              </a:rPr>
              <a:t>O</a:t>
            </a:r>
            <a:r>
              <a:rPr sz="2000" b="1" spc="-260" dirty="0">
                <a:solidFill>
                  <a:srgbClr val="43529F"/>
                </a:solidFill>
                <a:latin typeface="Arial"/>
                <a:cs typeface="Arial"/>
              </a:rPr>
              <a:t> </a:t>
            </a:r>
            <a:r>
              <a:rPr sz="2000" b="1" spc="-185" dirty="0">
                <a:solidFill>
                  <a:srgbClr val="43529F"/>
                </a:solidFill>
                <a:latin typeface="Arial"/>
                <a:cs typeface="Arial"/>
              </a:rPr>
              <a:t>T)</a:t>
            </a:r>
            <a:endParaRPr sz="2000" dirty="0">
              <a:latin typeface="Arial"/>
              <a:cs typeface="Arial"/>
            </a:endParaRPr>
          </a:p>
          <a:p>
            <a:pPr marL="27305" marR="4655820" indent="-15240">
              <a:lnSpc>
                <a:spcPct val="200000"/>
              </a:lnSpc>
              <a:spcBef>
                <a:spcPts val="270"/>
              </a:spcBef>
            </a:pPr>
            <a:r>
              <a:rPr sz="1200" b="1" spc="-5" dirty="0">
                <a:latin typeface="Times New Roman"/>
                <a:cs typeface="Times New Roman"/>
              </a:rPr>
              <a:t>NAME: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lang="en-IN" sz="1200" b="1" spc="-5" dirty="0" smtClean="0">
                <a:latin typeface="Times New Roman"/>
                <a:cs typeface="Times New Roman"/>
              </a:rPr>
              <a:t>SABITHA </a:t>
            </a:r>
            <a:r>
              <a:rPr lang="en-IN" sz="1200" b="1" dirty="0">
                <a:latin typeface="Times New Roman"/>
                <a:cs typeface="Times New Roman"/>
              </a:rPr>
              <a:t>K</a:t>
            </a:r>
            <a:r>
              <a:rPr sz="1200" b="1" dirty="0" smtClean="0">
                <a:latin typeface="Times New Roman"/>
                <a:cs typeface="Times New Roman"/>
              </a:rPr>
              <a:t> </a:t>
            </a:r>
            <a:r>
              <a:rPr sz="1200" b="1" spc="-285" dirty="0" smtClean="0">
                <a:latin typeface="Times New Roman"/>
                <a:cs typeface="Times New Roman"/>
              </a:rPr>
              <a:t> </a:t>
            </a:r>
            <a:r>
              <a:rPr sz="1200" b="1" spc="-10" dirty="0" smtClean="0">
                <a:latin typeface="Times New Roman"/>
                <a:cs typeface="Times New Roman"/>
              </a:rPr>
              <a:t>NM</a:t>
            </a:r>
            <a:r>
              <a:rPr sz="1200" b="1" spc="-10" dirty="0">
                <a:latin typeface="Times New Roman"/>
                <a:cs typeface="Times New Roman"/>
              </a:rPr>
              <a:t>: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au721221106124</a:t>
            </a:r>
            <a:endParaRPr sz="1200" dirty="0">
              <a:latin typeface="Times New Roman"/>
              <a:cs typeface="Times New Roman"/>
            </a:endParaRPr>
          </a:p>
          <a:p>
            <a:pPr marL="12700" marR="3868420">
              <a:lnSpc>
                <a:spcPct val="191700"/>
              </a:lnSpc>
              <a:spcBef>
                <a:spcPts val="5"/>
              </a:spcBef>
            </a:pPr>
            <a:r>
              <a:rPr sz="1200" b="1" spc="-25" dirty="0">
                <a:latin typeface="Times New Roman"/>
                <a:cs typeface="Times New Roman"/>
              </a:rPr>
              <a:t>EMAIL:</a:t>
            </a:r>
            <a:r>
              <a:rPr sz="1200" b="1" spc="50" dirty="0">
                <a:latin typeface="Times New Roman"/>
                <a:cs typeface="Times New Roman"/>
              </a:rPr>
              <a:t> </a:t>
            </a:r>
            <a:r>
              <a:rPr sz="1200" b="1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yasotha54321@gmail.com </a:t>
            </a:r>
            <a:r>
              <a:rPr sz="1200" b="1" spc="-28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PHASE:</a:t>
            </a:r>
            <a:r>
              <a:rPr sz="1200" b="1" spc="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500" y="2447670"/>
            <a:ext cx="6972934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14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TABLE</a:t>
            </a:r>
            <a:r>
              <a:rPr spc="105" dirty="0"/>
              <a:t> </a:t>
            </a:r>
            <a:r>
              <a:rPr spc="-5" dirty="0"/>
              <a:t>OF</a:t>
            </a:r>
            <a:r>
              <a:rPr spc="110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40" y="1350390"/>
            <a:ext cx="3503295" cy="167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Introduction</a:t>
            </a:r>
            <a:r>
              <a:rPr sz="1600" spc="-2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...........................................</a:t>
            </a:r>
            <a:r>
              <a:rPr sz="1600" spc="-114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2" action="ppaction://hlinksldjump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D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v</a:t>
            </a:r>
            <a:r>
              <a:rPr sz="1600" spc="-2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-1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lo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pm</a:t>
            </a:r>
            <a:r>
              <a:rPr sz="1600" spc="-2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e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n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4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P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a</a:t>
            </a:r>
            <a:r>
              <a:rPr sz="1600" spc="-1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r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t</a:t>
            </a: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1</a:t>
            </a:r>
            <a:r>
              <a:rPr sz="1600" spc="-19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...............................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.</a:t>
            </a:r>
            <a:r>
              <a:rPr sz="1600" spc="-55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600" dirty="0">
                <a:solidFill>
                  <a:srgbClr val="43529F"/>
                </a:solidFill>
                <a:latin typeface="Times New Roman"/>
                <a:cs typeface="Times New Roman"/>
                <a:hlinkClick r:id="rId3" action="ppaction://hlinksldjump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43529F"/>
                </a:solidFill>
                <a:latin typeface="Times New Roman"/>
                <a:cs typeface="Times New Roman"/>
              </a:rPr>
              <a:t>Program</a:t>
            </a:r>
            <a:r>
              <a:rPr sz="1600" spc="75" dirty="0">
                <a:solidFill>
                  <a:srgbClr val="43529F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43529F"/>
                </a:solidFill>
                <a:latin typeface="Times New Roman"/>
                <a:cs typeface="Times New Roman"/>
              </a:rPr>
              <a:t>Script.........................................5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1F487C"/>
                </a:solidFill>
                <a:latin typeface="Times New Roman"/>
                <a:cs typeface="Times New Roman"/>
              </a:rPr>
              <a:t>Conclusion………………………………6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913130"/>
            <a:ext cx="85725" cy="190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2040" y="737869"/>
            <a:ext cx="85725" cy="19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709" y="8923655"/>
            <a:ext cx="6734175" cy="329565"/>
            <a:chOff x="473709" y="8923655"/>
            <a:chExt cx="6734175" cy="32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709" y="9007475"/>
              <a:ext cx="6734175" cy="152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8854" y="8923655"/>
              <a:ext cx="1807845" cy="329565"/>
            </a:xfrm>
            <a:custGeom>
              <a:avLst/>
              <a:gdLst/>
              <a:ahLst/>
              <a:cxnLst/>
              <a:rect l="l" t="t" r="r" b="b"/>
              <a:pathLst>
                <a:path w="1807845" h="329565">
                  <a:moveTo>
                    <a:pt x="1807845" y="0"/>
                  </a:moveTo>
                  <a:lnTo>
                    <a:pt x="0" y="0"/>
                  </a:lnTo>
                  <a:lnTo>
                    <a:pt x="0" y="329565"/>
                  </a:lnTo>
                  <a:lnTo>
                    <a:pt x="1807845" y="329565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996" y="1393063"/>
            <a:ext cx="3111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INT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R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ODUCT</a:t>
            </a:r>
            <a:r>
              <a:rPr sz="3600" b="1" spc="-15" dirty="0">
                <a:solidFill>
                  <a:srgbClr val="2C5293"/>
                </a:solidFill>
                <a:latin typeface="Calibri"/>
                <a:cs typeface="Calibri"/>
              </a:rPr>
              <a:t>I</a:t>
            </a:r>
            <a:r>
              <a:rPr sz="3600" b="1" spc="-5" dirty="0">
                <a:solidFill>
                  <a:srgbClr val="2C5293"/>
                </a:solidFill>
                <a:latin typeface="Calibri"/>
                <a:cs typeface="Calibri"/>
              </a:rPr>
              <a:t>O</a:t>
            </a:r>
            <a:r>
              <a:rPr sz="3600" b="1" dirty="0">
                <a:solidFill>
                  <a:srgbClr val="2C5293"/>
                </a:solidFill>
                <a:latin typeface="Calibri"/>
                <a:cs typeface="Calibri"/>
              </a:rPr>
              <a:t>N</a:t>
            </a:r>
            <a:r>
              <a:rPr dirty="0"/>
              <a:t>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3756" y="6820230"/>
            <a:ext cx="7121525" cy="16827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monitoring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early warning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in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context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Internet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Things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(IOT)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represent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transformative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approach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756" y="6988175"/>
            <a:ext cx="7066915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mitigating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devastating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impact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floods.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5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harness</a:t>
            </a:r>
            <a:r>
              <a:rPr sz="1100" spc="2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capabilities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4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interconnected devices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sensors</a:t>
            </a:r>
            <a:r>
              <a:rPr sz="1100" spc="10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756" y="7149718"/>
            <a:ext cx="463677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provide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real-time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data,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predictive</a:t>
            </a:r>
            <a:r>
              <a:rPr sz="1100" spc="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insights,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 timely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alerts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in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flood-prone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regions.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7302118"/>
            <a:ext cx="33655" cy="167640"/>
          </a:xfrm>
          <a:custGeom>
            <a:avLst/>
            <a:gdLst/>
            <a:ahLst/>
            <a:cxnLst/>
            <a:rect l="l" t="t" r="r" b="b"/>
            <a:pathLst>
              <a:path w="33654" h="167640">
                <a:moveTo>
                  <a:pt x="33528" y="0"/>
                </a:moveTo>
                <a:lnTo>
                  <a:pt x="0" y="0"/>
                </a:lnTo>
                <a:lnTo>
                  <a:pt x="0" y="167639"/>
                </a:lnTo>
                <a:lnTo>
                  <a:pt x="33528" y="167639"/>
                </a:lnTo>
                <a:lnTo>
                  <a:pt x="335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3756" y="7463663"/>
            <a:ext cx="661543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By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combining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the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power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5" dirty="0">
                <a:solidFill>
                  <a:srgbClr val="374151"/>
                </a:solidFill>
                <a:latin typeface="Times New Roman"/>
                <a:cs typeface="Times New Roman"/>
              </a:rPr>
              <a:t>of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IOT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technology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with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advanced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data</a:t>
            </a:r>
            <a:r>
              <a:rPr sz="1100" spc="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analytics,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these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systems</a:t>
            </a:r>
            <a:r>
              <a:rPr sz="1100" spc="4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enable</a:t>
            </a:r>
            <a:r>
              <a:rPr sz="1100" spc="-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us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to</a:t>
            </a:r>
            <a:r>
              <a:rPr sz="1100" spc="1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monitor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weather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756" y="7631303"/>
            <a:ext cx="5207000" cy="16192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30"/>
              </a:lnSpc>
            </a:pP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conditions,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water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levels,</a:t>
            </a:r>
            <a:r>
              <a:rPr sz="1100" spc="35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and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environmental parameters,</a:t>
            </a:r>
            <a:r>
              <a:rPr sz="1100" spc="3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thus</a:t>
            </a:r>
            <a:r>
              <a:rPr sz="1100" spc="2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identifying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spc="-5" dirty="0">
                <a:solidFill>
                  <a:srgbClr val="374151"/>
                </a:solidFill>
                <a:latin typeface="Times New Roman"/>
                <a:cs typeface="Times New Roman"/>
              </a:rPr>
              <a:t>potential flood</a:t>
            </a:r>
            <a:r>
              <a:rPr sz="1100" spc="-10" dirty="0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374151"/>
                </a:solidFill>
                <a:latin typeface="Times New Roman"/>
                <a:cs typeface="Times New Roman"/>
              </a:rPr>
              <a:t>risks.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099" y="2307475"/>
            <a:ext cx="6902487" cy="425219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3</a:t>
            </a:fld>
            <a:endParaRPr spc="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1142746"/>
            <a:ext cx="3399154" cy="8750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DEVELOPMENT</a:t>
            </a:r>
            <a:r>
              <a:rPr sz="2000" spc="-55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5" dirty="0">
                <a:solidFill>
                  <a:srgbClr val="1F467A"/>
                </a:solidFill>
                <a:latin typeface="Arial Black"/>
                <a:cs typeface="Arial Black"/>
              </a:rPr>
              <a:t>PART</a:t>
            </a:r>
            <a:r>
              <a:rPr sz="2000" spc="-60" dirty="0">
                <a:solidFill>
                  <a:srgbClr val="1F467A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1F467A"/>
                </a:solidFill>
                <a:latin typeface="Arial Black"/>
                <a:cs typeface="Arial Black"/>
              </a:rPr>
              <a:t>1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 Black"/>
                <a:cs typeface="Arial Black"/>
              </a:rPr>
              <a:t>Hardware</a:t>
            </a:r>
            <a:r>
              <a:rPr sz="1400" spc="-9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and</a:t>
            </a:r>
            <a:r>
              <a:rPr sz="1400" spc="-110" dirty="0">
                <a:latin typeface="Arial Black"/>
                <a:cs typeface="Arial Black"/>
              </a:rPr>
              <a:t> </a:t>
            </a:r>
            <a:r>
              <a:rPr sz="1400" spc="-5" dirty="0">
                <a:latin typeface="Arial Black"/>
                <a:cs typeface="Arial Black"/>
              </a:rPr>
              <a:t>Components: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2542412"/>
            <a:ext cx="2305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90" dirty="0">
                <a:latin typeface="Arial"/>
                <a:cs typeface="Arial"/>
              </a:rPr>
              <a:t>GSM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70" dirty="0">
                <a:latin typeface="Arial"/>
                <a:cs typeface="Arial"/>
              </a:rPr>
              <a:t>module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(SIM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65" dirty="0">
                <a:latin typeface="Arial"/>
                <a:cs typeface="Arial"/>
              </a:rPr>
              <a:t>8001):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6991" y="2768473"/>
            <a:ext cx="838835" cy="167640"/>
          </a:xfrm>
          <a:custGeom>
            <a:avLst/>
            <a:gdLst/>
            <a:ahLst/>
            <a:cxnLst/>
            <a:rect l="l" t="t" r="r" b="b"/>
            <a:pathLst>
              <a:path w="838835" h="167639">
                <a:moveTo>
                  <a:pt x="838504" y="0"/>
                </a:moveTo>
                <a:lnTo>
                  <a:pt x="0" y="0"/>
                </a:lnTo>
                <a:lnTo>
                  <a:pt x="0" y="167640"/>
                </a:lnTo>
                <a:lnTo>
                  <a:pt x="838504" y="167640"/>
                </a:lnTo>
                <a:lnTo>
                  <a:pt x="838504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991" y="2936113"/>
            <a:ext cx="669670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SIM8001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GSM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(Global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Mobile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Communications)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module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3140329"/>
            <a:ext cx="7205345" cy="20764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5" dirty="0">
                <a:latin typeface="Times New Roman"/>
                <a:cs typeface="Times New Roman"/>
              </a:rPr>
              <a:t>wireless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communication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 </a:t>
            </a:r>
            <a:r>
              <a:rPr sz="1400" spc="-5" dirty="0">
                <a:latin typeface="Times New Roman"/>
                <a:cs typeface="Times New Roman"/>
              </a:rPr>
              <a:t>cellular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supports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(GSM/GPRS)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networks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provides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991" y="3347592"/>
            <a:ext cx="621157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like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data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transmission,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SMS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messaging,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voice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calls,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AT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control.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291" y="3728465"/>
            <a:ext cx="15887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Arial"/>
                <a:cs typeface="Arial"/>
              </a:rPr>
              <a:t>Ultrasonic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6991" y="3957573"/>
            <a:ext cx="384810" cy="210820"/>
          </a:xfrm>
          <a:custGeom>
            <a:avLst/>
            <a:gdLst/>
            <a:ahLst/>
            <a:cxnLst/>
            <a:rect l="l" t="t" r="r" b="b"/>
            <a:pathLst>
              <a:path w="384809" h="210820">
                <a:moveTo>
                  <a:pt x="384352" y="0"/>
                </a:moveTo>
                <a:lnTo>
                  <a:pt x="0" y="0"/>
                </a:lnTo>
                <a:lnTo>
                  <a:pt x="0" y="210312"/>
                </a:lnTo>
                <a:lnTo>
                  <a:pt x="384352" y="210312"/>
                </a:lnTo>
                <a:lnTo>
                  <a:pt x="38435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4496" y="4164838"/>
            <a:ext cx="6550025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high-frequency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sound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waves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measure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distances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objects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991" y="4375150"/>
            <a:ext cx="685800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without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physical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contact.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They work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principle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sending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ultrasonic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pulses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991" y="4579365"/>
            <a:ext cx="70072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Times New Roman"/>
                <a:cs typeface="Times New Roman"/>
              </a:rPr>
              <a:t>calculating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time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takes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them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bounce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back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from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object.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These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commonly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991" y="4783835"/>
            <a:ext cx="669035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obstacle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avoidance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robotics,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distance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measurement,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level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sensing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industrial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991" y="4988052"/>
            <a:ext cx="902969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applications.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291" y="5307583"/>
            <a:ext cx="1144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Arial"/>
                <a:cs typeface="Arial"/>
              </a:rPr>
              <a:t>Float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sensor: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991" y="5533644"/>
            <a:ext cx="7147559" cy="21082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914400">
              <a:lnSpc>
                <a:spcPts val="1600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sensor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simple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reliable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device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used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detect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levels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container.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991" y="5743955"/>
            <a:ext cx="6854825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consists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float,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typically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made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buoyant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material,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that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falls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changing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liquid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6991" y="5948426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levels.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When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float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reaches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specific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point,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triggers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switch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mechanism,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signaling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either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991" y="6152641"/>
            <a:ext cx="211963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presence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 absence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liquid.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16991" y="6353809"/>
            <a:ext cx="116205" cy="189230"/>
          </a:xfrm>
          <a:custGeom>
            <a:avLst/>
            <a:gdLst/>
            <a:ahLst/>
            <a:cxnLst/>
            <a:rect l="l" t="t" r="r" b="b"/>
            <a:pathLst>
              <a:path w="116204" h="189229">
                <a:moveTo>
                  <a:pt x="116128" y="0"/>
                </a:moveTo>
                <a:lnTo>
                  <a:pt x="0" y="0"/>
                </a:lnTo>
                <a:lnTo>
                  <a:pt x="0" y="188975"/>
                </a:lnTo>
                <a:lnTo>
                  <a:pt x="116128" y="188975"/>
                </a:lnTo>
                <a:lnTo>
                  <a:pt x="116128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16991" y="6545833"/>
            <a:ext cx="814705" cy="23495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r>
              <a:rPr sz="1400" b="1" spc="-5" dirty="0">
                <a:latin typeface="Segoe UI"/>
                <a:cs typeface="Segoe UI"/>
              </a:rPr>
              <a:t>Zero</a:t>
            </a:r>
            <a:r>
              <a:rPr sz="1400" b="1" spc="-65" dirty="0">
                <a:latin typeface="Segoe UI"/>
                <a:cs typeface="Segoe UI"/>
              </a:rPr>
              <a:t> </a:t>
            </a:r>
            <a:r>
              <a:rPr sz="1400" b="1" spc="-5" dirty="0">
                <a:latin typeface="Segoe UI"/>
                <a:cs typeface="Segoe UI"/>
              </a:rPr>
              <a:t>PCB: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6991" y="6780530"/>
            <a:ext cx="7006590" cy="205104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487680">
              <a:lnSpc>
                <a:spcPts val="1555"/>
              </a:lnSpc>
            </a:pPr>
            <a:r>
              <a:rPr sz="1400" spc="-1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PCB</a:t>
            </a:r>
            <a:r>
              <a:rPr sz="1400" spc="-5" dirty="0">
                <a:latin typeface="Times New Roman"/>
                <a:cs typeface="Times New Roman"/>
              </a:rPr>
              <a:t> ,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often</a:t>
            </a:r>
            <a:r>
              <a:rPr sz="1400" spc="-10" dirty="0">
                <a:latin typeface="Times New Roman"/>
                <a:cs typeface="Times New Roman"/>
              </a:rPr>
              <a:t> referred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"Zero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Insertion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Force"</a:t>
            </a:r>
            <a:r>
              <a:rPr sz="1400" spc="-5" dirty="0">
                <a:latin typeface="Times New Roman"/>
                <a:cs typeface="Times New Roman"/>
              </a:rPr>
              <a:t> 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ZIF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PCB,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type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printed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6991" y="6985127"/>
            <a:ext cx="7006590" cy="20447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10" dirty="0">
                <a:latin typeface="Times New Roman"/>
                <a:cs typeface="Times New Roman"/>
              </a:rPr>
              <a:t>circuit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board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designed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integrated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circuits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fragile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delicate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pins.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specialized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6991" y="7183246"/>
            <a:ext cx="6955790" cy="210820"/>
          </a:xfrm>
          <a:custGeom>
            <a:avLst/>
            <a:gdLst/>
            <a:ahLst/>
            <a:cxnLst/>
            <a:rect l="l" t="t" r="r" b="b"/>
            <a:pathLst>
              <a:path w="6955790" h="210820">
                <a:moveTo>
                  <a:pt x="6955282" y="0"/>
                </a:moveTo>
                <a:lnTo>
                  <a:pt x="0" y="0"/>
                </a:lnTo>
                <a:lnTo>
                  <a:pt x="0" y="210311"/>
                </a:lnTo>
                <a:lnTo>
                  <a:pt x="6955282" y="210311"/>
                </a:lnTo>
                <a:lnTo>
                  <a:pt x="6955282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4291" y="7161403"/>
            <a:ext cx="697674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Times New Roman"/>
                <a:cs typeface="Times New Roman"/>
              </a:rPr>
              <a:t>socket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that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allows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ICs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to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inserted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or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removed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with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minimal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force,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reducing</a:t>
            </a:r>
            <a:r>
              <a:rPr sz="1400" spc="-10" dirty="0">
                <a:latin typeface="Times New Roman"/>
                <a:cs typeface="Times New Roman"/>
              </a:rPr>
              <a:t> the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risk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of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damage.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4</a:t>
            </a:fld>
            <a:endParaRPr spc="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65961"/>
            <a:ext cx="5438140" cy="79413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1F487C"/>
                </a:solidFill>
                <a:latin typeface="Arial Black"/>
                <a:cs typeface="Arial Black"/>
              </a:rPr>
              <a:t>PROGRAMING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ts val="1295"/>
              </a:lnSpc>
              <a:spcBef>
                <a:spcPts val="1670"/>
              </a:spcBef>
            </a:pP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&lt;Wire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 marR="3587115">
              <a:lnSpc>
                <a:spcPct val="95500"/>
              </a:lnSpc>
              <a:spcBef>
                <a:spcPts val="35"/>
              </a:spcBef>
            </a:pPr>
            <a:r>
              <a:rPr sz="1100" spc="-5" dirty="0">
                <a:latin typeface="Times New Roman"/>
                <a:cs typeface="Times New Roman"/>
              </a:rPr>
              <a:t>#include &lt;LiquidCrystal_I2C.h&gt;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 </a:t>
            </a:r>
            <a:r>
              <a:rPr sz="1100" dirty="0">
                <a:latin typeface="Times New Roman"/>
                <a:cs typeface="Times New Roman"/>
              </a:rPr>
              <a:t>&lt;New Ping </a:t>
            </a:r>
            <a:r>
              <a:rPr sz="1100" spc="-5" dirty="0">
                <a:latin typeface="Times New Roman"/>
                <a:cs typeface="Times New Roman"/>
              </a:rPr>
              <a:t>.h&gt;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#include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&lt;Software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.h&gt;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5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LiquidCrystal_I2C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lcd(0x27,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16,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12700" marR="3888740">
              <a:lnSpc>
                <a:spcPts val="1250"/>
              </a:lnSpc>
              <a:spcBef>
                <a:spcPts val="80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Ultrasonic</a:t>
            </a:r>
            <a:r>
              <a:rPr sz="1100" spc="254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TRIGGER_PIN</a:t>
            </a:r>
            <a:r>
              <a:rPr sz="1100" spc="-15" dirty="0">
                <a:latin typeface="Times New Roman"/>
                <a:cs typeface="Times New Roman"/>
              </a:rPr>
              <a:t> 12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ECHO_PIN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200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New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sonar(TRIGGER_PIN,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ECHO_PIN,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MAX_DISTANCE);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-10" dirty="0">
                <a:latin typeface="Times New Roman"/>
                <a:cs typeface="Times New Roman"/>
              </a:rPr>
              <a:t> Sensor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FLOAT_SENSOR_PIN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GSM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12700" marR="298386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Software </a:t>
            </a:r>
            <a:r>
              <a:rPr sz="1100" dirty="0">
                <a:latin typeface="Times New Roman"/>
                <a:cs typeface="Times New Roman"/>
              </a:rPr>
              <a:t>Serial gsm </a:t>
            </a:r>
            <a:r>
              <a:rPr sz="1100" spc="-5" dirty="0">
                <a:latin typeface="Times New Roman"/>
                <a:cs typeface="Times New Roman"/>
              </a:rPr>
              <a:t>Serial(8, 9);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RX, </a:t>
            </a:r>
            <a:r>
              <a:rPr sz="1100" spc="10" dirty="0">
                <a:latin typeface="Times New Roman"/>
                <a:cs typeface="Times New Roman"/>
              </a:rPr>
              <a:t>TX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GSM_BAUDRATE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9600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0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#define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FLOOD_THRESHOLD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50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Example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250"/>
              </a:lnSpc>
              <a:spcBef>
                <a:spcPts val="75"/>
              </a:spcBef>
            </a:pPr>
            <a:r>
              <a:rPr sz="1100" spc="-5" dirty="0">
                <a:latin typeface="Times New Roman"/>
                <a:cs typeface="Times New Roman"/>
              </a:rPr>
              <a:t>String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Numbers[]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"+9188305848xx",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"+9188305848xx"</a:t>
            </a:r>
            <a:r>
              <a:rPr sz="1100" dirty="0">
                <a:latin typeface="Times New Roman"/>
                <a:cs typeface="Times New Roman"/>
              </a:rPr>
              <a:t> };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Example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phone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setup()</a:t>
            </a:r>
            <a:r>
              <a:rPr sz="1100" dirty="0">
                <a:latin typeface="Times New Roman"/>
                <a:cs typeface="Times New Roman"/>
              </a:rPr>
              <a:t> {</a:t>
            </a:r>
            <a:endParaRPr sz="1100">
              <a:latin typeface="Times New Roman"/>
              <a:cs typeface="Times New Roman"/>
            </a:endParaRPr>
          </a:p>
          <a:p>
            <a:pPr marL="48895" marR="3992245">
              <a:lnSpc>
                <a:spcPts val="1270"/>
              </a:lnSpc>
              <a:spcBef>
                <a:spcPts val="5"/>
              </a:spcBef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.begin(16,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2);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0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.backlight();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" dirty="0">
                <a:latin typeface="Times New Roman"/>
                <a:cs typeface="Times New Roman"/>
              </a:rPr>
              <a:t> Module</a:t>
            </a:r>
            <a:endParaRPr sz="1100">
              <a:latin typeface="Times New Roman"/>
              <a:cs typeface="Times New Roman"/>
            </a:endParaRPr>
          </a:p>
          <a:p>
            <a:pPr marL="48895" marR="2511425">
              <a:lnSpc>
                <a:spcPct val="95500"/>
              </a:lnSpc>
              <a:spcBef>
                <a:spcPts val="35"/>
              </a:spcBef>
            </a:pP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Serial.begin(GSM_BAUDRATE);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delay(2000); </a:t>
            </a: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10" dirty="0">
                <a:latin typeface="Times New Roman"/>
                <a:cs typeface="Times New Roman"/>
              </a:rPr>
              <a:t>Give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10" dirty="0">
                <a:latin typeface="Times New Roman"/>
                <a:cs typeface="Times New Roman"/>
              </a:rPr>
              <a:t>module </a:t>
            </a:r>
            <a:r>
              <a:rPr sz="1100" dirty="0">
                <a:latin typeface="Times New Roman"/>
                <a:cs typeface="Times New Roman"/>
              </a:rPr>
              <a:t>time </a:t>
            </a:r>
            <a:r>
              <a:rPr sz="1100" spc="10" dirty="0">
                <a:latin typeface="Times New Roman"/>
                <a:cs typeface="Times New Roman"/>
              </a:rPr>
              <a:t>to </a:t>
            </a:r>
            <a:r>
              <a:rPr sz="1100" spc="-5" dirty="0">
                <a:latin typeface="Times New Roman"/>
                <a:cs typeface="Times New Roman"/>
              </a:rPr>
              <a:t>initialize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5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Command("AT+CMGF=1");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10" dirty="0">
                <a:latin typeface="Times New Roman"/>
                <a:cs typeface="Times New Roman"/>
              </a:rPr>
              <a:t> Set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text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mode</a:t>
            </a:r>
            <a:endParaRPr sz="1100">
              <a:latin typeface="Times New Roman"/>
              <a:cs typeface="Times New Roman"/>
            </a:endParaRPr>
          </a:p>
          <a:p>
            <a:pPr marL="48895" marR="3565525">
              <a:lnSpc>
                <a:spcPts val="1250"/>
              </a:lnSpc>
              <a:spcBef>
                <a:spcPts val="75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Display Initialization Message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-5" dirty="0">
                <a:latin typeface="Times New Roman"/>
                <a:cs typeface="Times New Roman"/>
              </a:rPr>
              <a:t> Cursor(0,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3637915">
              <a:lnSpc>
                <a:spcPts val="1280"/>
              </a:lnSpc>
              <a:spcBef>
                <a:spcPts val="5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.print("Flood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Monitoring");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1);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8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.print("System");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delay(3000);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initialization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seconds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loop()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Ultrasonic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spc="-5" dirty="0">
                <a:latin typeface="Times New Roman"/>
                <a:cs typeface="Times New Roman"/>
              </a:rPr>
              <a:t>unsigned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int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distance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sonar.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_cm();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Read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digital Read(FLOAT_SENSOR_PIN);</a:t>
            </a:r>
            <a:endParaRPr sz="1100">
              <a:latin typeface="Times New Roman"/>
              <a:cs typeface="Times New Roman"/>
            </a:endParaRPr>
          </a:p>
          <a:p>
            <a:pPr marL="48895" marR="3913504">
              <a:lnSpc>
                <a:spcPts val="1270"/>
              </a:lnSpc>
              <a:spcBef>
                <a:spcPts val="60"/>
              </a:spcBef>
            </a:pPr>
            <a:r>
              <a:rPr sz="1100" dirty="0">
                <a:latin typeface="Times New Roman"/>
                <a:cs typeface="Times New Roman"/>
              </a:rPr>
              <a:t>// </a:t>
            </a:r>
            <a:r>
              <a:rPr sz="1100" spc="-5" dirty="0">
                <a:latin typeface="Times New Roman"/>
                <a:cs typeface="Times New Roman"/>
              </a:rPr>
              <a:t>Calculate </a:t>
            </a:r>
            <a:r>
              <a:rPr sz="1100" dirty="0">
                <a:latin typeface="Times New Roman"/>
                <a:cs typeface="Times New Roman"/>
              </a:rPr>
              <a:t>Flood Level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int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 </a:t>
            </a:r>
            <a:r>
              <a:rPr sz="1100" spc="-10" dirty="0">
                <a:latin typeface="Times New Roman"/>
                <a:cs typeface="Times New Roman"/>
              </a:rPr>
              <a:t>distance;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Update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LCD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Display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.clear();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5</a:t>
            </a:fld>
            <a:endParaRPr spc="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291" y="926337"/>
            <a:ext cx="4402455" cy="5026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1295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.set </a:t>
            </a:r>
            <a:r>
              <a:rPr sz="1100" spc="-5" dirty="0">
                <a:latin typeface="Times New Roman"/>
                <a:cs typeface="Times New Roman"/>
              </a:rPr>
              <a:t>Cursor(0,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0);</a:t>
            </a:r>
            <a:endParaRPr sz="1100">
              <a:latin typeface="Times New Roman"/>
              <a:cs typeface="Times New Roman"/>
            </a:endParaRPr>
          </a:p>
          <a:p>
            <a:pPr marL="48895" marR="2832100">
              <a:lnSpc>
                <a:spcPts val="1270"/>
              </a:lnSpc>
              <a:spcBef>
                <a:spcPts val="65"/>
              </a:spcBef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.print("Water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.print(flood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10" dirty="0">
                <a:latin typeface="Times New Roman"/>
                <a:cs typeface="Times New Roman"/>
              </a:rPr>
              <a:t>lcd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.print("cm");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5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Check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Threshold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spc="-10" dirty="0">
                <a:latin typeface="Times New Roman"/>
                <a:cs typeface="Times New Roman"/>
              </a:rPr>
              <a:t>if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Level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&gt;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FLOOD_THRESHOLD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&amp;&amp; </a:t>
            </a:r>
            <a:r>
              <a:rPr sz="1100" spc="-10" dirty="0">
                <a:latin typeface="Times New Roman"/>
                <a:cs typeface="Times New Roman"/>
              </a:rPr>
              <a:t>float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Sensor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Value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==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HIGH)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//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dirty="0">
                <a:latin typeface="Times New Roman"/>
                <a:cs typeface="Times New Roman"/>
              </a:rPr>
              <a:t> SMS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SMS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spc="-5" dirty="0">
                <a:latin typeface="Times New Roman"/>
                <a:cs typeface="Times New Roman"/>
              </a:rPr>
              <a:t>delay(500);</a:t>
            </a:r>
            <a:r>
              <a:rPr sz="1100" dirty="0">
                <a:latin typeface="Times New Roman"/>
                <a:cs typeface="Times New Roman"/>
              </a:rPr>
              <a:t> //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Delay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for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stability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void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SMS(int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Level)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 marR="1656714">
              <a:lnSpc>
                <a:spcPts val="1250"/>
              </a:lnSpc>
              <a:spcBef>
                <a:spcPts val="75"/>
              </a:spcBef>
            </a:pP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"Flood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Alert!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Water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level</a:t>
            </a:r>
            <a:r>
              <a:rPr sz="1100" spc="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is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flood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Level;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15"/>
              </a:lnSpc>
            </a:pPr>
            <a:r>
              <a:rPr sz="1100" spc="-5" dirty="0">
                <a:latin typeface="Times New Roman"/>
                <a:cs typeface="Times New Roman"/>
              </a:rPr>
              <a:t>message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+=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"cm.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Take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necessary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actions.";</a:t>
            </a:r>
            <a:endParaRPr sz="1100">
              <a:latin typeface="Times New Roman"/>
              <a:cs typeface="Times New Roman"/>
            </a:endParaRPr>
          </a:p>
          <a:p>
            <a:pPr marL="48895" marR="17145">
              <a:lnSpc>
                <a:spcPts val="1250"/>
              </a:lnSpc>
              <a:spcBef>
                <a:spcPts val="75"/>
              </a:spcBef>
            </a:pPr>
            <a:r>
              <a:rPr sz="1100" spc="-15" dirty="0">
                <a:latin typeface="Times New Roman"/>
                <a:cs typeface="Times New Roman"/>
              </a:rPr>
              <a:t>for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(int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=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0;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&lt;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size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Numbers)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/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size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of(phone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Numbers[0]);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i++)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Command("AT+CMGS=\""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phone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Numbers[i]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+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"\"");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2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57785" marR="2861945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send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Command(message);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0"/>
              </a:lnSpc>
            </a:pPr>
            <a:r>
              <a:rPr sz="1100" spc="-10" dirty="0">
                <a:latin typeface="Times New Roman"/>
                <a:cs typeface="Times New Roman"/>
              </a:rPr>
              <a:t>send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Command((String)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char(26));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0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48895" marR="2106295" indent="-36830">
              <a:lnSpc>
                <a:spcPts val="1270"/>
              </a:lnSpc>
              <a:spcBef>
                <a:spcPts val="60"/>
              </a:spcBef>
            </a:pPr>
            <a:r>
              <a:rPr sz="1100" spc="-5" dirty="0">
                <a:latin typeface="Times New Roman"/>
                <a:cs typeface="Times New Roman"/>
              </a:rPr>
              <a:t>void </a:t>
            </a:r>
            <a:r>
              <a:rPr sz="1100" spc="5" dirty="0">
                <a:latin typeface="Times New Roman"/>
                <a:cs typeface="Times New Roman"/>
              </a:rPr>
              <a:t>send </a:t>
            </a:r>
            <a:r>
              <a:rPr sz="1100" spc="-5" dirty="0">
                <a:latin typeface="Times New Roman"/>
                <a:cs typeface="Times New Roman"/>
              </a:rPr>
              <a:t>Command(String command) </a:t>
            </a:r>
            <a:r>
              <a:rPr sz="1100" dirty="0">
                <a:latin typeface="Times New Roman"/>
                <a:cs typeface="Times New Roman"/>
              </a:rPr>
              <a:t>{ </a:t>
            </a:r>
            <a:r>
              <a:rPr sz="1100" spc="-26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gsm </a:t>
            </a:r>
            <a:r>
              <a:rPr sz="1100" spc="-5" dirty="0">
                <a:latin typeface="Times New Roman"/>
                <a:cs typeface="Times New Roman"/>
              </a:rPr>
              <a:t>Serial. println(command); 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delay(1000);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195"/>
              </a:lnSpc>
            </a:pPr>
            <a:r>
              <a:rPr sz="1100" spc="-5" dirty="0">
                <a:latin typeface="Times New Roman"/>
                <a:cs typeface="Times New Roman"/>
              </a:rPr>
              <a:t>while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(gsm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available())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{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70"/>
              </a:lnSpc>
            </a:pPr>
            <a:r>
              <a:rPr sz="1100" dirty="0">
                <a:latin typeface="Times New Roman"/>
                <a:cs typeface="Times New Roman"/>
              </a:rPr>
              <a:t>gsm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Serial. </a:t>
            </a:r>
            <a:r>
              <a:rPr sz="1100" spc="-10" dirty="0">
                <a:latin typeface="Times New Roman"/>
                <a:cs typeface="Times New Roman"/>
              </a:rPr>
              <a:t>read();</a:t>
            </a:r>
            <a:endParaRPr sz="1100">
              <a:latin typeface="Times New Roman"/>
              <a:cs typeface="Times New Roman"/>
            </a:endParaRPr>
          </a:p>
          <a:p>
            <a:pPr marL="48895">
              <a:lnSpc>
                <a:spcPts val="1245"/>
              </a:lnSpc>
            </a:pPr>
            <a:r>
              <a:rPr sz="1100" dirty="0">
                <a:latin typeface="Times New Roman"/>
                <a:cs typeface="Times New Roman"/>
              </a:rPr>
              <a:t>}</a:t>
            </a:r>
            <a:endParaRPr sz="1100">
              <a:latin typeface="Times New Roman"/>
              <a:cs typeface="Times New Roman"/>
            </a:endParaRPr>
          </a:p>
          <a:p>
            <a:pPr marL="55244">
              <a:lnSpc>
                <a:spcPts val="1390"/>
              </a:lnSpc>
            </a:pPr>
            <a:r>
              <a:rPr sz="1200" dirty="0">
                <a:latin typeface="Arial MT"/>
                <a:cs typeface="Arial MT"/>
              </a:rPr>
              <a:t>}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291" y="6414261"/>
            <a:ext cx="1814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O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NC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1F487C"/>
                </a:solidFill>
                <a:latin typeface="Arial"/>
                <a:cs typeface="Arial"/>
              </a:rPr>
              <a:t>U</a:t>
            </a:r>
            <a:r>
              <a:rPr sz="2000" b="1" spc="-20" dirty="0">
                <a:solidFill>
                  <a:srgbClr val="1F487C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IO</a:t>
            </a:r>
            <a:r>
              <a:rPr sz="2000" b="1" dirty="0">
                <a:solidFill>
                  <a:srgbClr val="1F487C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91" y="6722694"/>
            <a:ext cx="6931025" cy="1803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533525">
              <a:lnSpc>
                <a:spcPts val="1365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flood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monitoring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warning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 technology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991" y="6902831"/>
            <a:ext cx="7062470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represent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pivotal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advancement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disaster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protection.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These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systems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provide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991" y="7073518"/>
            <a:ext cx="5128895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0"/>
              </a:lnSpc>
            </a:pPr>
            <a:r>
              <a:rPr sz="1200" spc="-10" dirty="0">
                <a:latin typeface="Times New Roman"/>
                <a:cs typeface="Times New Roman"/>
              </a:rPr>
              <a:t>time</a:t>
            </a:r>
            <a:r>
              <a:rPr sz="1200" spc="5" dirty="0">
                <a:latin typeface="Times New Roman"/>
                <a:cs typeface="Times New Roman"/>
              </a:rPr>
              <a:t> 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predictive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enabling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timely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responses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potential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flood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risks.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6991" y="7232015"/>
            <a:ext cx="1409065" cy="180340"/>
          </a:xfrm>
          <a:custGeom>
            <a:avLst/>
            <a:gdLst/>
            <a:ahLst/>
            <a:cxnLst/>
            <a:rect l="l" t="t" r="r" b="b"/>
            <a:pathLst>
              <a:path w="1409064" h="180340">
                <a:moveTo>
                  <a:pt x="1408811" y="0"/>
                </a:moveTo>
                <a:lnTo>
                  <a:pt x="0" y="0"/>
                </a:lnTo>
                <a:lnTo>
                  <a:pt x="0" y="179831"/>
                </a:lnTo>
                <a:lnTo>
                  <a:pt x="1408811" y="179831"/>
                </a:lnTo>
                <a:lnTo>
                  <a:pt x="1408811" y="0"/>
                </a:lnTo>
                <a:close/>
              </a:path>
            </a:pathLst>
          </a:custGeom>
          <a:solidFill>
            <a:srgbClr val="F7F7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6991" y="7411846"/>
            <a:ext cx="6638290" cy="167640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 marL="1411605">
              <a:lnSpc>
                <a:spcPts val="1270"/>
              </a:lnSpc>
            </a:pPr>
            <a:r>
              <a:rPr sz="1200" spc="5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seamlessly integrating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sensors,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data </a:t>
            </a:r>
            <a:r>
              <a:rPr sz="1200" spc="-10" dirty="0">
                <a:latin typeface="Times New Roman"/>
                <a:cs typeface="Times New Roman"/>
              </a:rPr>
              <a:t>analytics,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communication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networks,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43180">
              <a:lnSpc>
                <a:spcPct val="101000"/>
              </a:lnSpc>
              <a:spcBef>
                <a:spcPts val="35"/>
              </a:spcBef>
            </a:pPr>
            <a:r>
              <a:rPr spc="60" dirty="0"/>
              <a:t>FLOOD </a:t>
            </a:r>
            <a:r>
              <a:rPr spc="55" dirty="0"/>
              <a:t>MONITORING </a:t>
            </a:r>
            <a:r>
              <a:rPr spc="60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55" dirty="0"/>
              <a:t>EARLY</a:t>
            </a:r>
            <a:r>
              <a:rPr spc="-5" dirty="0"/>
              <a:t> </a:t>
            </a:r>
            <a:r>
              <a:rPr spc="55" dirty="0"/>
              <a:t>WARNING </a:t>
            </a:r>
            <a:r>
              <a:rPr spc="-285" dirty="0"/>
              <a:t> </a:t>
            </a:r>
            <a:r>
              <a:rPr spc="60" dirty="0"/>
              <a:t>SYSTEM|</a:t>
            </a:r>
            <a:fld id="{81D60167-4931-47E6-BA6A-407CBD079E47}" type="slidenum">
              <a:rPr spc="60" dirty="0"/>
              <a:t>6</a:t>
            </a:fld>
            <a:endParaRPr spc="60" dirty="0"/>
          </a:p>
        </p:txBody>
      </p:sp>
      <p:sp>
        <p:nvSpPr>
          <p:cNvPr id="9" name="object 9"/>
          <p:cNvSpPr txBox="1"/>
          <p:nvPr/>
        </p:nvSpPr>
        <p:spPr>
          <a:xfrm>
            <a:off x="316991" y="7579486"/>
            <a:ext cx="3912235" cy="170815"/>
          </a:xfrm>
          <a:prstGeom prst="rect">
            <a:avLst/>
          </a:prstGeom>
          <a:solidFill>
            <a:srgbClr val="F7F7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95"/>
              </a:lnSpc>
            </a:pPr>
            <a:r>
              <a:rPr sz="1200" spc="-5" dirty="0">
                <a:latin typeface="Times New Roman"/>
                <a:cs typeface="Times New Roman"/>
              </a:rPr>
              <a:t>empower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proactively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property.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910</Words>
  <Application>Microsoft Office PowerPoint</Application>
  <PresentationFormat>Custom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TABLE OF CONTENTS</vt:lpstr>
      <vt:lpstr>INTRODUCTION: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student</cp:lastModifiedBy>
  <cp:revision>2</cp:revision>
  <dcterms:created xsi:type="dcterms:W3CDTF">2023-11-01T05:25:17Z</dcterms:created>
  <dcterms:modified xsi:type="dcterms:W3CDTF">2023-11-01T06:18:56Z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2023-11-01T00:00:00Z</vt:filetime>
  </property>
</Properties>
</file>