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56"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1C1AC-1452-4757-8D73-F776B7D0E5B8}"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66BB6-4494-41DE-ABCE-AA7DB39A188C}" type="slidenum">
              <a:rPr lang="en-IN" smtClean="0"/>
              <a:t>‹#›</a:t>
            </a:fld>
            <a:endParaRPr lang="en-IN"/>
          </a:p>
        </p:txBody>
      </p:sp>
    </p:spTree>
    <p:extLst>
      <p:ext uri="{BB962C8B-B14F-4D97-AF65-F5344CB8AC3E}">
        <p14:creationId xmlns:p14="http://schemas.microsoft.com/office/powerpoint/2010/main" val="416606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957958-2B32-4F3B-BE44-5744C1A5F5CF}"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363543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957958-2B32-4F3B-BE44-5744C1A5F5CF}"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171195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957958-2B32-4F3B-BE44-5744C1A5F5CF}"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414451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957958-2B32-4F3B-BE44-5744C1A5F5CF}"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358486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957958-2B32-4F3B-BE44-5744C1A5F5CF}"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1988796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957958-2B32-4F3B-BE44-5744C1A5F5CF}"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1757321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957958-2B32-4F3B-BE44-5744C1A5F5CF}"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196935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957958-2B32-4F3B-BE44-5744C1A5F5CF}"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388844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57958-2B32-4F3B-BE44-5744C1A5F5CF}"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4035237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57958-2B32-4F3B-BE44-5744C1A5F5CF}"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3494614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957958-2B32-4F3B-BE44-5744C1A5F5CF}"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7C043D-3FAF-4582-BAA2-18D850B08867}" type="slidenum">
              <a:rPr lang="en-IN" smtClean="0"/>
              <a:t>‹#›</a:t>
            </a:fld>
            <a:endParaRPr lang="en-IN"/>
          </a:p>
        </p:txBody>
      </p:sp>
    </p:spTree>
    <p:extLst>
      <p:ext uri="{BB962C8B-B14F-4D97-AF65-F5344CB8AC3E}">
        <p14:creationId xmlns:p14="http://schemas.microsoft.com/office/powerpoint/2010/main" val="313228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57958-2B32-4F3B-BE44-5744C1A5F5CF}" type="datetimeFigureOut">
              <a:rPr lang="en-IN" smtClean="0"/>
              <a:t>18-09-2024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043D-3FAF-4582-BAA2-18D850B08867}" type="slidenum">
              <a:rPr lang="en-IN" smtClean="0"/>
              <a:t>‹#›</a:t>
            </a:fld>
            <a:endParaRPr lang="en-IN"/>
          </a:p>
        </p:txBody>
      </p:sp>
    </p:spTree>
    <p:extLst>
      <p:ext uri="{BB962C8B-B14F-4D97-AF65-F5344CB8AC3E}">
        <p14:creationId xmlns:p14="http://schemas.microsoft.com/office/powerpoint/2010/main" val="419615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1600200" y="1673352"/>
            <a:ext cx="8595360" cy="3172968"/>
          </a:xfrm>
          <a:prstGeom prst="rect">
            <a:avLst/>
          </a:prstGeom>
          <a:noFill/>
        </p:spPr>
        <p:txBody>
          <a:bodyPr wrap="square" rtlCol="0">
            <a:spAutoFit/>
          </a:bodyPr>
          <a:lstStyle/>
          <a:p>
            <a:endParaRPr lang="en-IN" dirty="0"/>
          </a:p>
        </p:txBody>
      </p:sp>
      <p:sp>
        <p:nvSpPr>
          <p:cNvPr id="8" name="Rectangle 7"/>
          <p:cNvSpPr/>
          <p:nvPr/>
        </p:nvSpPr>
        <p:spPr>
          <a:xfrm>
            <a:off x="1810596" y="2244959"/>
            <a:ext cx="8570808" cy="1692771"/>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Transport demand prediction</a:t>
            </a:r>
          </a:p>
          <a:p>
            <a:pPr algn="ctr"/>
            <a:endParaRPr lang="en-US" sz="2500" b="1" dirty="0">
              <a:ln w="22225">
                <a:solidFill>
                  <a:schemeClr val="accent2"/>
                </a:solidFill>
                <a:prstDash val="solid"/>
              </a:ln>
              <a:solidFill>
                <a:schemeClr val="accent2">
                  <a:lumMod val="40000"/>
                  <a:lumOff val="60000"/>
                </a:schemeClr>
              </a:solidFill>
            </a:endParaRPr>
          </a:p>
          <a:p>
            <a:pPr algn="ctr"/>
            <a:r>
              <a:rPr lang="en-US" sz="2500" b="1" cap="none" spc="0" dirty="0" smtClean="0">
                <a:ln w="22225">
                  <a:solidFill>
                    <a:schemeClr val="accent2"/>
                  </a:solidFill>
                  <a:prstDash val="solid"/>
                </a:ln>
                <a:solidFill>
                  <a:schemeClr val="accent2">
                    <a:lumMod val="40000"/>
                    <a:lumOff val="60000"/>
                  </a:schemeClr>
                </a:solidFill>
                <a:effectLst/>
              </a:rPr>
              <a:t>By:-</a:t>
            </a:r>
            <a:r>
              <a:rPr lang="en-US" sz="2500" b="1" cap="none" spc="0" dirty="0" err="1" smtClean="0">
                <a:ln w="22225">
                  <a:solidFill>
                    <a:schemeClr val="accent2"/>
                  </a:solidFill>
                  <a:prstDash val="solid"/>
                </a:ln>
                <a:solidFill>
                  <a:schemeClr val="accent2">
                    <a:lumMod val="40000"/>
                    <a:lumOff val="60000"/>
                  </a:schemeClr>
                </a:solidFill>
                <a:effectLst/>
              </a:rPr>
              <a:t>D.Swarna</a:t>
            </a:r>
            <a:r>
              <a:rPr lang="en-US" sz="2500" b="1" cap="none" spc="0" dirty="0" smtClean="0">
                <a:ln w="22225">
                  <a:solidFill>
                    <a:schemeClr val="accent2"/>
                  </a:solidFill>
                  <a:prstDash val="solid"/>
                </a:ln>
                <a:solidFill>
                  <a:schemeClr val="accent2">
                    <a:lumMod val="40000"/>
                    <a:lumOff val="60000"/>
                  </a:schemeClr>
                </a:solidFill>
                <a:effectLst/>
              </a:rPr>
              <a:t> charitha,221FA14036</a:t>
            </a:r>
            <a:endParaRPr lang="en-US" sz="25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769441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968" y="694944"/>
            <a:ext cx="6339840" cy="6345936"/>
          </a:xfrm>
        </p:spPr>
        <p:txBody>
          <a:bodyPr>
            <a:noAutofit/>
          </a:bodyPr>
          <a:lstStyle/>
          <a:p>
            <a:pPr marL="0" indent="0">
              <a:buNone/>
            </a:pPr>
            <a:r>
              <a:rPr lang="en-IN" sz="800" dirty="0"/>
              <a:t>import pandas as </a:t>
            </a:r>
            <a:r>
              <a:rPr lang="en-IN" sz="800" dirty="0" err="1"/>
              <a:t>pd</a:t>
            </a:r>
            <a:endParaRPr lang="en-IN" sz="800" dirty="0"/>
          </a:p>
          <a:p>
            <a:pPr marL="0" indent="0">
              <a:buNone/>
            </a:pPr>
            <a:r>
              <a:rPr lang="en-IN" sz="800" dirty="0"/>
              <a:t>import </a:t>
            </a:r>
            <a:r>
              <a:rPr lang="en-IN" sz="800" dirty="0" err="1"/>
              <a:t>numpy</a:t>
            </a:r>
            <a:r>
              <a:rPr lang="en-IN" sz="800" dirty="0"/>
              <a:t> as np</a:t>
            </a:r>
          </a:p>
          <a:p>
            <a:pPr marL="0" indent="0">
              <a:buNone/>
            </a:pPr>
            <a:r>
              <a:rPr lang="en-IN" sz="800" dirty="0"/>
              <a:t>import </a:t>
            </a:r>
            <a:r>
              <a:rPr lang="en-IN" sz="800" dirty="0" err="1"/>
              <a:t>seaborn</a:t>
            </a:r>
            <a:r>
              <a:rPr lang="en-IN" sz="800" dirty="0"/>
              <a:t> as </a:t>
            </a:r>
            <a:r>
              <a:rPr lang="en-IN" sz="800" dirty="0" err="1"/>
              <a:t>sns</a:t>
            </a:r>
            <a:endParaRPr lang="en-IN" sz="800" dirty="0"/>
          </a:p>
          <a:p>
            <a:pPr marL="0" indent="0">
              <a:buNone/>
            </a:pPr>
            <a:r>
              <a:rPr lang="en-IN" sz="800" dirty="0"/>
              <a:t>import </a:t>
            </a:r>
            <a:r>
              <a:rPr lang="en-IN" sz="800" dirty="0" err="1"/>
              <a:t>matplotlib.pyplot</a:t>
            </a:r>
            <a:r>
              <a:rPr lang="en-IN" sz="800" dirty="0"/>
              <a:t> as </a:t>
            </a:r>
            <a:r>
              <a:rPr lang="en-IN" sz="800" dirty="0" err="1" smtClean="0"/>
              <a:t>plt</a:t>
            </a:r>
            <a:endParaRPr lang="en-IN" sz="800" dirty="0"/>
          </a:p>
          <a:p>
            <a:pPr marL="0" indent="0">
              <a:buNone/>
            </a:pPr>
            <a:r>
              <a:rPr lang="en-IN" sz="800" dirty="0"/>
              <a:t># Load the dataset</a:t>
            </a:r>
          </a:p>
          <a:p>
            <a:pPr marL="0" indent="0">
              <a:buNone/>
            </a:pPr>
            <a:r>
              <a:rPr lang="en-IN" sz="800" dirty="0"/>
              <a:t>dataset = </a:t>
            </a:r>
            <a:r>
              <a:rPr lang="en-IN" sz="800" dirty="0" err="1" smtClean="0"/>
              <a:t>pd.read_csv</a:t>
            </a:r>
            <a:r>
              <a:rPr lang="en-IN" sz="800" dirty="0" smtClean="0"/>
              <a:t>(‘C</a:t>
            </a:r>
            <a:r>
              <a:rPr lang="en-IN" sz="800" dirty="0"/>
              <a:t>:\</a:t>
            </a:r>
            <a:r>
              <a:rPr lang="en-IN" sz="800" dirty="0" smtClean="0"/>
              <a:t>Users\Swarn\Downloads\3BI_A_T3_assignement.xlsx')</a:t>
            </a:r>
            <a:endParaRPr lang="en-IN" sz="800" dirty="0"/>
          </a:p>
          <a:p>
            <a:pPr marL="0" indent="0">
              <a:buNone/>
            </a:pPr>
            <a:r>
              <a:rPr lang="en-IN" sz="800" dirty="0"/>
              <a:t># Display the first few rows of the data</a:t>
            </a:r>
          </a:p>
          <a:p>
            <a:pPr marL="0" indent="0">
              <a:buNone/>
            </a:pPr>
            <a:r>
              <a:rPr lang="en-IN" sz="800" dirty="0"/>
              <a:t>print(</a:t>
            </a:r>
            <a:r>
              <a:rPr lang="en-IN" sz="800" dirty="0" err="1"/>
              <a:t>dataset.head</a:t>
            </a:r>
            <a:r>
              <a:rPr lang="en-IN" sz="800" dirty="0" smtClean="0"/>
              <a:t>())</a:t>
            </a:r>
            <a:endParaRPr lang="en-IN" sz="800" dirty="0"/>
          </a:p>
          <a:p>
            <a:pPr marL="0" indent="0">
              <a:buNone/>
            </a:pPr>
            <a:r>
              <a:rPr lang="en-IN" sz="800" dirty="0"/>
              <a:t># Display information about the dataset</a:t>
            </a:r>
          </a:p>
          <a:p>
            <a:pPr marL="0" indent="0">
              <a:buNone/>
            </a:pPr>
            <a:r>
              <a:rPr lang="en-IN" sz="800" dirty="0"/>
              <a:t>print(dataset.info</a:t>
            </a:r>
            <a:r>
              <a:rPr lang="en-IN" sz="800" dirty="0" smtClean="0"/>
              <a:t>())</a:t>
            </a:r>
            <a:endParaRPr lang="en-IN" sz="800" dirty="0"/>
          </a:p>
          <a:p>
            <a:pPr marL="0" indent="0">
              <a:buNone/>
            </a:pPr>
            <a:r>
              <a:rPr lang="en-IN" sz="800" dirty="0"/>
              <a:t># Create a count plot of the payment method, car type, and max capacity columns</a:t>
            </a:r>
          </a:p>
          <a:p>
            <a:pPr marL="0" indent="0">
              <a:buNone/>
            </a:pPr>
            <a:r>
              <a:rPr lang="en-IN" sz="800" dirty="0" err="1"/>
              <a:t>plot_count_cols</a:t>
            </a:r>
            <a:r>
              <a:rPr lang="en-IN" sz="800" dirty="0"/>
              <a:t> = ['</a:t>
            </a:r>
            <a:r>
              <a:rPr lang="en-IN" sz="800" dirty="0" err="1"/>
              <a:t>payment_method</a:t>
            </a:r>
            <a:r>
              <a:rPr lang="en-IN" sz="800" dirty="0"/>
              <a:t>', '</a:t>
            </a:r>
            <a:r>
              <a:rPr lang="en-IN" sz="800" dirty="0" err="1"/>
              <a:t>car_type</a:t>
            </a:r>
            <a:r>
              <a:rPr lang="en-IN" sz="800" dirty="0"/>
              <a:t>', '</a:t>
            </a:r>
            <a:r>
              <a:rPr lang="en-IN" sz="800" dirty="0" err="1"/>
              <a:t>max_capacity</a:t>
            </a:r>
            <a:r>
              <a:rPr lang="en-IN" sz="800" dirty="0"/>
              <a:t>']</a:t>
            </a:r>
          </a:p>
          <a:p>
            <a:pPr marL="0" indent="0">
              <a:buNone/>
            </a:pPr>
            <a:r>
              <a:rPr lang="en-IN" sz="800" dirty="0"/>
              <a:t>for plots in </a:t>
            </a:r>
            <a:r>
              <a:rPr lang="en-IN" sz="800" dirty="0" err="1"/>
              <a:t>plot_count_cols</a:t>
            </a:r>
            <a:r>
              <a:rPr lang="en-IN" sz="800" dirty="0"/>
              <a:t>:</a:t>
            </a:r>
          </a:p>
          <a:p>
            <a:pPr marL="0" indent="0">
              <a:buNone/>
            </a:pPr>
            <a:r>
              <a:rPr lang="en-IN" sz="800" dirty="0"/>
              <a:t>    </a:t>
            </a:r>
            <a:r>
              <a:rPr lang="en-IN" sz="800" dirty="0" err="1"/>
              <a:t>sns.countplot</a:t>
            </a:r>
            <a:r>
              <a:rPr lang="en-IN" sz="800" dirty="0"/>
              <a:t>(dataset[plots])</a:t>
            </a:r>
          </a:p>
          <a:p>
            <a:pPr marL="0" indent="0">
              <a:buNone/>
            </a:pPr>
            <a:r>
              <a:rPr lang="en-IN" sz="800" dirty="0"/>
              <a:t>    </a:t>
            </a:r>
            <a:r>
              <a:rPr lang="en-IN" sz="800" dirty="0" err="1"/>
              <a:t>plt.show</a:t>
            </a:r>
            <a:r>
              <a:rPr lang="en-IN" sz="800" dirty="0" smtClean="0"/>
              <a:t>()</a:t>
            </a:r>
            <a:endParaRPr lang="en-IN" sz="800" dirty="0"/>
          </a:p>
          <a:p>
            <a:pPr marL="0" indent="0">
              <a:buNone/>
            </a:pPr>
            <a:r>
              <a:rPr lang="en-IN" sz="800" dirty="0"/>
              <a:t># Display the unique values in each column and their frequencies</a:t>
            </a:r>
          </a:p>
          <a:p>
            <a:pPr marL="0" indent="0">
              <a:buNone/>
            </a:pPr>
            <a:r>
              <a:rPr lang="en-IN" sz="800" dirty="0"/>
              <a:t>print(</a:t>
            </a:r>
            <a:r>
              <a:rPr lang="en-IN" sz="800" dirty="0" err="1"/>
              <a:t>dataset.describe</a:t>
            </a:r>
            <a:r>
              <a:rPr lang="en-IN" sz="800" dirty="0"/>
              <a:t>(include='object</a:t>
            </a:r>
            <a:r>
              <a:rPr lang="en-IN" sz="800" dirty="0" smtClean="0"/>
              <a:t>'))</a:t>
            </a:r>
            <a:endParaRPr lang="en-IN" sz="800" dirty="0"/>
          </a:p>
          <a:p>
            <a:pPr marL="0" indent="0">
              <a:buNone/>
            </a:pPr>
            <a:r>
              <a:rPr lang="en-IN" sz="800" dirty="0"/>
              <a:t># Create a bar chart of the top 10 most frequent values in the payment method column</a:t>
            </a:r>
          </a:p>
          <a:p>
            <a:pPr marL="0" indent="0">
              <a:buNone/>
            </a:pPr>
            <a:r>
              <a:rPr lang="en-IN" sz="800" dirty="0" err="1"/>
              <a:t>sns.barplot</a:t>
            </a:r>
            <a:r>
              <a:rPr lang="en-IN" sz="800" dirty="0"/>
              <a:t>(x=dataset['</a:t>
            </a:r>
            <a:r>
              <a:rPr lang="en-IN" sz="800" dirty="0" err="1"/>
              <a:t>payment_method</a:t>
            </a:r>
            <a:r>
              <a:rPr lang="en-IN" sz="800" dirty="0"/>
              <a:t>'].</a:t>
            </a:r>
            <a:r>
              <a:rPr lang="en-IN" sz="800" dirty="0" err="1"/>
              <a:t>value_counts</a:t>
            </a:r>
            <a:r>
              <a:rPr lang="en-IN" sz="800" dirty="0"/>
              <a:t>().index[:10], y=dataset['</a:t>
            </a:r>
            <a:r>
              <a:rPr lang="en-IN" sz="800" dirty="0" err="1"/>
              <a:t>payment_method</a:t>
            </a:r>
            <a:r>
              <a:rPr lang="en-IN" sz="800" dirty="0"/>
              <a:t>'].</a:t>
            </a:r>
            <a:r>
              <a:rPr lang="en-IN" sz="800" dirty="0" err="1"/>
              <a:t>value_counts</a:t>
            </a:r>
            <a:r>
              <a:rPr lang="en-IN" sz="800" dirty="0"/>
              <a:t>().values[:10])</a:t>
            </a:r>
          </a:p>
          <a:p>
            <a:pPr marL="0" indent="0">
              <a:buNone/>
            </a:pPr>
            <a:r>
              <a:rPr lang="en-IN" sz="800" dirty="0" err="1"/>
              <a:t>plt.title</a:t>
            </a:r>
            <a:r>
              <a:rPr lang="en-IN" sz="800" dirty="0"/>
              <a:t>('Top 10 Most Frequent Payment Methods')</a:t>
            </a:r>
          </a:p>
          <a:p>
            <a:pPr marL="0" indent="0">
              <a:buNone/>
            </a:pPr>
            <a:r>
              <a:rPr lang="en-IN" sz="800" dirty="0" err="1"/>
              <a:t>plt.xlabel</a:t>
            </a:r>
            <a:r>
              <a:rPr lang="en-IN" sz="800" dirty="0"/>
              <a:t>('Payment Method')</a:t>
            </a:r>
          </a:p>
          <a:p>
            <a:pPr marL="0" indent="0">
              <a:buNone/>
            </a:pPr>
            <a:r>
              <a:rPr lang="en-IN" sz="800" dirty="0" err="1"/>
              <a:t>plt.ylabel</a:t>
            </a:r>
            <a:r>
              <a:rPr lang="en-IN" sz="800" dirty="0"/>
              <a:t>('Frequency')</a:t>
            </a:r>
          </a:p>
          <a:p>
            <a:pPr marL="0" indent="0">
              <a:buNone/>
            </a:pPr>
            <a:r>
              <a:rPr lang="en-IN" sz="800" dirty="0" err="1"/>
              <a:t>plt.show</a:t>
            </a:r>
            <a:r>
              <a:rPr lang="en-IN" sz="800" dirty="0" smtClean="0"/>
              <a:t>()</a:t>
            </a:r>
            <a:endParaRPr lang="en-IN" sz="800" dirty="0"/>
          </a:p>
          <a:p>
            <a:pPr marL="0" indent="0">
              <a:buNone/>
            </a:pPr>
            <a:r>
              <a:rPr lang="en-IN" sz="800" dirty="0"/>
              <a:t># Create a bar chart of the top 10 most frequent values in the car type </a:t>
            </a:r>
            <a:r>
              <a:rPr lang="en-IN" sz="800" dirty="0" smtClean="0"/>
              <a:t>column</a:t>
            </a:r>
            <a:endParaRPr lang="en-IN" sz="800" dirty="0"/>
          </a:p>
        </p:txBody>
      </p:sp>
      <p:sp>
        <p:nvSpPr>
          <p:cNvPr id="2" name="TextBox 1"/>
          <p:cNvSpPr txBox="1"/>
          <p:nvPr/>
        </p:nvSpPr>
        <p:spPr>
          <a:xfrm>
            <a:off x="124968" y="73152"/>
            <a:ext cx="5617464" cy="523220"/>
          </a:xfrm>
          <a:prstGeom prst="rect">
            <a:avLst/>
          </a:prstGeom>
          <a:noFill/>
        </p:spPr>
        <p:txBody>
          <a:bodyPr wrap="square" rtlCol="0">
            <a:spAutoFit/>
          </a:bodyPr>
          <a:lstStyle/>
          <a:p>
            <a:r>
              <a:rPr lang="en-US" sz="2800" b="1" dirty="0" smtClean="0"/>
              <a:t>python Code:-</a:t>
            </a:r>
            <a:endParaRPr lang="en-IN" sz="2800" b="1" dirty="0"/>
          </a:p>
        </p:txBody>
      </p:sp>
      <p:sp>
        <p:nvSpPr>
          <p:cNvPr id="5" name="TextBox 4"/>
          <p:cNvSpPr txBox="1"/>
          <p:nvPr/>
        </p:nvSpPr>
        <p:spPr>
          <a:xfrm>
            <a:off x="6775704" y="596372"/>
            <a:ext cx="5148072" cy="5509200"/>
          </a:xfrm>
          <a:prstGeom prst="rect">
            <a:avLst/>
          </a:prstGeom>
          <a:noFill/>
        </p:spPr>
        <p:txBody>
          <a:bodyPr wrap="square" rtlCol="0">
            <a:spAutoFit/>
          </a:bodyPr>
          <a:lstStyle/>
          <a:p>
            <a:r>
              <a:rPr lang="en-IN" sz="800" dirty="0" err="1"/>
              <a:t>sns.barplot</a:t>
            </a:r>
            <a:r>
              <a:rPr lang="en-IN" sz="800" dirty="0"/>
              <a:t>(x=dataset['</a:t>
            </a:r>
            <a:r>
              <a:rPr lang="en-IN" sz="800" dirty="0" err="1"/>
              <a:t>car_type</a:t>
            </a:r>
            <a:r>
              <a:rPr lang="en-IN" sz="800" dirty="0"/>
              <a:t>'].</a:t>
            </a:r>
            <a:r>
              <a:rPr lang="en-IN" sz="800" dirty="0" err="1"/>
              <a:t>value_counts</a:t>
            </a:r>
            <a:r>
              <a:rPr lang="en-IN" sz="800" dirty="0"/>
              <a:t>().index[:10], y=dataset['</a:t>
            </a:r>
            <a:r>
              <a:rPr lang="en-IN" sz="800" dirty="0" err="1"/>
              <a:t>car_type</a:t>
            </a:r>
            <a:r>
              <a:rPr lang="en-IN" sz="800" dirty="0"/>
              <a:t>'].</a:t>
            </a:r>
            <a:r>
              <a:rPr lang="en-IN" sz="800" dirty="0" err="1"/>
              <a:t>value_counts</a:t>
            </a:r>
            <a:r>
              <a:rPr lang="en-IN" sz="800" dirty="0"/>
              <a:t>().values[:10])</a:t>
            </a:r>
          </a:p>
          <a:p>
            <a:r>
              <a:rPr lang="en-IN" sz="800" dirty="0" err="1"/>
              <a:t>plt.title</a:t>
            </a:r>
            <a:r>
              <a:rPr lang="en-IN" sz="800" dirty="0"/>
              <a:t>('Top 10 Most Frequent Car Types')</a:t>
            </a:r>
          </a:p>
          <a:p>
            <a:r>
              <a:rPr lang="en-IN" sz="800" dirty="0" err="1"/>
              <a:t>plt.xlabel</a:t>
            </a:r>
            <a:r>
              <a:rPr lang="en-IN" sz="800" dirty="0"/>
              <a:t>('Car Type')</a:t>
            </a:r>
          </a:p>
          <a:p>
            <a:r>
              <a:rPr lang="en-IN" sz="800" dirty="0" err="1"/>
              <a:t>plt.ylabel</a:t>
            </a:r>
            <a:r>
              <a:rPr lang="en-IN" sz="800" dirty="0"/>
              <a:t>('Frequency')</a:t>
            </a:r>
          </a:p>
          <a:p>
            <a:r>
              <a:rPr lang="en-IN" sz="800" dirty="0" err="1"/>
              <a:t>plt.show</a:t>
            </a:r>
            <a:r>
              <a:rPr lang="en-IN" sz="800" dirty="0"/>
              <a:t>()</a:t>
            </a:r>
          </a:p>
          <a:p>
            <a:endParaRPr lang="en-IN" sz="800" dirty="0"/>
          </a:p>
          <a:p>
            <a:r>
              <a:rPr lang="en-IN" sz="800" dirty="0"/>
              <a:t># Create a bar chart of the top 10 most frequent values in the max capacity column</a:t>
            </a:r>
          </a:p>
          <a:p>
            <a:r>
              <a:rPr lang="en-IN" sz="800" dirty="0" err="1"/>
              <a:t>sns.barplot</a:t>
            </a:r>
            <a:r>
              <a:rPr lang="en-IN" sz="800" dirty="0"/>
              <a:t>(x=dataset['</a:t>
            </a:r>
            <a:r>
              <a:rPr lang="en-IN" sz="800" dirty="0" err="1"/>
              <a:t>max_capacity</a:t>
            </a:r>
            <a:r>
              <a:rPr lang="en-IN" sz="800" dirty="0"/>
              <a:t>'].</a:t>
            </a:r>
            <a:r>
              <a:rPr lang="en-IN" sz="800" dirty="0" err="1"/>
              <a:t>value_counts</a:t>
            </a:r>
            <a:r>
              <a:rPr lang="en-IN" sz="800" dirty="0"/>
              <a:t>().index[:10], y=dataset['</a:t>
            </a:r>
            <a:r>
              <a:rPr lang="en-IN" sz="800" dirty="0" err="1"/>
              <a:t>max_capacity</a:t>
            </a:r>
            <a:r>
              <a:rPr lang="en-IN" sz="800" dirty="0"/>
              <a:t>'].</a:t>
            </a:r>
            <a:r>
              <a:rPr lang="en-IN" sz="800" dirty="0" err="1"/>
              <a:t>value_counts</a:t>
            </a:r>
            <a:r>
              <a:rPr lang="en-IN" sz="800" dirty="0"/>
              <a:t>().values[:10])</a:t>
            </a:r>
          </a:p>
          <a:p>
            <a:r>
              <a:rPr lang="en-IN" sz="800" dirty="0" err="1"/>
              <a:t>plt.title</a:t>
            </a:r>
            <a:r>
              <a:rPr lang="en-IN" sz="800" dirty="0"/>
              <a:t>('Top 10 Most Frequent Max Capacities')</a:t>
            </a:r>
          </a:p>
          <a:p>
            <a:r>
              <a:rPr lang="en-IN" sz="800" dirty="0" err="1"/>
              <a:t>plt.xlabel</a:t>
            </a:r>
            <a:r>
              <a:rPr lang="en-IN" sz="800" dirty="0"/>
              <a:t>('Max Capacity')</a:t>
            </a:r>
          </a:p>
          <a:p>
            <a:r>
              <a:rPr lang="en-IN" sz="800" dirty="0" err="1"/>
              <a:t>plt.ylabel</a:t>
            </a:r>
            <a:r>
              <a:rPr lang="en-IN" sz="800" dirty="0"/>
              <a:t>('Frequency')</a:t>
            </a:r>
          </a:p>
          <a:p>
            <a:r>
              <a:rPr lang="en-IN" sz="800" dirty="0" err="1"/>
              <a:t>plt.show</a:t>
            </a:r>
            <a:r>
              <a:rPr lang="en-IN" sz="800" dirty="0"/>
              <a:t>()</a:t>
            </a:r>
          </a:p>
          <a:p>
            <a:endParaRPr lang="en-IN" sz="800" dirty="0" smtClean="0"/>
          </a:p>
          <a:p>
            <a:r>
              <a:rPr lang="en-IN" sz="800" dirty="0" smtClean="0"/>
              <a:t> </a:t>
            </a:r>
            <a:r>
              <a:rPr lang="en-IN" sz="800" dirty="0"/>
              <a:t>theme(</a:t>
            </a:r>
            <a:r>
              <a:rPr lang="en-IN" sz="800" dirty="0" err="1"/>
              <a:t>plot.title</a:t>
            </a:r>
            <a:r>
              <a:rPr lang="en-IN" sz="800" dirty="0"/>
              <a:t> = </a:t>
            </a:r>
            <a:r>
              <a:rPr lang="en-IN" sz="800" dirty="0" err="1"/>
              <a:t>element_text</a:t>
            </a:r>
            <a:r>
              <a:rPr lang="en-IN" sz="800" dirty="0"/>
              <a:t>(</a:t>
            </a:r>
            <a:r>
              <a:rPr lang="en-IN" sz="800" dirty="0" err="1"/>
              <a:t>hjust</a:t>
            </a:r>
            <a:r>
              <a:rPr lang="en-IN" sz="800" dirty="0"/>
              <a:t> = 0.5)) +</a:t>
            </a:r>
          </a:p>
          <a:p>
            <a:r>
              <a:rPr lang="en-IN" sz="800" dirty="0"/>
              <a:t>      </a:t>
            </a:r>
            <a:r>
              <a:rPr lang="en-IN" sz="800" dirty="0" err="1"/>
              <a:t>scale_y_continuous</a:t>
            </a:r>
            <a:r>
              <a:rPr lang="en-IN" sz="800" dirty="0"/>
              <a:t>(expand = c(0,0)) -&gt; p</a:t>
            </a:r>
          </a:p>
          <a:p>
            <a:r>
              <a:rPr lang="en-IN" sz="800" dirty="0"/>
              <a:t>    print(p)</a:t>
            </a:r>
          </a:p>
          <a:p>
            <a:r>
              <a:rPr lang="en-IN" sz="800" dirty="0"/>
              <a:t>}</a:t>
            </a:r>
            <a:endParaRPr lang="en-IN" sz="800" dirty="0" smtClean="0"/>
          </a:p>
          <a:p>
            <a:r>
              <a:rPr lang="en-IN" sz="800" dirty="0" smtClean="0"/>
              <a:t># </a:t>
            </a:r>
            <a:r>
              <a:rPr lang="en-IN" sz="800" dirty="0"/>
              <a:t>Display the unique values in each column and their frequencies</a:t>
            </a:r>
          </a:p>
          <a:p>
            <a:r>
              <a:rPr lang="en-IN" sz="800" dirty="0"/>
              <a:t>print(summary(dataset %&gt;% select(where(</a:t>
            </a:r>
            <a:r>
              <a:rPr lang="en-IN" sz="800" dirty="0" err="1"/>
              <a:t>is.character</a:t>
            </a:r>
            <a:r>
              <a:rPr lang="en-IN" sz="800" dirty="0"/>
              <a:t>))))</a:t>
            </a:r>
          </a:p>
          <a:p>
            <a:endParaRPr lang="en-IN" sz="800" dirty="0"/>
          </a:p>
          <a:p>
            <a:r>
              <a:rPr lang="en-IN" sz="800" dirty="0"/>
              <a:t># Create a bar chart of the top 10 most frequent values in the payment method column</a:t>
            </a:r>
          </a:p>
          <a:p>
            <a:r>
              <a:rPr lang="en-IN" sz="800" dirty="0" err="1"/>
              <a:t>payment_method_freq</a:t>
            </a:r>
            <a:r>
              <a:rPr lang="en-IN" sz="800" dirty="0"/>
              <a:t> &lt;- dataset %&gt;% count(</a:t>
            </a:r>
            <a:r>
              <a:rPr lang="en-IN" sz="800" dirty="0" err="1"/>
              <a:t>payment_method</a:t>
            </a:r>
            <a:r>
              <a:rPr lang="en-IN" sz="800" dirty="0"/>
              <a:t>, sort = TRUE) %&gt;% head(10)</a:t>
            </a:r>
          </a:p>
          <a:p>
            <a:r>
              <a:rPr lang="en-IN" sz="800" dirty="0" err="1"/>
              <a:t>ggplot</a:t>
            </a:r>
            <a:r>
              <a:rPr lang="en-IN" sz="800" dirty="0"/>
              <a:t>(</a:t>
            </a:r>
            <a:r>
              <a:rPr lang="en-IN" sz="800" dirty="0" err="1"/>
              <a:t>payment_method_freq</a:t>
            </a:r>
            <a:r>
              <a:rPr lang="en-IN" sz="800" dirty="0"/>
              <a:t>, </a:t>
            </a:r>
            <a:r>
              <a:rPr lang="en-IN" sz="800" dirty="0" err="1"/>
              <a:t>aes</a:t>
            </a:r>
            <a:r>
              <a:rPr lang="en-IN" sz="800" dirty="0"/>
              <a:t>(x = reorder(</a:t>
            </a:r>
            <a:r>
              <a:rPr lang="en-IN" sz="800" dirty="0" err="1"/>
              <a:t>payment_method</a:t>
            </a:r>
            <a:r>
              <a:rPr lang="en-IN" sz="800" dirty="0"/>
              <a:t>, n), y = n)) +</a:t>
            </a:r>
          </a:p>
          <a:p>
            <a:r>
              <a:rPr lang="en-IN" sz="800" dirty="0"/>
              <a:t>  </a:t>
            </a:r>
            <a:r>
              <a:rPr lang="en-IN" sz="800" dirty="0" err="1"/>
              <a:t>geom_bar</a:t>
            </a:r>
            <a:r>
              <a:rPr lang="en-IN" sz="800" dirty="0"/>
              <a:t>(stat = 'identity') +</a:t>
            </a:r>
          </a:p>
          <a:p>
            <a:r>
              <a:rPr lang="en-IN" sz="800" dirty="0"/>
              <a:t>  </a:t>
            </a:r>
            <a:r>
              <a:rPr lang="en-IN" sz="800" dirty="0" err="1"/>
              <a:t>coord_flip</a:t>
            </a:r>
            <a:r>
              <a:rPr lang="en-IN" sz="800" dirty="0"/>
              <a:t>() +</a:t>
            </a:r>
          </a:p>
          <a:p>
            <a:r>
              <a:rPr lang="en-IN" sz="800" dirty="0"/>
              <a:t>  labs(title = 'Top 10 Most Frequent Payment Methods', x = 'Payment Method', y = 'Frequency') +</a:t>
            </a:r>
          </a:p>
          <a:p>
            <a:r>
              <a:rPr lang="en-IN" sz="800" dirty="0"/>
              <a:t>  </a:t>
            </a:r>
            <a:r>
              <a:rPr lang="en-IN" sz="800" dirty="0" err="1"/>
              <a:t>theme_minimal</a:t>
            </a:r>
            <a:r>
              <a:rPr lang="en-IN" sz="800" dirty="0"/>
              <a:t>()</a:t>
            </a:r>
          </a:p>
          <a:p>
            <a:endParaRPr lang="en-IN" sz="800" dirty="0"/>
          </a:p>
          <a:p>
            <a:r>
              <a:rPr lang="en-IN" sz="800" dirty="0"/>
              <a:t># Create a bar chart of the top 10 most frequent values in the car type column</a:t>
            </a:r>
          </a:p>
          <a:p>
            <a:r>
              <a:rPr lang="en-IN" sz="800" dirty="0" err="1"/>
              <a:t>car_type_freq</a:t>
            </a:r>
            <a:r>
              <a:rPr lang="en-IN" sz="800" dirty="0"/>
              <a:t> &lt;- dataset %&gt;% count(</a:t>
            </a:r>
            <a:r>
              <a:rPr lang="en-IN" sz="800" dirty="0" err="1"/>
              <a:t>car_type</a:t>
            </a:r>
            <a:r>
              <a:rPr lang="en-IN" sz="800" dirty="0"/>
              <a:t>, sort = TRUE) %&gt;% head(10)</a:t>
            </a:r>
          </a:p>
          <a:p>
            <a:r>
              <a:rPr lang="en-IN" sz="800" dirty="0" err="1"/>
              <a:t>ggplot</a:t>
            </a:r>
            <a:r>
              <a:rPr lang="en-IN" sz="800" dirty="0"/>
              <a:t>(</a:t>
            </a:r>
            <a:r>
              <a:rPr lang="en-IN" sz="800" dirty="0" err="1"/>
              <a:t>car_type_freq</a:t>
            </a:r>
            <a:r>
              <a:rPr lang="en-IN" sz="800" dirty="0"/>
              <a:t>, </a:t>
            </a:r>
            <a:r>
              <a:rPr lang="en-IN" sz="800" dirty="0" err="1"/>
              <a:t>aes</a:t>
            </a:r>
            <a:r>
              <a:rPr lang="en-IN" sz="800" dirty="0"/>
              <a:t>(x = reorder(</a:t>
            </a:r>
            <a:r>
              <a:rPr lang="en-IN" sz="800" dirty="0" err="1"/>
              <a:t>car_type</a:t>
            </a:r>
            <a:r>
              <a:rPr lang="en-IN" sz="800" dirty="0"/>
              <a:t>, n), y = n)) +</a:t>
            </a:r>
          </a:p>
          <a:p>
            <a:r>
              <a:rPr lang="en-IN" sz="800" dirty="0"/>
              <a:t>  </a:t>
            </a:r>
            <a:r>
              <a:rPr lang="en-IN" sz="800" dirty="0" err="1"/>
              <a:t>geom_bar</a:t>
            </a:r>
            <a:r>
              <a:rPr lang="en-IN" sz="800" dirty="0"/>
              <a:t>(stat = 'identity') +</a:t>
            </a:r>
          </a:p>
          <a:p>
            <a:r>
              <a:rPr lang="en-IN" sz="800" dirty="0"/>
              <a:t>  </a:t>
            </a:r>
            <a:r>
              <a:rPr lang="en-IN" sz="800" dirty="0" err="1"/>
              <a:t>coord_flip</a:t>
            </a:r>
            <a:r>
              <a:rPr lang="en-IN" sz="800" dirty="0"/>
              <a:t>() +</a:t>
            </a:r>
          </a:p>
          <a:p>
            <a:r>
              <a:rPr lang="en-IN" sz="800" dirty="0"/>
              <a:t>  labs(title = 'Top 10 Most Frequent Car Types', x = 'Car Type', y = 'Frequency') +</a:t>
            </a:r>
          </a:p>
          <a:p>
            <a:r>
              <a:rPr lang="en-IN" sz="800" dirty="0"/>
              <a:t>  </a:t>
            </a:r>
            <a:r>
              <a:rPr lang="en-IN" sz="800" dirty="0" err="1"/>
              <a:t>theme_minimal</a:t>
            </a:r>
            <a:r>
              <a:rPr lang="en-IN" sz="800" dirty="0"/>
              <a:t>()</a:t>
            </a:r>
          </a:p>
          <a:p>
            <a:endParaRPr lang="en-IN" sz="800" dirty="0"/>
          </a:p>
          <a:p>
            <a:r>
              <a:rPr lang="en-IN" sz="800" dirty="0"/>
              <a:t># Create a bar chart of the top 10 most frequent values in the max capacity column</a:t>
            </a:r>
          </a:p>
          <a:p>
            <a:r>
              <a:rPr lang="en-IN" sz="800" dirty="0" err="1"/>
              <a:t>max_capacity_freq</a:t>
            </a:r>
            <a:r>
              <a:rPr lang="en-IN" sz="800" dirty="0"/>
              <a:t> &lt;- dataset %&gt;% count(</a:t>
            </a:r>
            <a:r>
              <a:rPr lang="en-IN" sz="800" dirty="0" err="1"/>
              <a:t>max_capacity</a:t>
            </a:r>
            <a:r>
              <a:rPr lang="en-IN" sz="800" dirty="0"/>
              <a:t>, sort = TRUE) %&gt;% head(10)</a:t>
            </a:r>
          </a:p>
          <a:p>
            <a:r>
              <a:rPr lang="en-IN" sz="800" dirty="0" err="1"/>
              <a:t>ggplot</a:t>
            </a:r>
            <a:r>
              <a:rPr lang="en-IN" sz="800" dirty="0"/>
              <a:t>(</a:t>
            </a:r>
            <a:r>
              <a:rPr lang="en-IN" sz="800" dirty="0" err="1"/>
              <a:t>max_capacity_freq</a:t>
            </a:r>
            <a:r>
              <a:rPr lang="en-IN" sz="800" dirty="0"/>
              <a:t>, </a:t>
            </a:r>
            <a:r>
              <a:rPr lang="en-IN" sz="800" dirty="0" err="1"/>
              <a:t>aes</a:t>
            </a:r>
            <a:r>
              <a:rPr lang="en-IN" sz="800" dirty="0"/>
              <a:t>(x = reorder(</a:t>
            </a:r>
            <a:r>
              <a:rPr lang="en-IN" sz="800" dirty="0" err="1"/>
              <a:t>max_capacity</a:t>
            </a:r>
            <a:r>
              <a:rPr lang="en-IN" sz="800" dirty="0"/>
              <a:t>, n), y = n)) +</a:t>
            </a:r>
          </a:p>
          <a:p>
            <a:r>
              <a:rPr lang="en-IN" sz="800" dirty="0"/>
              <a:t>  </a:t>
            </a:r>
            <a:r>
              <a:rPr lang="en-IN" sz="800" dirty="0" err="1"/>
              <a:t>geom_bar</a:t>
            </a:r>
            <a:r>
              <a:rPr lang="en-IN" sz="800" dirty="0"/>
              <a:t>(stat = 'identity') +</a:t>
            </a:r>
          </a:p>
          <a:p>
            <a:r>
              <a:rPr lang="en-IN" sz="800" dirty="0"/>
              <a:t>  </a:t>
            </a:r>
            <a:r>
              <a:rPr lang="en-IN" sz="800" dirty="0" err="1"/>
              <a:t>coord_flip</a:t>
            </a:r>
            <a:r>
              <a:rPr lang="en-IN" sz="800" dirty="0"/>
              <a:t>() +</a:t>
            </a:r>
          </a:p>
          <a:p>
            <a:r>
              <a:rPr lang="en-IN" sz="800" dirty="0"/>
              <a:t>  labs(title = 'Top 10 Most Frequent Max Capacities', x = 'Max Capacity', y = 'Frequency') +</a:t>
            </a:r>
          </a:p>
          <a:p>
            <a:r>
              <a:rPr lang="en-IN" sz="800" dirty="0"/>
              <a:t>  </a:t>
            </a:r>
            <a:r>
              <a:rPr lang="en-IN" sz="800" dirty="0" err="1"/>
              <a:t>theme_minimal</a:t>
            </a:r>
            <a:r>
              <a:rPr lang="en-IN" sz="800" dirty="0"/>
              <a:t>()</a:t>
            </a:r>
          </a:p>
          <a:p>
            <a:endParaRPr lang="en-IN" sz="800" dirty="0"/>
          </a:p>
        </p:txBody>
      </p:sp>
    </p:spTree>
    <p:extLst>
      <p:ext uri="{BB962C8B-B14F-4D97-AF65-F5344CB8AC3E}">
        <p14:creationId xmlns:p14="http://schemas.microsoft.com/office/powerpoint/2010/main" val="379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6803"/>
          </a:xfrm>
        </p:spPr>
        <p:txBody>
          <a:bodyPr>
            <a:normAutofit fontScale="90000"/>
          </a:bodyPr>
          <a:lstStyle/>
          <a:p>
            <a:r>
              <a:rPr lang="en-IN" dirty="0"/>
              <a:t>Transport Demand Prediction</a:t>
            </a:r>
            <a:r>
              <a:rPr lang="en-IN" dirty="0" smtClean="0"/>
              <a:t> </a:t>
            </a:r>
            <a:endParaRPr lang="en-IN" dirty="0"/>
          </a:p>
        </p:txBody>
      </p:sp>
      <p:sp>
        <p:nvSpPr>
          <p:cNvPr id="3" name="Subtitle 2"/>
          <p:cNvSpPr>
            <a:spLocks noGrp="1"/>
          </p:cNvSpPr>
          <p:nvPr>
            <p:ph type="subTitle" idx="1"/>
          </p:nvPr>
        </p:nvSpPr>
        <p:spPr>
          <a:xfrm>
            <a:off x="390144" y="1188022"/>
            <a:ext cx="5608320" cy="5349938"/>
          </a:xfrm>
        </p:spPr>
        <p:txBody>
          <a:bodyPr>
            <a:noAutofit/>
          </a:bodyPr>
          <a:lstStyle/>
          <a:p>
            <a:pPr algn="l">
              <a:lnSpc>
                <a:spcPct val="100000"/>
              </a:lnSpc>
            </a:pPr>
            <a:r>
              <a:rPr lang="en-US" sz="1800" dirty="0" smtClean="0"/>
              <a:t>    Industry Overview: Public Transport and Mobility Services</a:t>
            </a:r>
          </a:p>
          <a:p>
            <a:pPr algn="l">
              <a:lnSpc>
                <a:spcPct val="100000"/>
              </a:lnSpc>
            </a:pPr>
            <a:r>
              <a:rPr lang="en-US" sz="1800" dirty="0" smtClean="0"/>
              <a:t>The  public transport industry  is a critical component of urban and intercity transportation systems globally, providing affordable and accessible mobility options for millions of people. In many countries, buses, minibuses, and shuttles are essential for facilitating mass movement between urban and rural areas. With rapid urbanization, particularly in developing countries, public transportation plays a vital role in reducing congestion, enhancing accessibility, and lowering carbon emissions.</a:t>
            </a:r>
          </a:p>
          <a:p>
            <a:pPr algn="l">
              <a:lnSpc>
                <a:spcPct val="100000"/>
              </a:lnSpc>
            </a:pPr>
            <a:r>
              <a:rPr lang="en-US" sz="1800" dirty="0" smtClean="0"/>
              <a:t>       Mobility in Sub-Saharan Africa  </a:t>
            </a:r>
          </a:p>
          <a:p>
            <a:pPr algn="l">
              <a:lnSpc>
                <a:spcPct val="100000"/>
              </a:lnSpc>
            </a:pPr>
            <a:r>
              <a:rPr lang="en-US" sz="1800" dirty="0" smtClean="0"/>
              <a:t>In regions like Sub-Saharan Africa, public transportation is dominated by informal transit networks, which include minibuses, buses, and shuttle services. These services form the backbone of commuter travel in cities like Nairobi, Kenya, where population growth and increasing urbanization have overwhelmed the road infrastructure. </a:t>
            </a:r>
          </a:p>
        </p:txBody>
      </p:sp>
      <p:sp>
        <p:nvSpPr>
          <p:cNvPr id="5" name="TextBox 4"/>
          <p:cNvSpPr txBox="1"/>
          <p:nvPr/>
        </p:nvSpPr>
        <p:spPr>
          <a:xfrm>
            <a:off x="6455664" y="1188022"/>
            <a:ext cx="5541264" cy="5355312"/>
          </a:xfrm>
          <a:prstGeom prst="rect">
            <a:avLst/>
          </a:prstGeom>
          <a:noFill/>
        </p:spPr>
        <p:txBody>
          <a:bodyPr wrap="square" rtlCol="0">
            <a:spAutoFit/>
          </a:bodyPr>
          <a:lstStyle/>
          <a:p>
            <a:r>
              <a:rPr lang="en-US" dirty="0"/>
              <a:t>In Kenya, buses and shuttles, like those operated by </a:t>
            </a:r>
            <a:r>
              <a:rPr lang="en-US" dirty="0" err="1"/>
              <a:t>Mobiticket</a:t>
            </a:r>
            <a:r>
              <a:rPr lang="en-US" dirty="0"/>
              <a:t>, serve as the primary means of transportation between rural areas and Nairobi, connecting distant towns to the city.</a:t>
            </a:r>
          </a:p>
          <a:p>
            <a:r>
              <a:rPr lang="en-US" dirty="0"/>
              <a:t>  </a:t>
            </a:r>
            <a:r>
              <a:rPr lang="en-US" dirty="0" smtClean="0"/>
              <a:t> </a:t>
            </a:r>
            <a:endParaRPr lang="en-US" dirty="0"/>
          </a:p>
          <a:p>
            <a:r>
              <a:rPr lang="en-US" b="1" dirty="0" err="1" smtClean="0"/>
              <a:t>Mobiticket</a:t>
            </a:r>
            <a:r>
              <a:rPr lang="en-US" b="1" dirty="0"/>
              <a:t>: A New Player in Mobility Tech  </a:t>
            </a:r>
            <a:endParaRPr lang="en-US" b="1" dirty="0" smtClean="0"/>
          </a:p>
          <a:p>
            <a:endParaRPr lang="en-US" b="1" dirty="0"/>
          </a:p>
          <a:p>
            <a:r>
              <a:rPr lang="en-US" dirty="0" err="1"/>
              <a:t>Mobiticket</a:t>
            </a:r>
            <a:r>
              <a:rPr lang="en-US" dirty="0"/>
              <a:t> is a growing player in Kenya's public transport system, providing a digital platform for purchasing bus and shuttle tickets. Their service helps connect people in rural areas to Nairobi, serving as an essential part of the country's commuter infrastructure. The ability to predict demand for each ride is critical to optimizing their operations, maximizing revenue, and improving customer satisfaction.</a:t>
            </a:r>
          </a:p>
          <a:p>
            <a:r>
              <a:rPr lang="en-US" dirty="0"/>
              <a:t>In this project,   predicting seat sales   for specific routes and times will enable </a:t>
            </a:r>
            <a:r>
              <a:rPr lang="en-US" dirty="0" err="1"/>
              <a:t>Mobiticket</a:t>
            </a:r>
            <a:r>
              <a:rPr lang="en-US" dirty="0"/>
              <a:t> to make data-driven decisions, potentially leading to better route planning, dynamic pricing, and fleet management.</a:t>
            </a:r>
            <a:endParaRPr lang="en-IN" dirty="0"/>
          </a:p>
        </p:txBody>
      </p:sp>
    </p:spTree>
    <p:extLst>
      <p:ext uri="{BB962C8B-B14F-4D97-AF65-F5344CB8AC3E}">
        <p14:creationId xmlns:p14="http://schemas.microsoft.com/office/powerpoint/2010/main" val="180693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8448" y="-118871"/>
            <a:ext cx="9144000" cy="722376"/>
          </a:xfrm>
        </p:spPr>
        <p:txBody>
          <a:bodyPr>
            <a:normAutofit fontScale="90000"/>
          </a:bodyPr>
          <a:lstStyle/>
          <a:p>
            <a:r>
              <a:rPr lang="en-US" sz="4800" dirty="0"/>
              <a:t>Business Problem </a:t>
            </a:r>
            <a:r>
              <a:rPr lang="en-US" sz="4800" dirty="0" smtClean="0"/>
              <a:t>Statement</a:t>
            </a:r>
            <a:endParaRPr lang="en-IN" sz="4800" dirty="0"/>
          </a:p>
        </p:txBody>
      </p:sp>
      <p:sp>
        <p:nvSpPr>
          <p:cNvPr id="3" name="Subtitle 2"/>
          <p:cNvSpPr>
            <a:spLocks noGrp="1"/>
          </p:cNvSpPr>
          <p:nvPr>
            <p:ph type="subTitle" idx="1"/>
          </p:nvPr>
        </p:nvSpPr>
        <p:spPr>
          <a:xfrm>
            <a:off x="207264" y="794830"/>
            <a:ext cx="5608320" cy="5349938"/>
          </a:xfrm>
        </p:spPr>
        <p:txBody>
          <a:bodyPr>
            <a:noAutofit/>
          </a:bodyPr>
          <a:lstStyle/>
          <a:p>
            <a:pPr algn="l">
              <a:lnSpc>
                <a:spcPct val="100000"/>
              </a:lnSpc>
            </a:pPr>
            <a:r>
              <a:rPr lang="en-US" sz="1800" dirty="0" err="1" smtClean="0"/>
              <a:t>Mobiticket</a:t>
            </a:r>
            <a:r>
              <a:rPr lang="en-US" sz="1800" dirty="0" smtClean="0"/>
              <a:t> operates a bus and shuttle service connecting various towns in the North-West of Nairobi to the city center. Each route's profitability heavily depends on the number of seats sold for a particular ride. However, demand for these rides can vary significantly based on multiple factors, such as:</a:t>
            </a:r>
          </a:p>
          <a:p>
            <a:pPr algn="l">
              <a:lnSpc>
                <a:spcPct val="100000"/>
              </a:lnSpc>
            </a:pPr>
            <a:r>
              <a:rPr lang="en-US" sz="1800" dirty="0" smtClean="0"/>
              <a:t>- The departure town  .</a:t>
            </a:r>
          </a:p>
          <a:p>
            <a:pPr algn="l">
              <a:lnSpc>
                <a:spcPct val="100000"/>
              </a:lnSpc>
            </a:pPr>
            <a:r>
              <a:rPr lang="en-US" sz="1800" dirty="0" smtClean="0"/>
              <a:t>- The day of the week  .</a:t>
            </a:r>
          </a:p>
          <a:p>
            <a:pPr algn="l">
              <a:lnSpc>
                <a:spcPct val="100000"/>
              </a:lnSpc>
            </a:pPr>
            <a:r>
              <a:rPr lang="en-US" sz="1800" dirty="0" smtClean="0"/>
              <a:t>- The time of day  .</a:t>
            </a:r>
          </a:p>
          <a:p>
            <a:pPr algn="l">
              <a:lnSpc>
                <a:spcPct val="100000"/>
              </a:lnSpc>
            </a:pPr>
            <a:r>
              <a:rPr lang="en-US" sz="1800" dirty="0" smtClean="0"/>
              <a:t>- Traffic conditions in Nairobi, particularly during peak hours.</a:t>
            </a:r>
          </a:p>
          <a:p>
            <a:pPr algn="l">
              <a:lnSpc>
                <a:spcPct val="100000"/>
              </a:lnSpc>
            </a:pPr>
            <a:r>
              <a:rPr lang="en-US" sz="1800" dirty="0" smtClean="0"/>
              <a:t>-   Holidays and special events.</a:t>
            </a:r>
          </a:p>
          <a:p>
            <a:pPr algn="l">
              <a:lnSpc>
                <a:spcPct val="100000"/>
              </a:lnSpc>
            </a:pPr>
            <a:r>
              <a:rPr lang="en-US" sz="1800" dirty="0" smtClean="0"/>
              <a:t>Given these fluctuations, </a:t>
            </a:r>
            <a:r>
              <a:rPr lang="en-US" sz="1800" dirty="0" err="1" smtClean="0"/>
              <a:t>Mobiticket</a:t>
            </a:r>
            <a:r>
              <a:rPr lang="en-US" sz="1800" dirty="0" smtClean="0"/>
              <a:t> faces challenges in predicting how many tickets they will sell for each ride, making it difficult to optimize capacity, manage resources, and implement dynamic pricing strategies. </a:t>
            </a:r>
          </a:p>
          <a:p>
            <a:pPr algn="l">
              <a:lnSpc>
                <a:spcPct val="100000"/>
              </a:lnSpc>
            </a:pPr>
            <a:endParaRPr lang="en-US" sz="1800" dirty="0" smtClean="0"/>
          </a:p>
        </p:txBody>
      </p:sp>
      <p:sp>
        <p:nvSpPr>
          <p:cNvPr id="5" name="TextBox 4"/>
          <p:cNvSpPr txBox="1"/>
          <p:nvPr/>
        </p:nvSpPr>
        <p:spPr>
          <a:xfrm>
            <a:off x="6510528" y="794830"/>
            <a:ext cx="5541264" cy="5078313"/>
          </a:xfrm>
          <a:prstGeom prst="rect">
            <a:avLst/>
          </a:prstGeom>
          <a:noFill/>
        </p:spPr>
        <p:txBody>
          <a:bodyPr wrap="square" rtlCol="0">
            <a:spAutoFit/>
          </a:bodyPr>
          <a:lstStyle/>
          <a:p>
            <a:r>
              <a:rPr lang="en-US" dirty="0"/>
              <a:t>The business problem is to develop a machine learning model that can accurately </a:t>
            </a:r>
            <a:r>
              <a:rPr lang="en-US" dirty="0" smtClean="0"/>
              <a:t>  predict </a:t>
            </a:r>
            <a:r>
              <a:rPr lang="en-US" dirty="0"/>
              <a:t>the number of seats that will be </a:t>
            </a:r>
            <a:r>
              <a:rPr lang="en-US" dirty="0" smtClean="0"/>
              <a:t>sold   </a:t>
            </a:r>
            <a:r>
              <a:rPr lang="en-US" dirty="0"/>
              <a:t>for a specific route, date, and time. This will help </a:t>
            </a:r>
            <a:r>
              <a:rPr lang="en-US" dirty="0" err="1"/>
              <a:t>Mobiticket</a:t>
            </a:r>
            <a:r>
              <a:rPr lang="en-US" dirty="0"/>
              <a:t>:</a:t>
            </a:r>
          </a:p>
          <a:p>
            <a:endParaRPr lang="en-US" dirty="0"/>
          </a:p>
          <a:p>
            <a:r>
              <a:rPr lang="en-US" dirty="0" smtClean="0"/>
              <a:t>1.Optimize </a:t>
            </a:r>
            <a:r>
              <a:rPr lang="en-US" dirty="0"/>
              <a:t>fleet </a:t>
            </a:r>
            <a:r>
              <a:rPr lang="en-US" dirty="0" smtClean="0"/>
              <a:t>allocation  , </a:t>
            </a:r>
            <a:r>
              <a:rPr lang="en-US" dirty="0"/>
              <a:t>ensuring that buses and shuttles are utilized efficiently and unnecessary trips are avoided.</a:t>
            </a:r>
          </a:p>
          <a:p>
            <a:r>
              <a:rPr lang="en-US" dirty="0" smtClean="0"/>
              <a:t>2.Improve </a:t>
            </a:r>
            <a:r>
              <a:rPr lang="en-US" dirty="0"/>
              <a:t>revenue </a:t>
            </a:r>
            <a:r>
              <a:rPr lang="en-US" dirty="0" smtClean="0"/>
              <a:t>management   </a:t>
            </a:r>
            <a:r>
              <a:rPr lang="en-US" dirty="0"/>
              <a:t>by adjusting ticket prices based on anticipated demand.</a:t>
            </a:r>
          </a:p>
          <a:p>
            <a:r>
              <a:rPr lang="en-US" dirty="0" smtClean="0"/>
              <a:t>3.Enhance </a:t>
            </a:r>
            <a:r>
              <a:rPr lang="en-US" dirty="0"/>
              <a:t>customer </a:t>
            </a:r>
            <a:r>
              <a:rPr lang="en-US" dirty="0" smtClean="0"/>
              <a:t>experience   </a:t>
            </a:r>
            <a:r>
              <a:rPr lang="en-US" dirty="0"/>
              <a:t>by ensuring that services are available when and where demand is highest.</a:t>
            </a:r>
          </a:p>
          <a:p>
            <a:endParaRPr lang="en-US" dirty="0"/>
          </a:p>
          <a:p>
            <a:r>
              <a:rPr lang="en-US" dirty="0"/>
              <a:t>By solving this problem, </a:t>
            </a:r>
            <a:r>
              <a:rPr lang="en-US" dirty="0" err="1"/>
              <a:t>Mobiticket</a:t>
            </a:r>
            <a:r>
              <a:rPr lang="en-US" dirty="0"/>
              <a:t> can reduce operational costs, improve profitability, and offer a more reliable and tailored service to its customers.</a:t>
            </a:r>
          </a:p>
          <a:p>
            <a:endParaRPr lang="en-IN" dirty="0"/>
          </a:p>
        </p:txBody>
      </p:sp>
    </p:spTree>
    <p:extLst>
      <p:ext uri="{BB962C8B-B14F-4D97-AF65-F5344CB8AC3E}">
        <p14:creationId xmlns:p14="http://schemas.microsoft.com/office/powerpoint/2010/main" val="182018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3664" y="0"/>
            <a:ext cx="9144000" cy="795528"/>
          </a:xfrm>
        </p:spPr>
        <p:txBody>
          <a:bodyPr>
            <a:normAutofit/>
          </a:bodyPr>
          <a:lstStyle/>
          <a:p>
            <a:r>
              <a:rPr lang="en-US" sz="4800" b="1" dirty="0"/>
              <a:t>Dataset Description</a:t>
            </a:r>
          </a:p>
        </p:txBody>
      </p:sp>
      <p:sp>
        <p:nvSpPr>
          <p:cNvPr id="3" name="Subtitle 2"/>
          <p:cNvSpPr>
            <a:spLocks noGrp="1"/>
          </p:cNvSpPr>
          <p:nvPr>
            <p:ph type="subTitle" idx="1"/>
          </p:nvPr>
        </p:nvSpPr>
        <p:spPr>
          <a:xfrm>
            <a:off x="134112" y="1104393"/>
            <a:ext cx="6211824" cy="5349938"/>
          </a:xfrm>
        </p:spPr>
        <p:txBody>
          <a:bodyPr>
            <a:noAutofit/>
          </a:bodyPr>
          <a:lstStyle/>
          <a:p>
            <a:pPr algn="l"/>
            <a:r>
              <a:rPr lang="en-US" sz="1800" dirty="0" smtClean="0"/>
              <a:t>The dataset provided by </a:t>
            </a:r>
            <a:r>
              <a:rPr lang="en-US" sz="1800" dirty="0" err="1" smtClean="0"/>
              <a:t>Mobiticket</a:t>
            </a:r>
            <a:r>
              <a:rPr lang="en-US" sz="1800" dirty="0" smtClean="0"/>
              <a:t> includes information about tickets purchased for bus and shuttle rides between October 17, 2017, and April 20, 2018. The key variables in the dataset are:</a:t>
            </a:r>
          </a:p>
          <a:p>
            <a:pPr algn="l"/>
            <a:r>
              <a:rPr lang="en-US" sz="1800" b="1" dirty="0" err="1" smtClean="0"/>
              <a:t>ride_id</a:t>
            </a:r>
            <a:r>
              <a:rPr lang="en-US" sz="1800" dirty="0" smtClean="0"/>
              <a:t>: A unique identifier for each vehicle trip on a specific route and day.</a:t>
            </a:r>
          </a:p>
          <a:p>
            <a:pPr algn="l"/>
            <a:r>
              <a:rPr lang="en-US" sz="1800" b="1" dirty="0" err="1" smtClean="0"/>
              <a:t>seat_number</a:t>
            </a:r>
            <a:r>
              <a:rPr lang="en-US" sz="1800" dirty="0" smtClean="0"/>
              <a:t>: The seat assigned to each ticket purchased.</a:t>
            </a:r>
          </a:p>
          <a:p>
            <a:pPr algn="l"/>
            <a:r>
              <a:rPr lang="en-US" sz="1800" b="1" dirty="0" err="1" smtClean="0"/>
              <a:t>payment_method</a:t>
            </a:r>
            <a:r>
              <a:rPr lang="en-US" sz="1800" dirty="0" smtClean="0"/>
              <a:t>: The method of payment used by the customer (either cash or M-</a:t>
            </a:r>
            <a:r>
              <a:rPr lang="en-US" sz="1800" dirty="0" err="1" smtClean="0"/>
              <a:t>Pesa</a:t>
            </a:r>
            <a:r>
              <a:rPr lang="en-US" sz="1800" dirty="0" smtClean="0"/>
              <a:t>).</a:t>
            </a:r>
          </a:p>
          <a:p>
            <a:pPr algn="l"/>
            <a:r>
              <a:rPr lang="en-US" sz="1800" b="1" dirty="0" err="1" smtClean="0"/>
              <a:t>payment_receipt</a:t>
            </a:r>
            <a:r>
              <a:rPr lang="en-US" sz="1800" dirty="0" smtClean="0"/>
              <a:t>: A unique ID associated with each ticket purchase.</a:t>
            </a:r>
          </a:p>
          <a:p>
            <a:pPr algn="l"/>
            <a:r>
              <a:rPr lang="en-US" sz="1800" b="1" dirty="0" err="1" smtClean="0"/>
              <a:t>travel_date</a:t>
            </a:r>
            <a:r>
              <a:rPr lang="en-US" sz="1800" dirty="0" smtClean="0"/>
              <a:t>: The date the ride is scheduled to depart.</a:t>
            </a:r>
          </a:p>
          <a:p>
            <a:pPr algn="l"/>
            <a:r>
              <a:rPr lang="en-US" sz="1800" b="1" dirty="0" err="1" smtClean="0"/>
              <a:t>travel_time</a:t>
            </a:r>
            <a:r>
              <a:rPr lang="en-US" sz="1800" dirty="0" smtClean="0"/>
              <a:t>: The scheduled departure time of the ride (rides generally depart on time).</a:t>
            </a:r>
          </a:p>
          <a:p>
            <a:pPr algn="l"/>
            <a:r>
              <a:rPr lang="en-US" sz="1800" b="1" dirty="0" err="1" smtClean="0"/>
              <a:t>travel_from</a:t>
            </a:r>
            <a:r>
              <a:rPr lang="en-US" sz="1800" dirty="0" smtClean="0"/>
              <a:t>: The town where the ride originates (e.g., </a:t>
            </a:r>
            <a:r>
              <a:rPr lang="en-US" sz="1800" dirty="0" err="1" smtClean="0"/>
              <a:t>Kisii</a:t>
            </a:r>
            <a:r>
              <a:rPr lang="en-US" sz="1800" dirty="0" smtClean="0"/>
              <a:t>, </a:t>
            </a:r>
            <a:r>
              <a:rPr lang="en-US" sz="1800" dirty="0" err="1" smtClean="0"/>
              <a:t>Migori</a:t>
            </a:r>
            <a:r>
              <a:rPr lang="en-US" sz="1800" dirty="0" smtClean="0"/>
              <a:t>, etc.).</a:t>
            </a:r>
          </a:p>
          <a:p>
            <a:pPr algn="l"/>
            <a:r>
              <a:rPr lang="en-US" sz="1800" b="1" dirty="0" err="1" smtClean="0"/>
              <a:t>travel_to</a:t>
            </a:r>
            <a:r>
              <a:rPr lang="en-US" sz="1800" dirty="0" smtClean="0"/>
              <a:t>: The destination of the ride (all rides end in Nairobi).</a:t>
            </a:r>
          </a:p>
        </p:txBody>
      </p:sp>
      <p:sp>
        <p:nvSpPr>
          <p:cNvPr id="5" name="TextBox 4"/>
          <p:cNvSpPr txBox="1"/>
          <p:nvPr/>
        </p:nvSpPr>
        <p:spPr>
          <a:xfrm>
            <a:off x="6455664" y="1188022"/>
            <a:ext cx="5541264" cy="2862322"/>
          </a:xfrm>
          <a:prstGeom prst="rect">
            <a:avLst/>
          </a:prstGeom>
          <a:noFill/>
        </p:spPr>
        <p:txBody>
          <a:bodyPr wrap="square" rtlCol="0">
            <a:spAutoFit/>
          </a:bodyPr>
          <a:lstStyle/>
          <a:p>
            <a:r>
              <a:rPr lang="en-US" b="1" dirty="0" err="1"/>
              <a:t>car_type</a:t>
            </a:r>
            <a:r>
              <a:rPr lang="en-US" dirty="0"/>
              <a:t>: The type of vehicle used for the ride (either shuttle or bus).</a:t>
            </a:r>
          </a:p>
          <a:p>
            <a:r>
              <a:rPr lang="en-US" b="1" dirty="0" err="1"/>
              <a:t>max_capacity</a:t>
            </a:r>
            <a:r>
              <a:rPr lang="en-US" dirty="0"/>
              <a:t>: The total number of seats available in the vehicle.</a:t>
            </a:r>
          </a:p>
          <a:p>
            <a:r>
              <a:rPr lang="en-US" dirty="0"/>
              <a:t>In addition to this dataset, we can integrate external traffic data from </a:t>
            </a:r>
            <a:r>
              <a:rPr lang="en-US" b="1" dirty="0"/>
              <a:t>Uber Movement</a:t>
            </a:r>
            <a:r>
              <a:rPr lang="en-US" dirty="0"/>
              <a:t>, which provides historical traffic conditions in Nairobi. This data can help model the impact of traffic congestion on ride demand, especially during peak hours.</a:t>
            </a:r>
          </a:p>
          <a:p>
            <a:endParaRPr lang="en-US" dirty="0"/>
          </a:p>
        </p:txBody>
      </p:sp>
    </p:spTree>
    <p:extLst>
      <p:ext uri="{BB962C8B-B14F-4D97-AF65-F5344CB8AC3E}">
        <p14:creationId xmlns:p14="http://schemas.microsoft.com/office/powerpoint/2010/main" val="11255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3664" y="0"/>
            <a:ext cx="9144000" cy="795528"/>
          </a:xfrm>
        </p:spPr>
        <p:txBody>
          <a:bodyPr>
            <a:normAutofit/>
          </a:bodyPr>
          <a:lstStyle/>
          <a:p>
            <a:r>
              <a:rPr lang="en-US" sz="4800" b="1" dirty="0"/>
              <a:t>Dataset Description</a:t>
            </a:r>
          </a:p>
        </p:txBody>
      </p:sp>
      <p:sp>
        <p:nvSpPr>
          <p:cNvPr id="3" name="Subtitle 2"/>
          <p:cNvSpPr>
            <a:spLocks noGrp="1"/>
          </p:cNvSpPr>
          <p:nvPr>
            <p:ph type="subTitle" idx="1"/>
          </p:nvPr>
        </p:nvSpPr>
        <p:spPr>
          <a:xfrm>
            <a:off x="134112" y="1104393"/>
            <a:ext cx="6211824" cy="5349938"/>
          </a:xfrm>
        </p:spPr>
        <p:txBody>
          <a:bodyPr>
            <a:noAutofit/>
          </a:bodyPr>
          <a:lstStyle/>
          <a:p>
            <a:pPr algn="l"/>
            <a:r>
              <a:rPr lang="en-US" sz="1800" dirty="0" smtClean="0"/>
              <a:t>The dataset provided by </a:t>
            </a:r>
            <a:r>
              <a:rPr lang="en-US" sz="1800" dirty="0" err="1" smtClean="0"/>
              <a:t>Mobiticket</a:t>
            </a:r>
            <a:r>
              <a:rPr lang="en-US" sz="1800" dirty="0" smtClean="0"/>
              <a:t> includes information about tickets purchased for bus and shuttle rides between October 17, 2017, and April 20, 2018. The key variables in the dataset are:</a:t>
            </a:r>
          </a:p>
          <a:p>
            <a:pPr algn="l"/>
            <a:r>
              <a:rPr lang="en-US" sz="1800" b="1" dirty="0" err="1" smtClean="0"/>
              <a:t>ride_id</a:t>
            </a:r>
            <a:r>
              <a:rPr lang="en-US" sz="1800" dirty="0" smtClean="0"/>
              <a:t>: A unique identifier for each vehicle trip on a specific route and day.</a:t>
            </a:r>
          </a:p>
          <a:p>
            <a:pPr algn="l"/>
            <a:r>
              <a:rPr lang="en-US" sz="1800" b="1" dirty="0" err="1" smtClean="0"/>
              <a:t>seat_number</a:t>
            </a:r>
            <a:r>
              <a:rPr lang="en-US" sz="1800" dirty="0" smtClean="0"/>
              <a:t>: The seat assigned to each ticket purchased.</a:t>
            </a:r>
          </a:p>
          <a:p>
            <a:pPr algn="l"/>
            <a:r>
              <a:rPr lang="en-US" sz="1800" b="1" dirty="0" err="1" smtClean="0"/>
              <a:t>payment_method</a:t>
            </a:r>
            <a:r>
              <a:rPr lang="en-US" sz="1800" dirty="0" smtClean="0"/>
              <a:t>: The method of payment used by the customer (either cash or M-</a:t>
            </a:r>
            <a:r>
              <a:rPr lang="en-US" sz="1800" dirty="0" err="1" smtClean="0"/>
              <a:t>Pesa</a:t>
            </a:r>
            <a:r>
              <a:rPr lang="en-US" sz="1800" dirty="0" smtClean="0"/>
              <a:t>).</a:t>
            </a:r>
          </a:p>
          <a:p>
            <a:pPr algn="l"/>
            <a:r>
              <a:rPr lang="en-US" sz="1800" b="1" dirty="0" err="1" smtClean="0"/>
              <a:t>payment_receipt</a:t>
            </a:r>
            <a:r>
              <a:rPr lang="en-US" sz="1800" dirty="0" smtClean="0"/>
              <a:t>: A unique ID associated with each ticket purchase.</a:t>
            </a:r>
          </a:p>
          <a:p>
            <a:pPr algn="l"/>
            <a:r>
              <a:rPr lang="en-US" sz="1800" b="1" dirty="0" err="1" smtClean="0"/>
              <a:t>travel_date</a:t>
            </a:r>
            <a:r>
              <a:rPr lang="en-US" sz="1800" dirty="0" smtClean="0"/>
              <a:t>: The date the ride is scheduled to depart.</a:t>
            </a:r>
          </a:p>
          <a:p>
            <a:pPr algn="l"/>
            <a:r>
              <a:rPr lang="en-US" sz="1800" b="1" dirty="0" err="1" smtClean="0"/>
              <a:t>travel_time</a:t>
            </a:r>
            <a:r>
              <a:rPr lang="en-US" sz="1800" dirty="0" smtClean="0"/>
              <a:t>: The scheduled departure time of the ride (rides generally depart on time).</a:t>
            </a:r>
          </a:p>
          <a:p>
            <a:pPr algn="l"/>
            <a:r>
              <a:rPr lang="en-US" sz="1800" b="1" dirty="0" err="1" smtClean="0"/>
              <a:t>travel_from</a:t>
            </a:r>
            <a:r>
              <a:rPr lang="en-US" sz="1800" dirty="0" smtClean="0"/>
              <a:t>: The town where the ride originates (e.g., </a:t>
            </a:r>
            <a:r>
              <a:rPr lang="en-US" sz="1800" dirty="0" err="1" smtClean="0"/>
              <a:t>Kisii</a:t>
            </a:r>
            <a:r>
              <a:rPr lang="en-US" sz="1800" dirty="0" smtClean="0"/>
              <a:t>, </a:t>
            </a:r>
            <a:r>
              <a:rPr lang="en-US" sz="1800" dirty="0" err="1" smtClean="0"/>
              <a:t>Migori</a:t>
            </a:r>
            <a:r>
              <a:rPr lang="en-US" sz="1800" dirty="0" smtClean="0"/>
              <a:t>, etc.).</a:t>
            </a:r>
          </a:p>
          <a:p>
            <a:pPr algn="l"/>
            <a:r>
              <a:rPr lang="en-US" sz="1800" b="1" dirty="0" err="1" smtClean="0"/>
              <a:t>travel_to</a:t>
            </a:r>
            <a:r>
              <a:rPr lang="en-US" sz="1800" dirty="0" smtClean="0"/>
              <a:t>: The destination of the ride (all rides end in Nairobi).</a:t>
            </a:r>
          </a:p>
        </p:txBody>
      </p:sp>
      <p:sp>
        <p:nvSpPr>
          <p:cNvPr id="5" name="TextBox 4"/>
          <p:cNvSpPr txBox="1"/>
          <p:nvPr/>
        </p:nvSpPr>
        <p:spPr>
          <a:xfrm>
            <a:off x="6455664" y="1188022"/>
            <a:ext cx="5541264" cy="2862322"/>
          </a:xfrm>
          <a:prstGeom prst="rect">
            <a:avLst/>
          </a:prstGeom>
          <a:noFill/>
        </p:spPr>
        <p:txBody>
          <a:bodyPr wrap="square" rtlCol="0">
            <a:spAutoFit/>
          </a:bodyPr>
          <a:lstStyle/>
          <a:p>
            <a:r>
              <a:rPr lang="en-US" b="1" dirty="0" err="1"/>
              <a:t>car_type</a:t>
            </a:r>
            <a:r>
              <a:rPr lang="en-US" dirty="0"/>
              <a:t>: The type of vehicle used for the ride (either shuttle or bus).</a:t>
            </a:r>
          </a:p>
          <a:p>
            <a:r>
              <a:rPr lang="en-US" b="1" dirty="0" err="1"/>
              <a:t>max_capacity</a:t>
            </a:r>
            <a:r>
              <a:rPr lang="en-US" dirty="0"/>
              <a:t>: The total number of seats available in the vehicle.</a:t>
            </a:r>
          </a:p>
          <a:p>
            <a:r>
              <a:rPr lang="en-US" dirty="0"/>
              <a:t>In addition to this dataset, we can integrate external traffic data from </a:t>
            </a:r>
            <a:r>
              <a:rPr lang="en-US" b="1" dirty="0"/>
              <a:t>Uber Movement</a:t>
            </a:r>
            <a:r>
              <a:rPr lang="en-US" dirty="0"/>
              <a:t>, which provides historical traffic conditions in Nairobi. This data can help model the impact of traffic congestion on ride demand, especially during peak hours.</a:t>
            </a:r>
          </a:p>
          <a:p>
            <a:endParaRPr lang="en-US" dirty="0"/>
          </a:p>
        </p:txBody>
      </p:sp>
    </p:spTree>
    <p:extLst>
      <p:ext uri="{BB962C8B-B14F-4D97-AF65-F5344CB8AC3E}">
        <p14:creationId xmlns:p14="http://schemas.microsoft.com/office/powerpoint/2010/main" val="3945974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088" t="2401" r="3237" b="1332"/>
          <a:stretch/>
        </p:blipFill>
        <p:spPr>
          <a:xfrm>
            <a:off x="108412" y="2916935"/>
            <a:ext cx="4481876" cy="3879993"/>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3206" r="4809"/>
          <a:stretch/>
        </p:blipFill>
        <p:spPr>
          <a:xfrm>
            <a:off x="5294376" y="0"/>
            <a:ext cx="6821424" cy="417709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29856" y="4561144"/>
            <a:ext cx="2885944" cy="2209829"/>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84647" y="4274345"/>
            <a:ext cx="3291453" cy="2583655"/>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412" y="0"/>
            <a:ext cx="3679790" cy="2512545"/>
          </a:xfrm>
          <a:prstGeom prst="rect">
            <a:avLst/>
          </a:prstGeom>
        </p:spPr>
      </p:pic>
    </p:spTree>
    <p:extLst>
      <p:ext uri="{BB962C8B-B14F-4D97-AF65-F5344CB8AC3E}">
        <p14:creationId xmlns:p14="http://schemas.microsoft.com/office/powerpoint/2010/main" val="178275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88" y="1271016"/>
            <a:ext cx="9759696" cy="5120640"/>
          </a:xfrm>
        </p:spPr>
        <p:txBody>
          <a:bodyPr>
            <a:noAutofit/>
          </a:bodyPr>
          <a:lstStyle/>
          <a:p>
            <a:r>
              <a:rPr lang="en-US" sz="1800" dirty="0" smtClean="0">
                <a:latin typeface="+mn-lt"/>
              </a:rPr>
              <a:t>Data preprocessing is a crucial step in preparing raw data for modeling, consisting of data wrangling and feature engineering    .</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Data wrangling involves cleaning and organizing the data by handling missing values (e.g., imputation or removal), removing duplicates, and managing outliers. It also includes encoding categorical data (using methods like one-hot encoding) and scaling numerical features to ensure consistency across different feature ranges.</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Feature engineering creates new variables that capture underlying patterns in the data. This includes extracting date and time-based features (e.g., day of the week, peak traffic hours), adding route-specific features (e.g., distance to Nairobi), and integrating external data like traffic conditions and holidays. Aggregated features, such as historical average seat sales, and interaction features between variables can also provide valuable insights.</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These preprocessing methods ensure the dataset is clean, structured, and enriched with relevant information. This ultimately enhances the performance of machine learning models by providing them with better features and reducing noise, leading to more accurate predictions for </a:t>
            </a:r>
            <a:r>
              <a:rPr lang="en-US" sz="1800" dirty="0" err="1" smtClean="0">
                <a:latin typeface="+mn-lt"/>
              </a:rPr>
              <a:t>Mobiticket’s</a:t>
            </a:r>
            <a:r>
              <a:rPr lang="en-US" sz="1800" dirty="0" smtClean="0">
                <a:latin typeface="+mn-lt"/>
              </a:rPr>
              <a:t> seat sales.</a:t>
            </a:r>
            <a:endParaRPr lang="en-US" sz="1800" dirty="0">
              <a:latin typeface="+mn-lt"/>
            </a:endParaRPr>
          </a:p>
        </p:txBody>
      </p:sp>
      <p:sp>
        <p:nvSpPr>
          <p:cNvPr id="4" name="TextBox 3"/>
          <p:cNvSpPr txBox="1"/>
          <p:nvPr/>
        </p:nvSpPr>
        <p:spPr>
          <a:xfrm>
            <a:off x="246888" y="301752"/>
            <a:ext cx="7754112" cy="584775"/>
          </a:xfrm>
          <a:prstGeom prst="rect">
            <a:avLst/>
          </a:prstGeom>
          <a:noFill/>
        </p:spPr>
        <p:txBody>
          <a:bodyPr wrap="square" rtlCol="0">
            <a:spAutoFit/>
          </a:bodyPr>
          <a:lstStyle/>
          <a:p>
            <a:r>
              <a:rPr lang="en-IN" sz="3200" b="1" dirty="0"/>
              <a:t>D</a:t>
            </a:r>
            <a:r>
              <a:rPr lang="en-IN" sz="3200" b="1" dirty="0" smtClean="0"/>
              <a:t>ata </a:t>
            </a:r>
            <a:r>
              <a:rPr lang="en-IN" sz="3200" b="1" dirty="0" err="1" smtClean="0"/>
              <a:t>preprocessing</a:t>
            </a:r>
            <a:r>
              <a:rPr lang="en-IN" sz="3200" b="1" dirty="0" smtClean="0"/>
              <a:t> methods</a:t>
            </a:r>
            <a:endParaRPr lang="en-IN" sz="3200" b="1" dirty="0"/>
          </a:p>
        </p:txBody>
      </p:sp>
    </p:spTree>
    <p:extLst>
      <p:ext uri="{BB962C8B-B14F-4D97-AF65-F5344CB8AC3E}">
        <p14:creationId xmlns:p14="http://schemas.microsoft.com/office/powerpoint/2010/main" val="218970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968" y="169142"/>
            <a:ext cx="11871960" cy="6560841"/>
          </a:xfrm>
        </p:spPr>
        <p:txBody>
          <a:bodyPr>
            <a:normAutofit fontScale="70000" lnSpcReduction="20000"/>
          </a:bodyPr>
          <a:lstStyle/>
          <a:p>
            <a:pPr marL="0" indent="0">
              <a:buNone/>
            </a:pPr>
            <a:r>
              <a:rPr lang="en-US" dirty="0" smtClean="0"/>
              <a:t>Linear Regression and Data Splitting</a:t>
            </a:r>
          </a:p>
          <a:p>
            <a:pPr marL="0" indent="0">
              <a:buNone/>
            </a:pPr>
            <a:r>
              <a:rPr lang="en-US" dirty="0" smtClean="0"/>
              <a:t>Data splitting     is vital in machine learning to evaluate how well a model generalizes to unseen data. It involves dividing the dataset into three parts:</a:t>
            </a:r>
          </a:p>
          <a:p>
            <a:pPr marL="0" indent="0">
              <a:buNone/>
            </a:pPr>
            <a:r>
              <a:rPr lang="en-US" dirty="0" smtClean="0"/>
              <a:t>- Training set    : Used to train the model and learn the underlying patterns.</a:t>
            </a:r>
          </a:p>
          <a:p>
            <a:pPr marL="0" indent="0">
              <a:buNone/>
            </a:pPr>
            <a:r>
              <a:rPr lang="en-US" dirty="0" smtClean="0"/>
              <a:t>- Validation set    : Used for </a:t>
            </a:r>
            <a:r>
              <a:rPr lang="en-US" dirty="0" err="1" smtClean="0"/>
              <a:t>hyperparameter</a:t>
            </a:r>
            <a:r>
              <a:rPr lang="en-US" dirty="0" smtClean="0"/>
              <a:t> tuning and to ensure the model does not </a:t>
            </a:r>
            <a:r>
              <a:rPr lang="en-US" dirty="0" err="1" smtClean="0"/>
              <a:t>overfit</a:t>
            </a:r>
            <a:r>
              <a:rPr lang="en-US" dirty="0" smtClean="0"/>
              <a:t> the training data. Cross-validation may be employed here.</a:t>
            </a:r>
          </a:p>
          <a:p>
            <a:pPr marL="0" indent="0">
              <a:buNone/>
            </a:pPr>
            <a:r>
              <a:rPr lang="en-US" dirty="0" smtClean="0"/>
              <a:t>-Test set    : A final evaluation set used to assess how the model will perform in real-world scenarios on unseen data.</a:t>
            </a:r>
          </a:p>
          <a:p>
            <a:pPr marL="0" indent="0">
              <a:buNone/>
            </a:pPr>
            <a:r>
              <a:rPr lang="en-US" dirty="0" smtClean="0"/>
              <a:t>Linear Regression    :</a:t>
            </a:r>
          </a:p>
          <a:p>
            <a:pPr marL="0" indent="0">
              <a:buNone/>
            </a:pPr>
            <a:r>
              <a:rPr lang="en-US" dirty="0" smtClean="0"/>
              <a:t> Linear Regression     is a simple yet powerful model that assumes a linear relationship between the features and the target variable. It fits a straight line (or hyperplane in multiple dimensions) to minimize the difference between the predicted and actual values, using the formula:</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Linear regression is favored for its simplicity and interpretability. However, it assumes that the relationships between variables are linear, which might not always be the case. Despite this, it serves as a good baseline model for comparison with more complex methods.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468" y="3983608"/>
            <a:ext cx="7736072" cy="1292479"/>
          </a:xfrm>
          <a:prstGeom prst="rect">
            <a:avLst/>
          </a:prstGeom>
        </p:spPr>
      </p:pic>
    </p:spTree>
    <p:extLst>
      <p:ext uri="{BB962C8B-B14F-4D97-AF65-F5344CB8AC3E}">
        <p14:creationId xmlns:p14="http://schemas.microsoft.com/office/powerpoint/2010/main" val="136270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968" y="694944"/>
            <a:ext cx="6339840" cy="6345936"/>
          </a:xfrm>
        </p:spPr>
        <p:txBody>
          <a:bodyPr>
            <a:noAutofit/>
          </a:bodyPr>
          <a:lstStyle/>
          <a:p>
            <a:pPr marL="0" indent="0">
              <a:buNone/>
            </a:pPr>
            <a:r>
              <a:rPr lang="en-IN" sz="800" dirty="0"/>
              <a:t># Load necessary libraries</a:t>
            </a:r>
          </a:p>
          <a:p>
            <a:pPr marL="0" indent="0">
              <a:buNone/>
            </a:pPr>
            <a:r>
              <a:rPr lang="en-IN" sz="800" dirty="0"/>
              <a:t>library(ggplot2)</a:t>
            </a:r>
          </a:p>
          <a:p>
            <a:pPr marL="0" indent="0">
              <a:buNone/>
            </a:pPr>
            <a:r>
              <a:rPr lang="en-IN" sz="800" dirty="0"/>
              <a:t>library(</a:t>
            </a:r>
            <a:r>
              <a:rPr lang="en-IN" sz="800" dirty="0" err="1"/>
              <a:t>readr</a:t>
            </a:r>
            <a:r>
              <a:rPr lang="en-IN" sz="800" dirty="0"/>
              <a:t>)</a:t>
            </a:r>
          </a:p>
          <a:p>
            <a:pPr marL="0" indent="0">
              <a:buNone/>
            </a:pPr>
            <a:r>
              <a:rPr lang="en-IN" sz="800" dirty="0"/>
              <a:t>library(</a:t>
            </a:r>
            <a:r>
              <a:rPr lang="en-IN" sz="800" dirty="0" err="1"/>
              <a:t>dplyr</a:t>
            </a:r>
            <a:r>
              <a:rPr lang="en-IN" sz="800" dirty="0"/>
              <a:t>)</a:t>
            </a:r>
          </a:p>
          <a:p>
            <a:pPr marL="0" indent="0">
              <a:buNone/>
            </a:pPr>
            <a:endParaRPr lang="en-IN" sz="800" dirty="0"/>
          </a:p>
          <a:p>
            <a:pPr marL="0" indent="0">
              <a:buNone/>
            </a:pPr>
            <a:r>
              <a:rPr lang="en-IN" sz="800" dirty="0"/>
              <a:t># Load the dataset</a:t>
            </a:r>
          </a:p>
          <a:p>
            <a:pPr marL="0" indent="0">
              <a:buNone/>
            </a:pPr>
            <a:r>
              <a:rPr lang="en-IN" sz="800" dirty="0"/>
              <a:t>dataset &lt;- </a:t>
            </a:r>
            <a:r>
              <a:rPr lang="en-IN" sz="800" dirty="0" err="1"/>
              <a:t>read_csv</a:t>
            </a:r>
            <a:r>
              <a:rPr lang="en-IN" sz="800" dirty="0"/>
              <a:t>('/content/drive/</a:t>
            </a:r>
            <a:r>
              <a:rPr lang="en-IN" sz="800" dirty="0" err="1"/>
              <a:t>MyDrive</a:t>
            </a:r>
            <a:r>
              <a:rPr lang="en-IN" sz="800" dirty="0"/>
              <a:t>/</a:t>
            </a:r>
            <a:r>
              <a:rPr lang="en-IN" sz="800" dirty="0" err="1"/>
              <a:t>AlmaBetter</a:t>
            </a:r>
            <a:r>
              <a:rPr lang="en-IN" sz="800" dirty="0"/>
              <a:t>/Cohort </a:t>
            </a:r>
            <a:r>
              <a:rPr lang="en-IN" sz="800" dirty="0" err="1"/>
              <a:t>Aravali</a:t>
            </a:r>
            <a:r>
              <a:rPr lang="en-IN" sz="800" dirty="0"/>
              <a:t>/Module 4/Week 1/Copy of Nairobi Transport Data.zip (Unzipped Files)/train_revised.csv')</a:t>
            </a:r>
          </a:p>
          <a:p>
            <a:pPr marL="0" indent="0">
              <a:buNone/>
            </a:pPr>
            <a:endParaRPr lang="en-IN" sz="800" dirty="0"/>
          </a:p>
          <a:p>
            <a:pPr marL="0" indent="0">
              <a:buNone/>
            </a:pPr>
            <a:r>
              <a:rPr lang="en-IN" sz="800" dirty="0"/>
              <a:t># Display the first few rows of the data</a:t>
            </a:r>
          </a:p>
          <a:p>
            <a:pPr marL="0" indent="0">
              <a:buNone/>
            </a:pPr>
            <a:r>
              <a:rPr lang="en-IN" sz="800" dirty="0"/>
              <a:t>print(head(dataset))</a:t>
            </a:r>
          </a:p>
          <a:p>
            <a:pPr marL="0" indent="0">
              <a:buNone/>
            </a:pPr>
            <a:endParaRPr lang="en-IN" sz="800" dirty="0"/>
          </a:p>
          <a:p>
            <a:pPr marL="0" indent="0">
              <a:buNone/>
            </a:pPr>
            <a:r>
              <a:rPr lang="en-IN" sz="800" dirty="0"/>
              <a:t># Display information about the dataset</a:t>
            </a:r>
          </a:p>
          <a:p>
            <a:pPr marL="0" indent="0">
              <a:buNone/>
            </a:pPr>
            <a:r>
              <a:rPr lang="en-IN" sz="800" dirty="0"/>
              <a:t>print(</a:t>
            </a:r>
            <a:r>
              <a:rPr lang="en-IN" sz="800" dirty="0" err="1"/>
              <a:t>str</a:t>
            </a:r>
            <a:r>
              <a:rPr lang="en-IN" sz="800" dirty="0"/>
              <a:t>(dataset))</a:t>
            </a:r>
          </a:p>
          <a:p>
            <a:pPr marL="0" indent="0">
              <a:buNone/>
            </a:pPr>
            <a:endParaRPr lang="en-IN" sz="800" dirty="0"/>
          </a:p>
          <a:p>
            <a:pPr marL="0" indent="0">
              <a:buNone/>
            </a:pPr>
            <a:r>
              <a:rPr lang="en-IN" sz="800" dirty="0"/>
              <a:t># Create a count plot of the payment method, car type, and max capacity columns</a:t>
            </a:r>
          </a:p>
          <a:p>
            <a:pPr marL="0" indent="0">
              <a:buNone/>
            </a:pPr>
            <a:r>
              <a:rPr lang="en-IN" sz="800" dirty="0" err="1"/>
              <a:t>plot_count_cols</a:t>
            </a:r>
            <a:r>
              <a:rPr lang="en-IN" sz="800" dirty="0"/>
              <a:t> &lt;- c('</a:t>
            </a:r>
            <a:r>
              <a:rPr lang="en-IN" sz="800" dirty="0" err="1"/>
              <a:t>payment_method</a:t>
            </a:r>
            <a:r>
              <a:rPr lang="en-IN" sz="800" dirty="0"/>
              <a:t>', '</a:t>
            </a:r>
            <a:r>
              <a:rPr lang="en-IN" sz="800" dirty="0" err="1"/>
              <a:t>car_type</a:t>
            </a:r>
            <a:r>
              <a:rPr lang="en-IN" sz="800" dirty="0"/>
              <a:t>', '</a:t>
            </a:r>
            <a:r>
              <a:rPr lang="en-IN" sz="800" dirty="0" err="1"/>
              <a:t>max_capacity</a:t>
            </a:r>
            <a:r>
              <a:rPr lang="en-IN" sz="800" dirty="0"/>
              <a:t>')</a:t>
            </a:r>
          </a:p>
          <a:p>
            <a:pPr marL="0" indent="0">
              <a:buNone/>
            </a:pPr>
            <a:r>
              <a:rPr lang="en-IN" sz="800" dirty="0"/>
              <a:t>for (col in </a:t>
            </a:r>
            <a:r>
              <a:rPr lang="en-IN" sz="800" dirty="0" err="1"/>
              <a:t>plot_count_cols</a:t>
            </a:r>
            <a:r>
              <a:rPr lang="en-IN" sz="800" dirty="0"/>
              <a:t>) {</a:t>
            </a:r>
          </a:p>
          <a:p>
            <a:pPr marL="0" indent="0">
              <a:buNone/>
            </a:pPr>
            <a:r>
              <a:rPr lang="en-IN" sz="800" dirty="0"/>
              <a:t>    </a:t>
            </a:r>
            <a:r>
              <a:rPr lang="en-IN" sz="800" dirty="0" err="1"/>
              <a:t>ggplot</a:t>
            </a:r>
            <a:r>
              <a:rPr lang="en-IN" sz="800" dirty="0"/>
              <a:t>(dataset, </a:t>
            </a:r>
            <a:r>
              <a:rPr lang="en-IN" sz="800" dirty="0" err="1"/>
              <a:t>aes_string</a:t>
            </a:r>
            <a:r>
              <a:rPr lang="en-IN" sz="800" dirty="0"/>
              <a:t>(x = col)) + </a:t>
            </a:r>
          </a:p>
          <a:p>
            <a:pPr marL="0" indent="0">
              <a:buNone/>
            </a:pPr>
            <a:r>
              <a:rPr lang="en-IN" sz="800" dirty="0"/>
              <a:t>      </a:t>
            </a:r>
            <a:r>
              <a:rPr lang="en-IN" sz="800" dirty="0" err="1"/>
              <a:t>geom_bar</a:t>
            </a:r>
            <a:r>
              <a:rPr lang="en-IN" sz="800" dirty="0"/>
              <a:t>() + </a:t>
            </a:r>
          </a:p>
          <a:p>
            <a:pPr marL="0" indent="0">
              <a:buNone/>
            </a:pPr>
            <a:r>
              <a:rPr lang="en-IN" sz="800" dirty="0"/>
              <a:t>      labs(title = paste('Count of', col)) +</a:t>
            </a:r>
          </a:p>
          <a:p>
            <a:pPr marL="0" indent="0">
              <a:buNone/>
            </a:pPr>
            <a:r>
              <a:rPr lang="en-IN" sz="800" dirty="0"/>
              <a:t>      </a:t>
            </a:r>
            <a:r>
              <a:rPr lang="en-IN" sz="800" dirty="0" err="1"/>
              <a:t>theme_minimal</a:t>
            </a:r>
            <a:r>
              <a:rPr lang="en-IN" sz="800" dirty="0"/>
              <a:t>() +</a:t>
            </a:r>
          </a:p>
          <a:p>
            <a:pPr marL="0" indent="0">
              <a:buNone/>
            </a:pPr>
            <a:r>
              <a:rPr lang="en-IN" sz="800" dirty="0"/>
              <a:t>      theme(</a:t>
            </a:r>
            <a:r>
              <a:rPr lang="en-IN" sz="800" dirty="0" err="1"/>
              <a:t>axis.text.x</a:t>
            </a:r>
            <a:r>
              <a:rPr lang="en-IN" sz="800" dirty="0"/>
              <a:t> = </a:t>
            </a:r>
            <a:r>
              <a:rPr lang="en-IN" sz="800" dirty="0" err="1"/>
              <a:t>element_text</a:t>
            </a:r>
            <a:r>
              <a:rPr lang="en-IN" sz="800" dirty="0"/>
              <a:t>(angle = 45, </a:t>
            </a:r>
            <a:r>
              <a:rPr lang="en-IN" sz="800" dirty="0" err="1"/>
              <a:t>hjust</a:t>
            </a:r>
            <a:r>
              <a:rPr lang="en-IN" sz="800" dirty="0"/>
              <a:t> = 1)) +</a:t>
            </a:r>
          </a:p>
          <a:p>
            <a:pPr marL="0" indent="0">
              <a:buNone/>
            </a:pPr>
            <a:r>
              <a:rPr lang="en-IN" sz="800" dirty="0"/>
              <a:t>      </a:t>
            </a:r>
            <a:r>
              <a:rPr lang="en-IN" sz="800" dirty="0" err="1"/>
              <a:t>xlab</a:t>
            </a:r>
            <a:r>
              <a:rPr lang="en-IN" sz="800" dirty="0"/>
              <a:t>(col) +</a:t>
            </a:r>
          </a:p>
          <a:p>
            <a:pPr marL="0" indent="0">
              <a:buNone/>
            </a:pPr>
            <a:r>
              <a:rPr lang="en-IN" sz="800" dirty="0"/>
              <a:t>      </a:t>
            </a:r>
            <a:r>
              <a:rPr lang="en-IN" sz="800" dirty="0" err="1"/>
              <a:t>ylab</a:t>
            </a:r>
            <a:r>
              <a:rPr lang="en-IN" sz="800" dirty="0"/>
              <a:t>('Count') +</a:t>
            </a:r>
          </a:p>
          <a:p>
            <a:pPr marL="0" indent="0">
              <a:buNone/>
            </a:pPr>
            <a:r>
              <a:rPr lang="en-IN" sz="800" dirty="0"/>
              <a:t>      </a:t>
            </a:r>
            <a:r>
              <a:rPr lang="en-IN" sz="800" dirty="0" err="1"/>
              <a:t>ggtitle</a:t>
            </a:r>
            <a:r>
              <a:rPr lang="en-IN" sz="800" dirty="0"/>
              <a:t>(paste('Count Plot for', col)) +</a:t>
            </a:r>
          </a:p>
          <a:p>
            <a:pPr marL="0" indent="0">
              <a:buNone/>
            </a:pPr>
            <a:endParaRPr lang="en-IN" sz="800" dirty="0"/>
          </a:p>
        </p:txBody>
      </p:sp>
      <p:sp>
        <p:nvSpPr>
          <p:cNvPr id="2" name="TextBox 1"/>
          <p:cNvSpPr txBox="1"/>
          <p:nvPr/>
        </p:nvSpPr>
        <p:spPr>
          <a:xfrm>
            <a:off x="124968" y="73152"/>
            <a:ext cx="5617464" cy="523220"/>
          </a:xfrm>
          <a:prstGeom prst="rect">
            <a:avLst/>
          </a:prstGeom>
          <a:noFill/>
        </p:spPr>
        <p:txBody>
          <a:bodyPr wrap="square" rtlCol="0">
            <a:spAutoFit/>
          </a:bodyPr>
          <a:lstStyle/>
          <a:p>
            <a:r>
              <a:rPr lang="en-US" sz="2800" b="1" dirty="0" smtClean="0"/>
              <a:t>R Code:-</a:t>
            </a:r>
            <a:endParaRPr lang="en-IN" sz="2800" b="1" dirty="0"/>
          </a:p>
        </p:txBody>
      </p:sp>
      <p:sp>
        <p:nvSpPr>
          <p:cNvPr id="5" name="TextBox 4"/>
          <p:cNvSpPr txBox="1"/>
          <p:nvPr/>
        </p:nvSpPr>
        <p:spPr>
          <a:xfrm>
            <a:off x="6775704" y="596372"/>
            <a:ext cx="5148072" cy="3908762"/>
          </a:xfrm>
          <a:prstGeom prst="rect">
            <a:avLst/>
          </a:prstGeom>
          <a:noFill/>
        </p:spPr>
        <p:txBody>
          <a:bodyPr wrap="square" rtlCol="0">
            <a:spAutoFit/>
          </a:bodyPr>
          <a:lstStyle/>
          <a:p>
            <a:r>
              <a:rPr lang="en-IN" sz="800" dirty="0"/>
              <a:t> theme(</a:t>
            </a:r>
            <a:r>
              <a:rPr lang="en-IN" sz="800" dirty="0" err="1"/>
              <a:t>plot.title</a:t>
            </a:r>
            <a:r>
              <a:rPr lang="en-IN" sz="800" dirty="0"/>
              <a:t> = </a:t>
            </a:r>
            <a:r>
              <a:rPr lang="en-IN" sz="800" dirty="0" err="1"/>
              <a:t>element_text</a:t>
            </a:r>
            <a:r>
              <a:rPr lang="en-IN" sz="800" dirty="0"/>
              <a:t>(</a:t>
            </a:r>
            <a:r>
              <a:rPr lang="en-IN" sz="800" dirty="0" err="1"/>
              <a:t>hjust</a:t>
            </a:r>
            <a:r>
              <a:rPr lang="en-IN" sz="800" dirty="0"/>
              <a:t> = 0.5)) +</a:t>
            </a:r>
          </a:p>
          <a:p>
            <a:r>
              <a:rPr lang="en-IN" sz="800" dirty="0"/>
              <a:t>      </a:t>
            </a:r>
            <a:r>
              <a:rPr lang="en-IN" sz="800" dirty="0" err="1"/>
              <a:t>scale_y_continuous</a:t>
            </a:r>
            <a:r>
              <a:rPr lang="en-IN" sz="800" dirty="0"/>
              <a:t>(expand = c(0,0)) -&gt; p</a:t>
            </a:r>
          </a:p>
          <a:p>
            <a:r>
              <a:rPr lang="en-IN" sz="800" dirty="0"/>
              <a:t>    print(p)</a:t>
            </a:r>
          </a:p>
          <a:p>
            <a:r>
              <a:rPr lang="en-IN" sz="800" dirty="0"/>
              <a:t>}</a:t>
            </a:r>
            <a:endParaRPr lang="en-IN" sz="800" dirty="0" smtClean="0"/>
          </a:p>
          <a:p>
            <a:r>
              <a:rPr lang="en-IN" sz="800" dirty="0" smtClean="0"/>
              <a:t># </a:t>
            </a:r>
            <a:r>
              <a:rPr lang="en-IN" sz="800" dirty="0"/>
              <a:t>Display the unique values in each column and their frequencies</a:t>
            </a:r>
          </a:p>
          <a:p>
            <a:r>
              <a:rPr lang="en-IN" sz="800" dirty="0"/>
              <a:t>print(summary(dataset %&gt;% select(where(</a:t>
            </a:r>
            <a:r>
              <a:rPr lang="en-IN" sz="800" dirty="0" err="1"/>
              <a:t>is.character</a:t>
            </a:r>
            <a:r>
              <a:rPr lang="en-IN" sz="800" dirty="0"/>
              <a:t>))))</a:t>
            </a:r>
          </a:p>
          <a:p>
            <a:endParaRPr lang="en-IN" sz="800" dirty="0"/>
          </a:p>
          <a:p>
            <a:r>
              <a:rPr lang="en-IN" sz="800" dirty="0"/>
              <a:t># Create a bar chart of the top 10 most frequent values in the payment method column</a:t>
            </a:r>
          </a:p>
          <a:p>
            <a:r>
              <a:rPr lang="en-IN" sz="800" dirty="0" err="1"/>
              <a:t>payment_method_freq</a:t>
            </a:r>
            <a:r>
              <a:rPr lang="en-IN" sz="800" dirty="0"/>
              <a:t> &lt;- dataset %&gt;% count(</a:t>
            </a:r>
            <a:r>
              <a:rPr lang="en-IN" sz="800" dirty="0" err="1"/>
              <a:t>payment_method</a:t>
            </a:r>
            <a:r>
              <a:rPr lang="en-IN" sz="800" dirty="0"/>
              <a:t>, sort = TRUE) %&gt;% head(10)</a:t>
            </a:r>
          </a:p>
          <a:p>
            <a:r>
              <a:rPr lang="en-IN" sz="800" dirty="0" err="1"/>
              <a:t>ggplot</a:t>
            </a:r>
            <a:r>
              <a:rPr lang="en-IN" sz="800" dirty="0"/>
              <a:t>(</a:t>
            </a:r>
            <a:r>
              <a:rPr lang="en-IN" sz="800" dirty="0" err="1"/>
              <a:t>payment_method_freq</a:t>
            </a:r>
            <a:r>
              <a:rPr lang="en-IN" sz="800" dirty="0"/>
              <a:t>, </a:t>
            </a:r>
            <a:r>
              <a:rPr lang="en-IN" sz="800" dirty="0" err="1"/>
              <a:t>aes</a:t>
            </a:r>
            <a:r>
              <a:rPr lang="en-IN" sz="800" dirty="0"/>
              <a:t>(x = reorder(</a:t>
            </a:r>
            <a:r>
              <a:rPr lang="en-IN" sz="800" dirty="0" err="1"/>
              <a:t>payment_method</a:t>
            </a:r>
            <a:r>
              <a:rPr lang="en-IN" sz="800" dirty="0"/>
              <a:t>, n), y = n)) +</a:t>
            </a:r>
          </a:p>
          <a:p>
            <a:r>
              <a:rPr lang="en-IN" sz="800" dirty="0"/>
              <a:t>  </a:t>
            </a:r>
            <a:r>
              <a:rPr lang="en-IN" sz="800" dirty="0" err="1"/>
              <a:t>geom_bar</a:t>
            </a:r>
            <a:r>
              <a:rPr lang="en-IN" sz="800" dirty="0"/>
              <a:t>(stat = 'identity') +</a:t>
            </a:r>
          </a:p>
          <a:p>
            <a:r>
              <a:rPr lang="en-IN" sz="800" dirty="0"/>
              <a:t>  </a:t>
            </a:r>
            <a:r>
              <a:rPr lang="en-IN" sz="800" dirty="0" err="1"/>
              <a:t>coord_flip</a:t>
            </a:r>
            <a:r>
              <a:rPr lang="en-IN" sz="800" dirty="0"/>
              <a:t>() +</a:t>
            </a:r>
          </a:p>
          <a:p>
            <a:r>
              <a:rPr lang="en-IN" sz="800" dirty="0"/>
              <a:t>  labs(title = 'Top 10 Most Frequent Payment Methods', x = 'Payment Method', y = 'Frequency') +</a:t>
            </a:r>
          </a:p>
          <a:p>
            <a:r>
              <a:rPr lang="en-IN" sz="800" dirty="0"/>
              <a:t>  </a:t>
            </a:r>
            <a:r>
              <a:rPr lang="en-IN" sz="800" dirty="0" err="1"/>
              <a:t>theme_minimal</a:t>
            </a:r>
            <a:r>
              <a:rPr lang="en-IN" sz="800" dirty="0"/>
              <a:t>()</a:t>
            </a:r>
          </a:p>
          <a:p>
            <a:endParaRPr lang="en-IN" sz="800" dirty="0"/>
          </a:p>
          <a:p>
            <a:r>
              <a:rPr lang="en-IN" sz="800" dirty="0"/>
              <a:t># Create a bar chart of the top 10 most frequent values in the car type column</a:t>
            </a:r>
          </a:p>
          <a:p>
            <a:r>
              <a:rPr lang="en-IN" sz="800" dirty="0" err="1"/>
              <a:t>car_type_freq</a:t>
            </a:r>
            <a:r>
              <a:rPr lang="en-IN" sz="800" dirty="0"/>
              <a:t> &lt;- dataset %&gt;% count(</a:t>
            </a:r>
            <a:r>
              <a:rPr lang="en-IN" sz="800" dirty="0" err="1"/>
              <a:t>car_type</a:t>
            </a:r>
            <a:r>
              <a:rPr lang="en-IN" sz="800" dirty="0"/>
              <a:t>, sort = TRUE) %&gt;% head(10)</a:t>
            </a:r>
          </a:p>
          <a:p>
            <a:r>
              <a:rPr lang="en-IN" sz="800" dirty="0" err="1"/>
              <a:t>ggplot</a:t>
            </a:r>
            <a:r>
              <a:rPr lang="en-IN" sz="800" dirty="0"/>
              <a:t>(</a:t>
            </a:r>
            <a:r>
              <a:rPr lang="en-IN" sz="800" dirty="0" err="1"/>
              <a:t>car_type_freq</a:t>
            </a:r>
            <a:r>
              <a:rPr lang="en-IN" sz="800" dirty="0"/>
              <a:t>, </a:t>
            </a:r>
            <a:r>
              <a:rPr lang="en-IN" sz="800" dirty="0" err="1"/>
              <a:t>aes</a:t>
            </a:r>
            <a:r>
              <a:rPr lang="en-IN" sz="800" dirty="0"/>
              <a:t>(x = reorder(</a:t>
            </a:r>
            <a:r>
              <a:rPr lang="en-IN" sz="800" dirty="0" err="1"/>
              <a:t>car_type</a:t>
            </a:r>
            <a:r>
              <a:rPr lang="en-IN" sz="800" dirty="0"/>
              <a:t>, n), y = n)) +</a:t>
            </a:r>
          </a:p>
          <a:p>
            <a:r>
              <a:rPr lang="en-IN" sz="800" dirty="0"/>
              <a:t>  </a:t>
            </a:r>
            <a:r>
              <a:rPr lang="en-IN" sz="800" dirty="0" err="1"/>
              <a:t>geom_bar</a:t>
            </a:r>
            <a:r>
              <a:rPr lang="en-IN" sz="800" dirty="0"/>
              <a:t>(stat = 'identity') +</a:t>
            </a:r>
          </a:p>
          <a:p>
            <a:r>
              <a:rPr lang="en-IN" sz="800" dirty="0"/>
              <a:t>  </a:t>
            </a:r>
            <a:r>
              <a:rPr lang="en-IN" sz="800" dirty="0" err="1"/>
              <a:t>coord_flip</a:t>
            </a:r>
            <a:r>
              <a:rPr lang="en-IN" sz="800" dirty="0"/>
              <a:t>() +</a:t>
            </a:r>
          </a:p>
          <a:p>
            <a:r>
              <a:rPr lang="en-IN" sz="800" dirty="0"/>
              <a:t>  labs(title = 'Top 10 Most Frequent Car Types', x = 'Car Type', y = 'Frequency') +</a:t>
            </a:r>
          </a:p>
          <a:p>
            <a:r>
              <a:rPr lang="en-IN" sz="800" dirty="0"/>
              <a:t>  </a:t>
            </a:r>
            <a:r>
              <a:rPr lang="en-IN" sz="800" dirty="0" err="1"/>
              <a:t>theme_minimal</a:t>
            </a:r>
            <a:r>
              <a:rPr lang="en-IN" sz="800" dirty="0"/>
              <a:t>()</a:t>
            </a:r>
          </a:p>
          <a:p>
            <a:endParaRPr lang="en-IN" sz="800" dirty="0"/>
          </a:p>
          <a:p>
            <a:r>
              <a:rPr lang="en-IN" sz="800" dirty="0"/>
              <a:t># Create a bar chart of the top 10 most frequent values in the max capacity column</a:t>
            </a:r>
          </a:p>
          <a:p>
            <a:r>
              <a:rPr lang="en-IN" sz="800" dirty="0" err="1"/>
              <a:t>max_capacity_freq</a:t>
            </a:r>
            <a:r>
              <a:rPr lang="en-IN" sz="800" dirty="0"/>
              <a:t> &lt;- dataset %&gt;% count(</a:t>
            </a:r>
            <a:r>
              <a:rPr lang="en-IN" sz="800" dirty="0" err="1"/>
              <a:t>max_capacity</a:t>
            </a:r>
            <a:r>
              <a:rPr lang="en-IN" sz="800" dirty="0"/>
              <a:t>, sort = TRUE) %&gt;% head(10)</a:t>
            </a:r>
          </a:p>
          <a:p>
            <a:r>
              <a:rPr lang="en-IN" sz="800" dirty="0" err="1"/>
              <a:t>ggplot</a:t>
            </a:r>
            <a:r>
              <a:rPr lang="en-IN" sz="800" dirty="0"/>
              <a:t>(</a:t>
            </a:r>
            <a:r>
              <a:rPr lang="en-IN" sz="800" dirty="0" err="1"/>
              <a:t>max_capacity_freq</a:t>
            </a:r>
            <a:r>
              <a:rPr lang="en-IN" sz="800" dirty="0"/>
              <a:t>, </a:t>
            </a:r>
            <a:r>
              <a:rPr lang="en-IN" sz="800" dirty="0" err="1"/>
              <a:t>aes</a:t>
            </a:r>
            <a:r>
              <a:rPr lang="en-IN" sz="800" dirty="0"/>
              <a:t>(x = reorder(</a:t>
            </a:r>
            <a:r>
              <a:rPr lang="en-IN" sz="800" dirty="0" err="1"/>
              <a:t>max_capacity</a:t>
            </a:r>
            <a:r>
              <a:rPr lang="en-IN" sz="800" dirty="0"/>
              <a:t>, n), y = n)) +</a:t>
            </a:r>
          </a:p>
          <a:p>
            <a:r>
              <a:rPr lang="en-IN" sz="800" dirty="0"/>
              <a:t>  </a:t>
            </a:r>
            <a:r>
              <a:rPr lang="en-IN" sz="800" dirty="0" err="1"/>
              <a:t>geom_bar</a:t>
            </a:r>
            <a:r>
              <a:rPr lang="en-IN" sz="800" dirty="0"/>
              <a:t>(stat = 'identity') +</a:t>
            </a:r>
          </a:p>
          <a:p>
            <a:r>
              <a:rPr lang="en-IN" sz="800" dirty="0"/>
              <a:t>  </a:t>
            </a:r>
            <a:r>
              <a:rPr lang="en-IN" sz="800" dirty="0" err="1"/>
              <a:t>coord_flip</a:t>
            </a:r>
            <a:r>
              <a:rPr lang="en-IN" sz="800" dirty="0"/>
              <a:t>() +</a:t>
            </a:r>
          </a:p>
          <a:p>
            <a:r>
              <a:rPr lang="en-IN" sz="800" dirty="0"/>
              <a:t>  labs(title = 'Top 10 Most Frequent Max Capacities', x = 'Max Capacity', y = 'Frequency') +</a:t>
            </a:r>
          </a:p>
          <a:p>
            <a:r>
              <a:rPr lang="en-IN" sz="800" dirty="0"/>
              <a:t>  </a:t>
            </a:r>
            <a:r>
              <a:rPr lang="en-IN" sz="800" dirty="0" err="1"/>
              <a:t>theme_minimal</a:t>
            </a:r>
            <a:r>
              <a:rPr lang="en-IN" sz="800" dirty="0"/>
              <a:t>()</a:t>
            </a:r>
          </a:p>
          <a:p>
            <a:endParaRPr lang="en-IN" sz="800" dirty="0"/>
          </a:p>
        </p:txBody>
      </p:sp>
    </p:spTree>
    <p:extLst>
      <p:ext uri="{BB962C8B-B14F-4D97-AF65-F5344CB8AC3E}">
        <p14:creationId xmlns:p14="http://schemas.microsoft.com/office/powerpoint/2010/main" val="485942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2131</Words>
  <Application>Microsoft Office PowerPoint</Application>
  <PresentationFormat>Widescreen</PresentationFormat>
  <Paragraphs>195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Transport Demand Prediction </vt:lpstr>
      <vt:lpstr>Business Problem Statement</vt:lpstr>
      <vt:lpstr>Dataset Description</vt:lpstr>
      <vt:lpstr>Dataset Description</vt:lpstr>
      <vt:lpstr>PowerPoint Presentation</vt:lpstr>
      <vt:lpstr>Data preprocessing is a crucial step in preparing raw data for modeling, consisting of data wrangling and feature engineering    .  Data wrangling involves cleaning and organizing the data by handling missing values (e.g., imputation or removal), removing duplicates, and managing outliers. It also includes encoding categorical data (using methods like one-hot encoding) and scaling numerical features to ensure consistency across different feature ranges.  Feature engineering creates new variables that capture underlying patterns in the data. This includes extracting date and time-based features (e.g., day of the week, peak traffic hours), adding route-specific features (e.g., distance to Nairobi), and integrating external data like traffic conditions and holidays. Aggregated features, such as historical average seat sales, and interaction features between variables can also provide valuable insights.  These preprocessing methods ensure the dataset is clean, structured, and enriched with relevant information. This ultimately enhances the performance of machine learning models by providing them with better features and reducing noise, leading to more accurate predictions for Mobiticket’s seat sales.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Demand Prediction </dc:title>
  <dc:creator>Swarn</dc:creator>
  <cp:lastModifiedBy>Swarn</cp:lastModifiedBy>
  <cp:revision>7</cp:revision>
  <dcterms:created xsi:type="dcterms:W3CDTF">2024-09-17T16:12:21Z</dcterms:created>
  <dcterms:modified xsi:type="dcterms:W3CDTF">2024-09-18T15:18:26Z</dcterms:modified>
</cp:coreProperties>
</file>