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258" r:id="rId10"/>
    <p:sldId id="259" r:id="rId11"/>
    <p:sldId id="260" r:id="rId12"/>
    <p:sldId id="262" r:id="rId13"/>
    <p:sldId id="263" r:id="rId14"/>
    <p:sldId id="265" r:id="rId15"/>
    <p:sldId id="268" r:id="rId16"/>
    <p:sldId id="27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93" r:id="rId26"/>
    <p:sldId id="292" r:id="rId27"/>
    <p:sldId id="291" r:id="rId28"/>
    <p:sldId id="290" r:id="rId29"/>
    <p:sldId id="289" r:id="rId30"/>
    <p:sldId id="294" r:id="rId31"/>
    <p:sldId id="280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17E6C-F026-4625-A016-4E8A957CF21A}">
          <p14:sldIdLst>
            <p14:sldId id="256"/>
            <p14:sldId id="257"/>
            <p14:sldId id="297"/>
            <p14:sldId id="298"/>
            <p14:sldId id="299"/>
            <p14:sldId id="300"/>
            <p14:sldId id="301"/>
            <p14:sldId id="302"/>
            <p14:sldId id="258"/>
            <p14:sldId id="259"/>
            <p14:sldId id="260"/>
            <p14:sldId id="262"/>
            <p14:sldId id="263"/>
            <p14:sldId id="265"/>
            <p14:sldId id="268"/>
            <p14:sldId id="27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  <p14:sldId id="293"/>
            <p14:sldId id="292"/>
            <p14:sldId id="291"/>
            <p14:sldId id="290"/>
            <p14:sldId id="289"/>
            <p14:sldId id="294"/>
            <p14:sldId id="280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5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B12C-975B-453C-9EF0-2485ED977F4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68F1-71FC-4211-A39C-6B6BB54CC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59" y="2060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EMOTION CORRELATION MINING THROUGH DEEP LEARNING MODELS ON NATURAL LANGUAGE TEXT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400" b="1" dirty="0" smtClean="0"/>
              <a:t>DOMAIN: DATA MINING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628" y="4508982"/>
            <a:ext cx="6145675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C13: </a:t>
            </a:r>
          </a:p>
          <a:p>
            <a:r>
              <a:rPr lang="en-US" dirty="0" smtClean="0"/>
              <a:t>                  R.SWARNALASHMI</a:t>
            </a:r>
            <a:endParaRPr lang="en-US" dirty="0"/>
          </a:p>
          <a:p>
            <a:r>
              <a:rPr lang="en-US" dirty="0" smtClean="0"/>
              <a:t>B.SNEHA</a:t>
            </a:r>
          </a:p>
          <a:p>
            <a:r>
              <a:rPr lang="en-US" dirty="0" smtClean="0"/>
              <a:t>                       ZULAIHA FATHIMA.V.I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634" y="2690334"/>
            <a:ext cx="4075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GUIDE:</a:t>
            </a:r>
          </a:p>
          <a:p>
            <a:r>
              <a:rPr lang="en-US" b="1" dirty="0" smtClean="0"/>
              <a:t>N. </a:t>
            </a:r>
            <a:r>
              <a:rPr lang="en-US" b="1" dirty="0" err="1" smtClean="0"/>
              <a:t>Indira</a:t>
            </a:r>
            <a:r>
              <a:rPr lang="en-US" b="1" dirty="0" smtClean="0"/>
              <a:t>, M.E., (</a:t>
            </a:r>
            <a:r>
              <a:rPr lang="en-US" b="1" dirty="0" err="1" smtClean="0"/>
              <a:t>Ph.D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Assistant Professor (Gr-1)</a:t>
            </a:r>
            <a:br>
              <a:rPr lang="en-US" b="1" dirty="0" smtClean="0"/>
            </a:br>
            <a:r>
              <a:rPr lang="en-US" b="1" dirty="0" smtClean="0"/>
              <a:t>Department of CSE</a:t>
            </a:r>
            <a:br>
              <a:rPr lang="en-US" b="1" dirty="0" smtClean="0"/>
            </a:br>
            <a:r>
              <a:rPr lang="en-US" b="1" dirty="0" err="1" smtClean="0"/>
              <a:t>Panimalar</a:t>
            </a:r>
            <a:r>
              <a:rPr lang="en-US" b="1" dirty="0" smtClean="0"/>
              <a:t> Engineering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SYSTEM ARCITECTURE</a:t>
            </a:r>
            <a:endParaRPr lang="en-US" b="1" u="sng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9" y="1010186"/>
            <a:ext cx="1441872" cy="15501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312792" y="1704151"/>
            <a:ext cx="1122739" cy="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92" y="1325563"/>
            <a:ext cx="6153667" cy="4351338"/>
          </a:xfrm>
        </p:spPr>
      </p:pic>
      <p:cxnSp>
        <p:nvCxnSpPr>
          <p:cNvPr id="13" name="Straight Connector 12"/>
          <p:cNvCxnSpPr/>
          <p:nvPr/>
        </p:nvCxnSpPr>
        <p:spPr>
          <a:xfrm>
            <a:off x="8255358" y="4816699"/>
            <a:ext cx="0" cy="489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5293218"/>
            <a:ext cx="2159358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0614" y="2375653"/>
            <a:ext cx="103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4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02" y="126479"/>
            <a:ext cx="10515600" cy="1098260"/>
          </a:xfrm>
        </p:spPr>
        <p:txBody>
          <a:bodyPr/>
          <a:lstStyle/>
          <a:p>
            <a:r>
              <a:rPr lang="en-US" b="1" u="sng" dirty="0" smtClean="0"/>
              <a:t>SYSTEM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02" y="1402881"/>
            <a:ext cx="10515600" cy="4351338"/>
          </a:xfrm>
        </p:spPr>
        <p:txBody>
          <a:bodyPr/>
          <a:lstStyle/>
          <a:p>
            <a:r>
              <a:rPr lang="en-US" b="1" u="sng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28" y="1867437"/>
            <a:ext cx="5775840" cy="50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 DIAGRAM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555"/>
            <a:ext cx="9683839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u="sng" dirty="0" smtClean="0"/>
              <a:t>SEQUENCE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4" y="1262130"/>
            <a:ext cx="6985179" cy="52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51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DEPLOYMENT DIAGRAM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8" y="1793096"/>
            <a:ext cx="6697014" cy="3178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2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ER Diagram: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1" y="1146489"/>
            <a:ext cx="954324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DETAILS EXPLANATIONS OF MODULES :</a:t>
            </a:r>
            <a:endParaRPr lang="en-US" sz="40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800" b="1" dirty="0" smtClean="0"/>
              <a:t>MODULE DESINGSPECIFICATION</a:t>
            </a:r>
            <a:endParaRPr lang="en-US" sz="1800" dirty="0" smtClean="0"/>
          </a:p>
          <a:p>
            <a:r>
              <a:rPr lang="en-US" sz="1800" dirty="0" smtClean="0"/>
              <a:t>In this project only one module: </a:t>
            </a:r>
          </a:p>
          <a:p>
            <a:r>
              <a:rPr lang="en-US" sz="1800" b="1" dirty="0" smtClean="0"/>
              <a:t>ADMIN: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 </a:t>
            </a:r>
            <a:r>
              <a:rPr lang="en-US" sz="1800" dirty="0" smtClean="0"/>
              <a:t>To provide following features-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 Register into our system.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Login to our System.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Only Authorized Admin can access to our System.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Upload Related Dataset to Our System.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Data pre-processing process takes place like (stop-word removal, Stemming, Tokenization) to remove the unwanted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89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1080" y="248194"/>
            <a:ext cx="10515600" cy="59418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Classification of hash tags – Using Collaborative algorithm and CNN Algorithm classification of the hash tag takes place</a:t>
            </a:r>
            <a:r>
              <a:rPr lang="en-US" sz="1600" dirty="0" smtClean="0"/>
              <a:t>.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1800" dirty="0" smtClean="0"/>
              <a:t>Feature extraction - To predict the tweets keyword in which type of group Based on the username.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Group Recommendation -To calculate Betweens value which means the users who is in more than one group. Classify the tweets in datasets into the groups by using Collaborative Filtering algorithm.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Remove all the redundant data.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Clustering the group by using CNN algorithm.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Performance Analysis - To calculate the Algorithm accuracy by using Confusion matrix.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Result- Generate the graph based on the number of tweets in each group.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TESTING AND PERFORMANCE ANALYSIS: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b="1" u="sng" dirty="0" smtClean="0"/>
              <a:t>TESTING:</a:t>
            </a:r>
          </a:p>
          <a:p>
            <a:pPr lvl="1">
              <a:lnSpc>
                <a:spcPct val="100000"/>
              </a:lnSpc>
              <a:buNone/>
            </a:pPr>
            <a:endParaRPr lang="en-US" b="1" dirty="0" smtClean="0"/>
          </a:p>
          <a:p>
            <a:pPr lvl="1">
              <a:lnSpc>
                <a:spcPct val="100000"/>
              </a:lnSpc>
              <a:buNone/>
            </a:pPr>
            <a:r>
              <a:rPr lang="en-US" b="1" dirty="0" smtClean="0"/>
              <a:t>UNIT TESTING:</a:t>
            </a:r>
          </a:p>
          <a:p>
            <a:pPr lvl="1">
              <a:lnSpc>
                <a:spcPct val="100000"/>
              </a:lnSpc>
              <a:buNone/>
            </a:pPr>
            <a:r>
              <a:rPr lang="en-US" b="1" dirty="0" smtClean="0"/>
              <a:t>   </a:t>
            </a:r>
            <a:r>
              <a:rPr lang="en-US" sz="1800" dirty="0" smtClean="0"/>
              <a:t>Unit testing is usually conducted as part of a combined code and unit test phase of the software life cycle, although it is not uncommon for coding and unit testing to be conducted as two distinct phases.</a:t>
            </a:r>
          </a:p>
          <a:p>
            <a:pPr lvl="1"/>
            <a:endParaRPr lang="en-US" sz="2300" b="1" dirty="0" smtClean="0"/>
          </a:p>
          <a:p>
            <a:pPr lvl="1">
              <a:buNone/>
            </a:pPr>
            <a:r>
              <a:rPr lang="en-US" sz="2300" b="1" dirty="0" smtClean="0"/>
              <a:t>INTEGRATIONTESTING:</a:t>
            </a:r>
            <a:endParaRPr lang="en-US" sz="2300" dirty="0" smtClean="0"/>
          </a:p>
          <a:p>
            <a:r>
              <a:rPr lang="en-US" sz="2300" dirty="0" smtClean="0"/>
              <a:t>     </a:t>
            </a:r>
            <a:r>
              <a:rPr lang="en-US" sz="1900" dirty="0" smtClean="0"/>
              <a:t>Software integration testing is the incremental integration testing of two or more n                       integrated software components on a single platform to produce failures caused by interface defects.</a:t>
            </a:r>
          </a:p>
          <a:p>
            <a:r>
              <a:rPr lang="en-US" sz="1900" dirty="0" smtClean="0"/>
              <a:t>      The task of the integration test is to check that components or software applications, e.g.        components in a software system or – one step up – software applications at the company    level – interact without error.</a:t>
            </a:r>
          </a:p>
          <a:p>
            <a:r>
              <a:rPr lang="en-US" sz="1900" b="1" dirty="0" smtClean="0"/>
              <a:t>Test Results: </a:t>
            </a:r>
            <a:r>
              <a:rPr lang="en-US" sz="1900" dirty="0" smtClean="0"/>
              <a:t>All the test cases mentioned above passed successfully. No defects encountered.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b="1" dirty="0" smtClean="0"/>
              <a:t>ACCEPTANCETESTING: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User Acceptance Testing is a critical phase of any project and requires significant participation by the end user. It also ensures that the system meets the functional requirements.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 </a:t>
            </a:r>
            <a:r>
              <a:rPr lang="en-US" sz="1800" b="1" dirty="0" smtClean="0"/>
              <a:t>Test Results: </a:t>
            </a:r>
            <a:r>
              <a:rPr lang="en-US" sz="1800" dirty="0" smtClean="0"/>
              <a:t>All the test cases mentioned above passed successfully. No defects encountered.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b="1" u="sng" dirty="0" smtClean="0"/>
              <a:t>PERFORMANCE ANALYSIS:</a:t>
            </a:r>
          </a:p>
          <a:p>
            <a:pPr lvl="0">
              <a:buNone/>
            </a:pPr>
            <a:r>
              <a:rPr lang="en-US" sz="1900" b="1" dirty="0" smtClean="0"/>
              <a:t>1.Test Case Name: </a:t>
            </a:r>
            <a:r>
              <a:rPr lang="en-US" sz="1900" dirty="0" smtClean="0"/>
              <a:t>Data Collection and Uploading</a:t>
            </a:r>
          </a:p>
          <a:p>
            <a:r>
              <a:rPr lang="en-US" sz="1900" b="1" dirty="0" smtClean="0"/>
              <a:t>Test Case Description: </a:t>
            </a:r>
            <a:r>
              <a:rPr lang="en-US" sz="1900" dirty="0" smtClean="0"/>
              <a:t>Twitter Datasets are collected which contains name of the user, time and date of the tweet and user tweets</a:t>
            </a:r>
            <a:r>
              <a:rPr lang="en-US" sz="1900" b="1" dirty="0" smtClean="0"/>
              <a:t>. </a:t>
            </a:r>
            <a:r>
              <a:rPr lang="en-US" sz="1900" dirty="0" smtClean="0"/>
              <a:t>Then the Dataset is uploaded successfully. </a:t>
            </a:r>
          </a:p>
          <a:p>
            <a:r>
              <a:rPr lang="en-US" sz="1900" b="1" dirty="0" smtClean="0"/>
              <a:t>Step 1 </a:t>
            </a:r>
            <a:endParaRPr lang="en-US" sz="1900" dirty="0" smtClean="0"/>
          </a:p>
          <a:p>
            <a:r>
              <a:rPr lang="en-US" sz="1900" b="1" dirty="0" smtClean="0"/>
              <a:t>Step Description:</a:t>
            </a:r>
            <a:endParaRPr lang="en-US" sz="1900" dirty="0" smtClean="0"/>
          </a:p>
          <a:p>
            <a:r>
              <a:rPr lang="en-US" sz="1900" dirty="0" smtClean="0"/>
              <a:t>Dataset Uploaded to the system as Admin.</a:t>
            </a:r>
          </a:p>
          <a:p>
            <a:r>
              <a:rPr lang="en-US" sz="1900" b="1" dirty="0" smtClean="0"/>
              <a:t>Expected Result:</a:t>
            </a:r>
            <a:endParaRPr lang="en-US" sz="1900" dirty="0" smtClean="0"/>
          </a:p>
          <a:p>
            <a:r>
              <a:rPr lang="en-US" sz="1900" dirty="0" smtClean="0"/>
              <a:t>Dataset uploaded successfully by the admin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116871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ABSTRACT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442434"/>
            <a:ext cx="11294772" cy="5177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Emotion analysis from text is one of the hot topics in modern natural language</a:t>
            </a:r>
          </a:p>
          <a:p>
            <a:pPr marL="0" indent="0">
              <a:buNone/>
            </a:pPr>
            <a:r>
              <a:rPr lang="en-US" dirty="0" smtClean="0"/>
              <a:t>understanding. Embedding and attention mechanisms help a lot with emotion</a:t>
            </a:r>
          </a:p>
          <a:p>
            <a:pPr marL="0" indent="0">
              <a:buNone/>
            </a:pPr>
            <a:r>
              <a:rPr lang="en-US" dirty="0" smtClean="0"/>
              <a:t>recognition in deep learning methods. Emotion analysis has been attracting</a:t>
            </a:r>
          </a:p>
          <a:p>
            <a:pPr marL="0" indent="0">
              <a:buNone/>
            </a:pPr>
            <a:r>
              <a:rPr lang="en-US" dirty="0" smtClean="0"/>
              <a:t>researchers’ attention. Most previous works in the artificial-intelligence field</a:t>
            </a:r>
          </a:p>
          <a:p>
            <a:pPr marL="0" indent="0">
              <a:buNone/>
            </a:pPr>
            <a:r>
              <a:rPr lang="en-US" dirty="0" smtClean="0"/>
              <a:t>focus on recognizing emotion rather than mining the reason why emotions are</a:t>
            </a:r>
          </a:p>
          <a:p>
            <a:pPr marL="0" indent="0">
              <a:buNone/>
            </a:pPr>
            <a:r>
              <a:rPr lang="en-US" dirty="0" smtClean="0"/>
              <a:t>not or wrongly recognized. The correlation among emotions contributes to the</a:t>
            </a:r>
          </a:p>
          <a:p>
            <a:pPr marL="0" indent="0">
              <a:buNone/>
            </a:pPr>
            <a:r>
              <a:rPr lang="en-US" dirty="0" smtClean="0"/>
              <a:t>failure of emotion recognition. To mine emotion correlation from emotion</a:t>
            </a:r>
          </a:p>
          <a:p>
            <a:pPr marL="0" indent="0">
              <a:buNone/>
            </a:pPr>
            <a:r>
              <a:rPr lang="en-US" dirty="0" smtClean="0"/>
              <a:t>recognition through text, three kinds of features and two deep neural-network</a:t>
            </a:r>
          </a:p>
          <a:p>
            <a:pPr marL="0" indent="0">
              <a:buNone/>
            </a:pPr>
            <a:r>
              <a:rPr lang="en-US" dirty="0" smtClean="0"/>
              <a:t>models are presented. The emotion confusion law is extracted through an</a:t>
            </a:r>
          </a:p>
          <a:p>
            <a:pPr marL="0" indent="0">
              <a:buNone/>
            </a:pPr>
            <a:r>
              <a:rPr lang="en-US" dirty="0" smtClean="0"/>
              <a:t>orthogonal basis. Emotion analysis, as an important traditional branch of</a:t>
            </a:r>
          </a:p>
          <a:p>
            <a:pPr marL="0" indent="0">
              <a:buNone/>
            </a:pPr>
            <a:r>
              <a:rPr lang="en-US" dirty="0" smtClean="0"/>
              <a:t>knowledge mining, is categorized into three levels, namely: word level,</a:t>
            </a:r>
          </a:p>
          <a:p>
            <a:pPr marL="0" indent="0">
              <a:buNone/>
            </a:pPr>
            <a:r>
              <a:rPr lang="en-US" dirty="0" smtClean="0"/>
              <a:t>sentence level, and document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b="1" dirty="0" smtClean="0"/>
              <a:t>2. </a:t>
            </a:r>
            <a:r>
              <a:rPr lang="en-US" sz="1900" b="1" dirty="0" smtClean="0"/>
              <a:t>Test Case Name: </a:t>
            </a:r>
            <a:r>
              <a:rPr lang="en-US" sz="1900" dirty="0" smtClean="0"/>
              <a:t>Data Preprocessing </a:t>
            </a:r>
          </a:p>
          <a:p>
            <a:r>
              <a:rPr lang="en-US" sz="1900" b="1" dirty="0" smtClean="0"/>
              <a:t>Test Case Description :</a:t>
            </a:r>
            <a:r>
              <a:rPr lang="en-US" sz="1900" dirty="0" smtClean="0"/>
              <a:t>The Uploaded dataset is given as input for preprocessing step.</a:t>
            </a:r>
          </a:p>
          <a:p>
            <a:r>
              <a:rPr lang="en-US" sz="1900" dirty="0" smtClean="0"/>
              <a:t>In this step uploaded dataset is preprocessed by removing the unwanted data.</a:t>
            </a:r>
          </a:p>
          <a:p>
            <a:pPr>
              <a:buNone/>
            </a:pPr>
            <a:r>
              <a:rPr lang="en-US" sz="1900" b="1" dirty="0" smtClean="0"/>
              <a:t>Step 1</a:t>
            </a:r>
          </a:p>
          <a:p>
            <a:r>
              <a:rPr lang="en-US" sz="1900" b="1" dirty="0" smtClean="0"/>
              <a:t> Step Description:</a:t>
            </a:r>
            <a:endParaRPr lang="en-US" sz="1900" dirty="0" smtClean="0"/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Remove Stop words like is, was, and, the etc.</a:t>
            </a:r>
          </a:p>
          <a:p>
            <a:r>
              <a:rPr lang="en-US" sz="1900" dirty="0" smtClean="0"/>
              <a:t> </a:t>
            </a:r>
            <a:r>
              <a:rPr lang="en-US" sz="1900" b="1" dirty="0" smtClean="0"/>
              <a:t>Expected Result:</a:t>
            </a:r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Stop words are removed successfully</a:t>
            </a:r>
          </a:p>
          <a:p>
            <a:r>
              <a:rPr lang="en-US" sz="1900" dirty="0" smtClean="0"/>
              <a:t> </a:t>
            </a:r>
            <a:r>
              <a:rPr lang="en-US" sz="1900" b="1" dirty="0" smtClean="0"/>
              <a:t>Step 2</a:t>
            </a:r>
          </a:p>
          <a:p>
            <a:r>
              <a:rPr lang="en-US" sz="1900" b="1" dirty="0" smtClean="0"/>
              <a:t> Step Description:</a:t>
            </a:r>
            <a:endParaRPr lang="en-US" sz="1900" dirty="0" smtClean="0"/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Stemming technique is applied to make the word composite</a:t>
            </a:r>
          </a:p>
          <a:p>
            <a:r>
              <a:rPr lang="en-US" sz="1900" dirty="0" smtClean="0"/>
              <a:t> </a:t>
            </a:r>
            <a:r>
              <a:rPr lang="en-US" sz="1900" b="1" dirty="0" smtClean="0"/>
              <a:t>Expected Result:</a:t>
            </a:r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Dataset is stemmed successfully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"/>
            <a:ext cx="10515600" cy="6361612"/>
          </a:xfrm>
        </p:spPr>
        <p:txBody>
          <a:bodyPr>
            <a:normAutofit fontScale="40000" lnSpcReduction="20000"/>
          </a:bodyPr>
          <a:lstStyle/>
          <a:p>
            <a:pPr lvl="0">
              <a:buNone/>
            </a:pPr>
            <a:r>
              <a:rPr lang="en-US" sz="4500" b="1" dirty="0" smtClean="0"/>
              <a:t>3.Test Case Name: </a:t>
            </a:r>
            <a:r>
              <a:rPr lang="en-US" sz="4500" dirty="0" smtClean="0"/>
              <a:t>Modeling  Social Graph</a:t>
            </a:r>
          </a:p>
          <a:p>
            <a:endParaRPr lang="en-US" sz="4500" dirty="0" smtClean="0"/>
          </a:p>
          <a:p>
            <a:r>
              <a:rPr lang="en-US" sz="4500" dirty="0" smtClean="0"/>
              <a:t> </a:t>
            </a:r>
            <a:r>
              <a:rPr lang="en-US" sz="4500" b="1" dirty="0" smtClean="0"/>
              <a:t>Test Case Description: </a:t>
            </a:r>
            <a:r>
              <a:rPr lang="en-US" sz="4500" dirty="0" smtClean="0"/>
              <a:t>From the preprocessed dataset, each community has been classified by using the collaborative filtering algorithm. Users are classified according to their community.</a:t>
            </a:r>
          </a:p>
          <a:p>
            <a:r>
              <a:rPr lang="en-US" sz="4500" dirty="0" smtClean="0"/>
              <a:t> </a:t>
            </a:r>
            <a:r>
              <a:rPr lang="en-US" sz="4500" b="1" dirty="0" smtClean="0"/>
              <a:t>Step 1</a:t>
            </a:r>
          </a:p>
          <a:p>
            <a:r>
              <a:rPr lang="en-US" sz="4500" b="1" dirty="0" smtClean="0"/>
              <a:t> Step Description:</a:t>
            </a:r>
            <a:endParaRPr lang="en-US" sz="4500" dirty="0" smtClean="0"/>
          </a:p>
          <a:p>
            <a:r>
              <a:rPr lang="en-US" sz="4500" b="1" dirty="0" smtClean="0"/>
              <a:t> </a:t>
            </a:r>
            <a:r>
              <a:rPr lang="en-US" sz="4500" dirty="0" smtClean="0"/>
              <a:t>Distance measured for the tweets and removed the replicating data</a:t>
            </a:r>
          </a:p>
          <a:p>
            <a:r>
              <a:rPr lang="en-US" sz="4500" dirty="0" smtClean="0"/>
              <a:t> </a:t>
            </a:r>
            <a:r>
              <a:rPr lang="en-US" sz="4500" b="1" dirty="0" smtClean="0"/>
              <a:t>Expected Output:</a:t>
            </a:r>
          </a:p>
          <a:p>
            <a:r>
              <a:rPr lang="en-US" sz="4500" b="1" dirty="0" smtClean="0"/>
              <a:t> </a:t>
            </a:r>
            <a:r>
              <a:rPr lang="en-US" sz="4500" dirty="0" smtClean="0"/>
              <a:t>Replicated data’s are removed</a:t>
            </a:r>
          </a:p>
          <a:p>
            <a:r>
              <a:rPr lang="en-US" sz="4500" b="1" dirty="0" smtClean="0"/>
              <a:t>Step 2</a:t>
            </a:r>
          </a:p>
          <a:p>
            <a:r>
              <a:rPr lang="en-US" sz="4500" b="1" dirty="0" smtClean="0"/>
              <a:t> Step Description:</a:t>
            </a:r>
            <a:endParaRPr lang="en-US" sz="4500" dirty="0" smtClean="0"/>
          </a:p>
          <a:p>
            <a:r>
              <a:rPr lang="en-US" sz="4500" b="1" dirty="0" smtClean="0"/>
              <a:t> </a:t>
            </a:r>
            <a:r>
              <a:rPr lang="en-US" sz="4500" dirty="0" smtClean="0"/>
              <a:t>Clustering of Nodes. After removing the replicated data’s, remaining tweets are clustered.</a:t>
            </a:r>
          </a:p>
          <a:p>
            <a:r>
              <a:rPr lang="en-US" sz="4500" dirty="0" smtClean="0"/>
              <a:t> </a:t>
            </a:r>
            <a:r>
              <a:rPr lang="en-US" sz="4500" b="1" dirty="0" smtClean="0"/>
              <a:t>Expected Output:</a:t>
            </a:r>
          </a:p>
          <a:p>
            <a:r>
              <a:rPr lang="en-US" sz="4500" b="1" dirty="0" smtClean="0"/>
              <a:t> </a:t>
            </a:r>
            <a:r>
              <a:rPr lang="en-US" sz="4500" dirty="0" smtClean="0"/>
              <a:t>Tweets are clustered successfully.</a:t>
            </a:r>
          </a:p>
          <a:p>
            <a:r>
              <a:rPr lang="en-US" sz="4500" dirty="0" smtClean="0"/>
              <a:t> </a:t>
            </a:r>
            <a:r>
              <a:rPr lang="en-US" sz="4500" b="1" dirty="0" smtClean="0"/>
              <a:t>Step 3</a:t>
            </a:r>
          </a:p>
          <a:p>
            <a:r>
              <a:rPr lang="en-US" sz="4500" b="1" dirty="0" smtClean="0"/>
              <a:t> Step Description: </a:t>
            </a:r>
            <a:r>
              <a:rPr lang="en-US" sz="4500" dirty="0" smtClean="0"/>
              <a:t>Betweens is calculated for each user tweets. User those who belongs to the </a:t>
            </a:r>
            <a:r>
              <a:rPr lang="en-US" sz="4500" b="1" dirty="0" smtClean="0"/>
              <a:t>same</a:t>
            </a:r>
            <a:endParaRPr lang="en-US" sz="4500" dirty="0" smtClean="0"/>
          </a:p>
          <a:p>
            <a:r>
              <a:rPr lang="en-US" sz="4500" dirty="0" smtClean="0"/>
              <a:t>community are detected</a:t>
            </a:r>
          </a:p>
          <a:p>
            <a:r>
              <a:rPr lang="en-US" sz="4500" dirty="0" smtClean="0"/>
              <a:t> </a:t>
            </a:r>
            <a:r>
              <a:rPr lang="en-US" sz="4500" b="1" dirty="0" smtClean="0"/>
              <a:t>Expected Output:</a:t>
            </a:r>
          </a:p>
          <a:p>
            <a:r>
              <a:rPr lang="en-US" sz="4500" b="1" dirty="0" smtClean="0"/>
              <a:t> </a:t>
            </a:r>
            <a:r>
              <a:rPr lang="en-US" sz="4500" dirty="0" smtClean="0"/>
              <a:t>Betweens is calculated successfully.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6335713"/>
          </a:xfrm>
        </p:spPr>
        <p:txBody>
          <a:bodyPr>
            <a:normAutofit/>
          </a:bodyPr>
          <a:lstStyle/>
          <a:p>
            <a:r>
              <a:rPr lang="en-US" sz="1900" b="1" dirty="0" smtClean="0"/>
              <a:t>Step 4</a:t>
            </a:r>
          </a:p>
          <a:p>
            <a:r>
              <a:rPr lang="en-US" sz="1900" b="1" dirty="0" smtClean="0"/>
              <a:t> Step Description:</a:t>
            </a:r>
            <a:endParaRPr lang="en-US" sz="1900" dirty="0" smtClean="0"/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By using collaborative filtering algorithm, communities are classified.</a:t>
            </a:r>
          </a:p>
          <a:p>
            <a:r>
              <a:rPr lang="en-US" sz="1900" dirty="0" smtClean="0"/>
              <a:t> </a:t>
            </a:r>
            <a:r>
              <a:rPr lang="en-US" sz="1900" b="1" dirty="0" smtClean="0"/>
              <a:t>Expected Output:</a:t>
            </a:r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Communities are classified into cinema, sports and news.</a:t>
            </a:r>
          </a:p>
          <a:p>
            <a:endParaRPr lang="en-US" sz="1900" dirty="0" smtClean="0"/>
          </a:p>
          <a:p>
            <a:pPr>
              <a:buNone/>
            </a:pPr>
            <a:r>
              <a:rPr lang="en-US" sz="1900" b="1" dirty="0" smtClean="0"/>
              <a:t>4</a:t>
            </a:r>
            <a:r>
              <a:rPr lang="en-US" sz="1900" dirty="0" smtClean="0"/>
              <a:t>. </a:t>
            </a:r>
            <a:r>
              <a:rPr lang="en-US" sz="1900" b="1" dirty="0" smtClean="0"/>
              <a:t>Test Case Name: </a:t>
            </a:r>
            <a:r>
              <a:rPr lang="en-US" sz="1900" dirty="0" smtClean="0"/>
              <a:t>Content Analysis</a:t>
            </a:r>
          </a:p>
          <a:p>
            <a:r>
              <a:rPr lang="en-US" sz="1900" dirty="0" smtClean="0"/>
              <a:t> </a:t>
            </a:r>
            <a:r>
              <a:rPr lang="en-US" sz="1900" b="1" dirty="0" smtClean="0"/>
              <a:t>Test Case Description: </a:t>
            </a:r>
            <a:r>
              <a:rPr lang="en-US" sz="1900" dirty="0" smtClean="0"/>
              <a:t>Tf/</a:t>
            </a:r>
            <a:r>
              <a:rPr lang="en-US" sz="1900" dirty="0" err="1" smtClean="0"/>
              <a:t>Idf</a:t>
            </a:r>
            <a:r>
              <a:rPr lang="en-US" sz="1900" dirty="0" smtClean="0"/>
              <a:t> Algorithm is implemented and rank is calculated for each community and overall rank is calculated.</a:t>
            </a:r>
          </a:p>
          <a:p>
            <a:r>
              <a:rPr lang="en-US" sz="1900" b="1" dirty="0" smtClean="0"/>
              <a:t>Step 1</a:t>
            </a:r>
          </a:p>
          <a:p>
            <a:r>
              <a:rPr lang="en-US" sz="1900" b="1" dirty="0" smtClean="0"/>
              <a:t> Step Description:</a:t>
            </a:r>
            <a:endParaRPr lang="en-US" sz="1900" dirty="0" smtClean="0"/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Redundant Data is removed by person correlation method</a:t>
            </a:r>
          </a:p>
          <a:p>
            <a:r>
              <a:rPr lang="en-US" sz="1900" dirty="0" smtClean="0"/>
              <a:t> </a:t>
            </a:r>
            <a:r>
              <a:rPr lang="en-US" sz="1900" b="1" dirty="0" smtClean="0"/>
              <a:t>Expected Output:</a:t>
            </a:r>
          </a:p>
          <a:p>
            <a:r>
              <a:rPr lang="en-US" sz="1900" b="1" dirty="0" smtClean="0"/>
              <a:t> </a:t>
            </a:r>
            <a:r>
              <a:rPr lang="en-US" sz="1900" dirty="0" smtClean="0"/>
              <a:t>Unnecessary data is removed.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6178732"/>
          </a:xfrm>
        </p:spPr>
        <p:txBody>
          <a:bodyPr>
            <a:normAutofit fontScale="85000" lnSpcReduction="20000"/>
          </a:bodyPr>
          <a:lstStyle/>
          <a:p>
            <a:r>
              <a:rPr lang="en-US" sz="2300" b="1" dirty="0" smtClean="0"/>
              <a:t>Step 2</a:t>
            </a:r>
          </a:p>
          <a:p>
            <a:r>
              <a:rPr lang="en-US" sz="2300" b="1" dirty="0" smtClean="0"/>
              <a:t> Step Description:</a:t>
            </a:r>
            <a:endParaRPr lang="en-US" sz="2300" dirty="0" smtClean="0"/>
          </a:p>
          <a:p>
            <a:r>
              <a:rPr lang="en-US" sz="2300" b="1" dirty="0" smtClean="0"/>
              <a:t> </a:t>
            </a:r>
            <a:r>
              <a:rPr lang="en-US" sz="2300" dirty="0" smtClean="0"/>
              <a:t>Using TF/IDF Algorithm, score is calculated</a:t>
            </a:r>
          </a:p>
          <a:p>
            <a:r>
              <a:rPr lang="en-US" sz="2300" dirty="0" smtClean="0"/>
              <a:t> </a:t>
            </a:r>
            <a:r>
              <a:rPr lang="en-US" sz="2300" b="1" dirty="0" smtClean="0"/>
              <a:t>Expected Output:</a:t>
            </a:r>
          </a:p>
          <a:p>
            <a:r>
              <a:rPr lang="en-US" sz="2300" b="1" dirty="0" smtClean="0"/>
              <a:t> </a:t>
            </a:r>
            <a:r>
              <a:rPr lang="en-US" sz="2300" dirty="0" smtClean="0"/>
              <a:t>For Each tweets </a:t>
            </a:r>
            <a:r>
              <a:rPr lang="en-US" sz="2300" dirty="0" err="1" smtClean="0"/>
              <a:t>tf</a:t>
            </a:r>
            <a:r>
              <a:rPr lang="en-US" sz="2300" dirty="0" smtClean="0"/>
              <a:t>/</a:t>
            </a:r>
            <a:r>
              <a:rPr lang="en-US" sz="2300" dirty="0" err="1" smtClean="0"/>
              <a:t>idf</a:t>
            </a:r>
            <a:r>
              <a:rPr lang="en-US" sz="2300" dirty="0" smtClean="0"/>
              <a:t> score is calculated </a:t>
            </a:r>
          </a:p>
          <a:p>
            <a:r>
              <a:rPr lang="en-US" sz="2300" b="1" dirty="0" smtClean="0"/>
              <a:t>Step 3</a:t>
            </a:r>
          </a:p>
          <a:p>
            <a:r>
              <a:rPr lang="en-US" sz="2300" b="1" dirty="0" smtClean="0"/>
              <a:t> Step Description:</a:t>
            </a:r>
            <a:endParaRPr lang="en-US" sz="2300" dirty="0" smtClean="0"/>
          </a:p>
          <a:p>
            <a:r>
              <a:rPr lang="en-US" sz="2300" b="1" dirty="0" smtClean="0"/>
              <a:t> </a:t>
            </a:r>
            <a:r>
              <a:rPr lang="en-US" sz="2300" dirty="0" smtClean="0"/>
              <a:t>Rank is calculated for each community. For the classified community, the rank </a:t>
            </a:r>
            <a:r>
              <a:rPr lang="en-US" sz="2300" b="1" dirty="0" smtClean="0"/>
              <a:t>is </a:t>
            </a:r>
            <a:r>
              <a:rPr lang="en-US" sz="2300" dirty="0" smtClean="0"/>
              <a:t>calculated based on number of tweets.</a:t>
            </a:r>
          </a:p>
          <a:p>
            <a:r>
              <a:rPr lang="en-US" sz="2300" dirty="0" smtClean="0"/>
              <a:t> </a:t>
            </a:r>
            <a:r>
              <a:rPr lang="en-US" sz="2300" b="1" dirty="0" smtClean="0"/>
              <a:t>Expected Output:</a:t>
            </a:r>
          </a:p>
          <a:p>
            <a:r>
              <a:rPr lang="en-US" sz="2300" b="1" dirty="0" smtClean="0"/>
              <a:t> </a:t>
            </a:r>
            <a:r>
              <a:rPr lang="en-US" sz="2300" dirty="0" smtClean="0"/>
              <a:t>Rank for each community is calculated.</a:t>
            </a:r>
          </a:p>
          <a:p>
            <a:r>
              <a:rPr lang="en-US" sz="2300" dirty="0" smtClean="0"/>
              <a:t> </a:t>
            </a:r>
            <a:r>
              <a:rPr lang="en-US" sz="2300" b="1" dirty="0" smtClean="0"/>
              <a:t>Step4</a:t>
            </a:r>
          </a:p>
          <a:p>
            <a:r>
              <a:rPr lang="en-US" sz="2300" b="1" dirty="0" smtClean="0"/>
              <a:t> Step Description:</a:t>
            </a:r>
            <a:endParaRPr lang="en-US" sz="2300" dirty="0" smtClean="0"/>
          </a:p>
          <a:p>
            <a:r>
              <a:rPr lang="en-US" sz="2300" b="1" dirty="0" smtClean="0"/>
              <a:t> </a:t>
            </a:r>
            <a:r>
              <a:rPr lang="en-US" sz="2300" dirty="0" smtClean="0"/>
              <a:t>From the output step 3, the overall rank is calculated by comparing the three communities</a:t>
            </a:r>
          </a:p>
          <a:p>
            <a:r>
              <a:rPr lang="en-US" sz="2300" dirty="0" smtClean="0"/>
              <a:t> </a:t>
            </a:r>
            <a:r>
              <a:rPr lang="en-US" sz="2300" b="1" dirty="0" smtClean="0"/>
              <a:t>Expected Output:</a:t>
            </a:r>
          </a:p>
          <a:p>
            <a:r>
              <a:rPr lang="en-US" sz="2300" b="1" dirty="0" smtClean="0"/>
              <a:t> </a:t>
            </a:r>
            <a:r>
              <a:rPr lang="en-US" sz="2300" dirty="0" smtClean="0"/>
              <a:t>Overall Rank is calculated and output says that the particular community (result) only used by many users.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1800" b="1" u="sng" dirty="0" smtClean="0"/>
              <a:t>SCREEN SHOTS :</a:t>
            </a:r>
            <a:br>
              <a:rPr lang="en-US" sz="1800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1" y="875211"/>
            <a:ext cx="4038195" cy="2690950"/>
          </a:xfrm>
          <a:prstGeom prst="rect">
            <a:avLst/>
          </a:prstGeo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8" y="822325"/>
            <a:ext cx="4846321" cy="2704646"/>
          </a:xfrm>
          <a:prstGeom prst="rect">
            <a:avLst/>
          </a:prstGeo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3" y="3958045"/>
            <a:ext cx="4611189" cy="24688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6" y="321325"/>
            <a:ext cx="4452257" cy="3048891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7" y="274458"/>
            <a:ext cx="4519748" cy="30957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44" y="3929742"/>
            <a:ext cx="5106488" cy="24579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186"/>
            <a:ext cx="4452257" cy="266683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3" y="414747"/>
            <a:ext cx="4193178" cy="27987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2" y="3644537"/>
            <a:ext cx="5094514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167"/>
            <a:ext cx="4439194" cy="30174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1" y="441824"/>
            <a:ext cx="4392385" cy="300677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86" y="3671345"/>
            <a:ext cx="4205152" cy="293846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926"/>
            <a:ext cx="4386943" cy="283616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11" y="364807"/>
            <a:ext cx="4284618" cy="288784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72" y="3617867"/>
            <a:ext cx="4766853" cy="29527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838"/>
            <a:ext cx="4582886" cy="288425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2" y="487091"/>
            <a:ext cx="4523014" cy="28178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37" y="3553096"/>
            <a:ext cx="4532812" cy="29913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1541417"/>
            <a:ext cx="10517777" cy="222068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LITERATURE SURVEY</a:t>
            </a:r>
            <a:endParaRPr lang="en-US" sz="6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01" y="502276"/>
            <a:ext cx="5821251" cy="5048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1" y="566670"/>
            <a:ext cx="5409390" cy="4919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6675" y="5550794"/>
            <a:ext cx="395381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OF EXISTING SYSTEM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85656" y="5737537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GRAPH OF PROPOSED SYSTEM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 AND FUTURE ENHANCEMENTS</a:t>
            </a:r>
            <a:r>
              <a:rPr lang="en-US" sz="3600" b="1" u="sng" dirty="0" smtClean="0"/>
              <a:t>: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This article mines the correlation of emotions based on the emotion recognition result of state-of-the- art deep learning models. The errors caused by the dataset and models are cut down by designing three kinds of features and two deep neural-network models. The emotion correlation is mined through an emotion confusion law, which is undirected, and an emotion evolution law, which is directed.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lvl="0"/>
            <a:r>
              <a:rPr lang="en-US" sz="1900" dirty="0" smtClean="0"/>
              <a:t>A. Ali, S. </a:t>
            </a:r>
            <a:r>
              <a:rPr lang="en-US" sz="1900" dirty="0" err="1" smtClean="0"/>
              <a:t>Ghaderi</a:t>
            </a:r>
            <a:r>
              <a:rPr lang="en-US" sz="1900" dirty="0" smtClean="0"/>
              <a:t>, and S. </a:t>
            </a:r>
            <a:r>
              <a:rPr lang="en-US" sz="1900" dirty="0" err="1" smtClean="0"/>
              <a:t>Sohrabkhani</a:t>
            </a:r>
            <a:r>
              <a:rPr lang="en-US" sz="1900" dirty="0" smtClean="0"/>
              <a:t>. Forecasting electrical </a:t>
            </a:r>
            <a:r>
              <a:rPr lang="en-US" sz="1900" dirty="0" err="1" smtClean="0"/>
              <a:t>consumptionby</a:t>
            </a:r>
            <a:r>
              <a:rPr lang="en-US" sz="1900" dirty="0" smtClean="0"/>
              <a:t> integration of neural network, time series and </a:t>
            </a:r>
            <a:r>
              <a:rPr lang="en-US" sz="1900" dirty="0" err="1" smtClean="0"/>
              <a:t>anova</a:t>
            </a:r>
            <a:r>
              <a:rPr lang="en-US" sz="1900" dirty="0" smtClean="0"/>
              <a:t>. Applied Mathematics and Computation, 186(2):1753–1761,2007.</a:t>
            </a:r>
          </a:p>
          <a:p>
            <a:r>
              <a:rPr lang="en-US" sz="1900" dirty="0" smtClean="0"/>
              <a:t> C. </a:t>
            </a:r>
            <a:r>
              <a:rPr lang="en-US" sz="1900" dirty="0" err="1" smtClean="0"/>
              <a:t>Alzate</a:t>
            </a:r>
            <a:r>
              <a:rPr lang="en-US" sz="1900" dirty="0" smtClean="0"/>
              <a:t>, M. Espinoza, M. De, and J. </a:t>
            </a:r>
            <a:r>
              <a:rPr lang="en-US" sz="1900" dirty="0" err="1" smtClean="0"/>
              <a:t>Suykens</a:t>
            </a:r>
            <a:r>
              <a:rPr lang="en-US" sz="1900" dirty="0" smtClean="0"/>
              <a:t>. Identifying customer profiles in power load time series using spectral clustering. In Proceedings of International Conference on Artificial Neural Networks, pages 315–324. Springer,2009.</a:t>
            </a:r>
          </a:p>
          <a:p>
            <a:r>
              <a:rPr lang="en-US" sz="1900" dirty="0" smtClean="0"/>
              <a:t> C. </a:t>
            </a:r>
            <a:r>
              <a:rPr lang="en-US" sz="1900" dirty="0" err="1" smtClean="0"/>
              <a:t>Alzate</a:t>
            </a:r>
            <a:r>
              <a:rPr lang="en-US" sz="1900" dirty="0" smtClean="0"/>
              <a:t> and M. Sinn. Improved electricity load forecasting via kernel spectral clustering of smart meters. In Proceedings of IEEE 13th International Conference on Data Mining, pages 943–948. IEEE,2013</a:t>
            </a:r>
          </a:p>
          <a:p>
            <a:r>
              <a:rPr lang="en-US" sz="1900" dirty="0" smtClean="0"/>
              <a:t> X. Wang, X. </a:t>
            </a:r>
            <a:r>
              <a:rPr lang="en-US" sz="1900" dirty="0" err="1" smtClean="0"/>
              <a:t>Luo</a:t>
            </a:r>
            <a:r>
              <a:rPr lang="en-US" sz="1900" dirty="0" smtClean="0"/>
              <a:t>, and J. Chen, “Social sentiment detection of event via </a:t>
            </a:r>
            <a:r>
              <a:rPr lang="en-US" sz="1900" dirty="0" err="1" smtClean="0"/>
              <a:t>microblog</a:t>
            </a:r>
            <a:r>
              <a:rPr lang="en-US" sz="1900" dirty="0" smtClean="0"/>
              <a:t>,” in Proc. IEEE Int. Conf. </a:t>
            </a:r>
            <a:r>
              <a:rPr lang="en-US" sz="1900" dirty="0" err="1" smtClean="0"/>
              <a:t>Comput</a:t>
            </a:r>
            <a:r>
              <a:rPr lang="en-US" sz="1900" dirty="0" smtClean="0"/>
              <a:t>. Sci. Eng., 2013, pp.1051–1058.</a:t>
            </a:r>
          </a:p>
          <a:p>
            <a:r>
              <a:rPr lang="en-US" sz="1900" dirty="0" smtClean="0"/>
              <a:t> C. </a:t>
            </a:r>
            <a:r>
              <a:rPr lang="en-US" sz="1900" dirty="0" err="1" smtClean="0"/>
              <a:t>Strapparava</a:t>
            </a:r>
            <a:r>
              <a:rPr lang="en-US" sz="1900" dirty="0" smtClean="0"/>
              <a:t> and A. </a:t>
            </a:r>
            <a:r>
              <a:rPr lang="en-US" sz="1900" dirty="0" err="1" smtClean="0"/>
              <a:t>Valitutti</a:t>
            </a:r>
            <a:r>
              <a:rPr lang="en-US" sz="1900" dirty="0" smtClean="0"/>
              <a:t>, “</a:t>
            </a:r>
            <a:r>
              <a:rPr lang="en-US" sz="1900" dirty="0" err="1" smtClean="0"/>
              <a:t>WordNet</a:t>
            </a:r>
            <a:r>
              <a:rPr lang="en-US" sz="1900" dirty="0" smtClean="0"/>
              <a:t> affect: An affective extension of </a:t>
            </a:r>
            <a:r>
              <a:rPr lang="en-US" sz="1900" dirty="0" err="1" smtClean="0"/>
              <a:t>WordNet</a:t>
            </a:r>
            <a:r>
              <a:rPr lang="en-US" sz="1900" dirty="0" smtClean="0"/>
              <a:t>,” in Proc. LREC, vol. 4, 2004, p. 40.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312738"/>
            <a:ext cx="10515600" cy="5864225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J. </a:t>
            </a:r>
            <a:r>
              <a:rPr lang="en-US" sz="2000" dirty="0" err="1" smtClean="0"/>
              <a:t>Staiano</a:t>
            </a:r>
            <a:r>
              <a:rPr lang="en-US" sz="2000" dirty="0" smtClean="0"/>
              <a:t> and M. </a:t>
            </a:r>
            <a:r>
              <a:rPr lang="en-US" sz="2000" dirty="0" err="1" smtClean="0"/>
              <a:t>Guerini</a:t>
            </a:r>
            <a:r>
              <a:rPr lang="en-US" sz="2000" dirty="0" smtClean="0"/>
              <a:t>, “</a:t>
            </a:r>
            <a:r>
              <a:rPr lang="en-US" sz="2000" dirty="0" err="1" smtClean="0"/>
              <a:t>DepecheMood</a:t>
            </a:r>
            <a:r>
              <a:rPr lang="en-US" sz="2000" dirty="0" smtClean="0"/>
              <a:t>: A lexicon for emotion analysis from crowd-annotated news,” 2014. [Online]. Available:arXiv:1405.1605.</a:t>
            </a:r>
          </a:p>
          <a:p>
            <a:r>
              <a:rPr lang="en-US" sz="2000" dirty="0" smtClean="0"/>
              <a:t> F. </a:t>
            </a:r>
            <a:r>
              <a:rPr lang="en-US" sz="2000" dirty="0" err="1" smtClean="0"/>
              <a:t>Strack</a:t>
            </a:r>
            <a:r>
              <a:rPr lang="en-US" sz="2000" dirty="0" smtClean="0"/>
              <a:t> and R. Deutsch, “The duality of everyday life: Dual-process and dual system models in social psychology,” in APA Handbook of Personality and Social Psychology, vol. 1. Washington, DC, USA: Amer. Psychol. Assoc., 2015, pp. 891–927.</a:t>
            </a:r>
          </a:p>
          <a:p>
            <a:r>
              <a:rPr lang="en-US" sz="2000" dirty="0" smtClean="0"/>
              <a:t> G. </a:t>
            </a:r>
            <a:r>
              <a:rPr lang="en-US" sz="2000" dirty="0" err="1" smtClean="0"/>
              <a:t>Badaro</a:t>
            </a:r>
            <a:r>
              <a:rPr lang="en-US" sz="2000" dirty="0" smtClean="0"/>
              <a:t>, H. </a:t>
            </a:r>
            <a:r>
              <a:rPr lang="en-US" sz="2000" dirty="0" err="1" smtClean="0"/>
              <a:t>Jundi</a:t>
            </a:r>
            <a:r>
              <a:rPr lang="en-US" sz="2000" dirty="0" smtClean="0"/>
              <a:t>, H. M. Hajj, and W. El-Hajj, “</a:t>
            </a:r>
            <a:r>
              <a:rPr lang="en-US" sz="2000" dirty="0" err="1" smtClean="0"/>
              <a:t>EmowordNet</a:t>
            </a:r>
            <a:r>
              <a:rPr lang="en-US" sz="2000" dirty="0" smtClean="0"/>
              <a:t>: Automatic expansion of emotion lexicon using English </a:t>
            </a:r>
            <a:r>
              <a:rPr lang="en-US" sz="2000" dirty="0" err="1" smtClean="0"/>
              <a:t>WordNet</a:t>
            </a:r>
            <a:r>
              <a:rPr lang="en-US" sz="2000" dirty="0" smtClean="0"/>
              <a:t>,” in Proc. 7th Joint Conf. Lexical </a:t>
            </a:r>
            <a:r>
              <a:rPr lang="en-US" sz="2000" dirty="0" err="1" smtClean="0"/>
              <a:t>Comput</a:t>
            </a:r>
            <a:r>
              <a:rPr lang="en-US" sz="2000" dirty="0" smtClean="0"/>
              <a:t>. Semantics, 2018, pp.86–93</a:t>
            </a:r>
          </a:p>
          <a:p>
            <a:r>
              <a:rPr lang="en-US" sz="2000" dirty="0" smtClean="0"/>
              <a:t> S. Mohammad, F. Bravo-Marquez, M. </a:t>
            </a:r>
            <a:r>
              <a:rPr lang="en-US" sz="2000" dirty="0" err="1" smtClean="0"/>
              <a:t>Salameh</a:t>
            </a:r>
            <a:r>
              <a:rPr lang="en-US" sz="2000" dirty="0" smtClean="0"/>
              <a:t>, and S. </a:t>
            </a:r>
            <a:r>
              <a:rPr lang="en-US" sz="2000" dirty="0" err="1" smtClean="0"/>
              <a:t>Kiritchenko</a:t>
            </a:r>
            <a:r>
              <a:rPr lang="en-US" sz="2000" dirty="0" smtClean="0"/>
              <a:t>, “SemEval-2018 task 1: Affect in tweets,” in Proc. 12th Int. Workshop Semantic </a:t>
            </a:r>
            <a:r>
              <a:rPr lang="en-US" sz="2000" dirty="0" err="1" smtClean="0"/>
              <a:t>Eval</a:t>
            </a:r>
            <a:r>
              <a:rPr lang="en-US" sz="2000" dirty="0" smtClean="0"/>
              <a:t>., 2018, pp.1–17.</a:t>
            </a:r>
          </a:p>
          <a:p>
            <a:r>
              <a:rPr lang="en-US" sz="2000" dirty="0" smtClean="0"/>
              <a:t> G. </a:t>
            </a:r>
            <a:r>
              <a:rPr lang="en-US" sz="2000" dirty="0" err="1" smtClean="0"/>
              <a:t>Badaro</a:t>
            </a:r>
            <a:r>
              <a:rPr lang="en-US" sz="2000" dirty="0" smtClean="0"/>
              <a:t> et al., “EMA at SemEval-2018 task 1: Emotion mining for Arabic,” in Proc. 12th Int. Workshop Semantic </a:t>
            </a:r>
            <a:r>
              <a:rPr lang="en-US" sz="2000" dirty="0" err="1" smtClean="0"/>
              <a:t>Eval</a:t>
            </a:r>
            <a:r>
              <a:rPr lang="en-US" sz="2000" dirty="0" smtClean="0"/>
              <a:t>., 2018, pp.236–244.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3327" y="203787"/>
            <a:ext cx="11242902" cy="63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634" y="268835"/>
            <a:ext cx="11486295" cy="614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2697" y="179633"/>
            <a:ext cx="11533061" cy="627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324795"/>
            <a:ext cx="11486801" cy="606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382" y="591334"/>
            <a:ext cx="11598430" cy="600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TECHNOLOGY  STACK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01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HARDWARE REQUIREMENTS</a:t>
            </a:r>
            <a:r>
              <a:rPr lang="en-US" sz="2400" dirty="0" smtClean="0"/>
              <a:t>:                          </a:t>
            </a:r>
            <a:r>
              <a:rPr lang="en-US" sz="2400" b="1" u="sng" dirty="0" smtClean="0"/>
              <a:t>SOFTWARE REQUIREMENTS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• System : Pentium IV 2.4 GHz.                      • Operating system : Windows XP.</a:t>
            </a:r>
          </a:p>
          <a:p>
            <a:pPr marL="0" indent="0">
              <a:buNone/>
            </a:pPr>
            <a:r>
              <a:rPr lang="en-US" sz="2400" dirty="0" smtClean="0"/>
              <a:t>• Hard Disk : 40 GB.                                           • Coding Language : JAVA</a:t>
            </a:r>
          </a:p>
          <a:p>
            <a:pPr marL="0" indent="0">
              <a:buNone/>
            </a:pPr>
            <a:r>
              <a:rPr lang="en-US" sz="2400" dirty="0" smtClean="0"/>
              <a:t>• Floppy Drive : 1.44 Mb                                   • Data Base : MYSQL</a:t>
            </a:r>
          </a:p>
          <a:p>
            <a:pPr marL="0" indent="0">
              <a:buNone/>
            </a:pPr>
            <a:r>
              <a:rPr lang="en-US" sz="2400" dirty="0" smtClean="0"/>
              <a:t>• Monitor : 15 VGA </a:t>
            </a:r>
            <a:r>
              <a:rPr lang="en-US" sz="2400" dirty="0" err="1" smtClean="0"/>
              <a:t>Colour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Mouse : Logitech.</a:t>
            </a:r>
          </a:p>
          <a:p>
            <a:pPr marL="0" indent="0">
              <a:buNone/>
            </a:pPr>
            <a:r>
              <a:rPr lang="en-US" sz="2400" dirty="0" smtClean="0"/>
              <a:t>• Ram : 512 Mb.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3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586</Words>
  <Application>Microsoft Office PowerPoint</Application>
  <PresentationFormat>Widescreen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EMOTION CORRELATION MINING THROUGH DEEP LEARNING MODELS ON NATURAL LANGUAGE TEXT  DOMAIN: DATA MINING</vt:lpstr>
      <vt:lpstr>ABSTRACT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 STACK</vt:lpstr>
      <vt:lpstr>SYSTEM ARCITECTURE</vt:lpstr>
      <vt:lpstr>SYSTEM DESIGN</vt:lpstr>
      <vt:lpstr>CLASS DIAGRAM</vt:lpstr>
      <vt:lpstr> SEQUENCE DIAGRAM </vt:lpstr>
      <vt:lpstr> DEPLOYMENT DIAGRAM </vt:lpstr>
      <vt:lpstr>ER Diagram: </vt:lpstr>
      <vt:lpstr>DETAILS EXPLANATIONS OF MODULES :</vt:lpstr>
      <vt:lpstr>PowerPoint Presentation</vt:lpstr>
      <vt:lpstr>TESTING AND PERFORMANCE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 SHOTS 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ENHANCEMENTS:</vt:lpstr>
      <vt:lpstr>REFERENCES: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 Hari</dc:creator>
  <cp:lastModifiedBy>Swar Hari</cp:lastModifiedBy>
  <cp:revision>50</cp:revision>
  <dcterms:created xsi:type="dcterms:W3CDTF">2021-03-08T14:47:43Z</dcterms:created>
  <dcterms:modified xsi:type="dcterms:W3CDTF">2021-06-12T16:10:30Z</dcterms:modified>
</cp:coreProperties>
</file>