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4" r:id="rId4"/>
    <p:sldId id="305" r:id="rId5"/>
    <p:sldId id="297" r:id="rId6"/>
    <p:sldId id="298" r:id="rId7"/>
    <p:sldId id="299" r:id="rId8"/>
    <p:sldId id="300" r:id="rId9"/>
    <p:sldId id="301" r:id="rId10"/>
    <p:sldId id="302" r:id="rId11"/>
    <p:sldId id="258" r:id="rId12"/>
    <p:sldId id="259" r:id="rId13"/>
    <p:sldId id="260" r:id="rId14"/>
    <p:sldId id="262" r:id="rId15"/>
    <p:sldId id="263" r:id="rId16"/>
    <p:sldId id="265" r:id="rId17"/>
    <p:sldId id="268" r:id="rId18"/>
    <p:sldId id="270" r:id="rId19"/>
    <p:sldId id="282" r:id="rId20"/>
    <p:sldId id="281" r:id="rId21"/>
    <p:sldId id="283" r:id="rId22"/>
    <p:sldId id="284" r:id="rId23"/>
    <p:sldId id="285" r:id="rId24"/>
    <p:sldId id="286" r:id="rId25"/>
    <p:sldId id="287" r:id="rId26"/>
    <p:sldId id="288" r:id="rId27"/>
    <p:sldId id="306" r:id="rId28"/>
    <p:sldId id="308" r:id="rId29"/>
    <p:sldId id="307" r:id="rId30"/>
    <p:sldId id="293" r:id="rId31"/>
    <p:sldId id="292" r:id="rId32"/>
    <p:sldId id="291" r:id="rId33"/>
    <p:sldId id="309" r:id="rId34"/>
    <p:sldId id="310" r:id="rId35"/>
    <p:sldId id="290" r:id="rId36"/>
    <p:sldId id="311" r:id="rId37"/>
    <p:sldId id="312" r:id="rId38"/>
    <p:sldId id="289" r:id="rId39"/>
    <p:sldId id="313" r:id="rId40"/>
    <p:sldId id="314" r:id="rId41"/>
    <p:sldId id="294" r:id="rId42"/>
    <p:sldId id="280" r:id="rId43"/>
    <p:sldId id="295" r:id="rId44"/>
    <p:sldId id="29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17E6C-F026-4625-A016-4E8A957CF21A}">
          <p14:sldIdLst>
            <p14:sldId id="256"/>
            <p14:sldId id="303"/>
            <p14:sldId id="304"/>
            <p14:sldId id="305"/>
            <p14:sldId id="297"/>
            <p14:sldId id="298"/>
            <p14:sldId id="299"/>
            <p14:sldId id="300"/>
            <p14:sldId id="301"/>
            <p14:sldId id="302"/>
            <p14:sldId id="258"/>
            <p14:sldId id="259"/>
            <p14:sldId id="260"/>
            <p14:sldId id="262"/>
            <p14:sldId id="263"/>
            <p14:sldId id="265"/>
            <p14:sldId id="268"/>
            <p14:sldId id="270"/>
            <p14:sldId id="282"/>
            <p14:sldId id="281"/>
            <p14:sldId id="283"/>
            <p14:sldId id="284"/>
            <p14:sldId id="285"/>
            <p14:sldId id="286"/>
            <p14:sldId id="287"/>
            <p14:sldId id="288"/>
            <p14:sldId id="306"/>
            <p14:sldId id="308"/>
            <p14:sldId id="307"/>
            <p14:sldId id="293"/>
            <p14:sldId id="292"/>
            <p14:sldId id="291"/>
            <p14:sldId id="309"/>
            <p14:sldId id="310"/>
            <p14:sldId id="290"/>
            <p14:sldId id="311"/>
            <p14:sldId id="312"/>
            <p14:sldId id="289"/>
            <p14:sldId id="313"/>
            <p14:sldId id="314"/>
            <p14:sldId id="294"/>
            <p14:sldId id="280"/>
            <p14:sldId id="295"/>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4" d="100"/>
          <a:sy n="74" d="100"/>
        </p:scale>
        <p:origin x="6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EB12C-975B-453C-9EF0-2485ED977F48}"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401644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EB12C-975B-453C-9EF0-2485ED977F48}"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25976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EB12C-975B-453C-9EF0-2485ED977F48}"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392086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EB12C-975B-453C-9EF0-2485ED977F48}"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377385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5EB12C-975B-453C-9EF0-2485ED977F48}"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31521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5EB12C-975B-453C-9EF0-2485ED977F48}"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49343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5EB12C-975B-453C-9EF0-2485ED977F48}"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55429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EB12C-975B-453C-9EF0-2485ED977F48}"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405735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EB12C-975B-453C-9EF0-2485ED977F48}"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5746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EB12C-975B-453C-9EF0-2485ED977F48}"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386318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EB12C-975B-453C-9EF0-2485ED977F48}"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768F1-71FC-4211-A39C-6B6BB54CC785}" type="slidenum">
              <a:rPr lang="en-US" smtClean="0"/>
              <a:pPr/>
              <a:t>‹#›</a:t>
            </a:fld>
            <a:endParaRPr lang="en-US"/>
          </a:p>
        </p:txBody>
      </p:sp>
    </p:spTree>
    <p:extLst>
      <p:ext uri="{BB962C8B-B14F-4D97-AF65-F5344CB8AC3E}">
        <p14:creationId xmlns:p14="http://schemas.microsoft.com/office/powerpoint/2010/main" val="409200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EB12C-975B-453C-9EF0-2485ED977F48}" type="datetimeFigureOut">
              <a:rPr lang="en-US" smtClean="0"/>
              <a:pPr/>
              <a:t>6/14/2021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768F1-71FC-4211-A39C-6B6BB54CC785}" type="slidenum">
              <a:rPr lang="en-US" smtClean="0"/>
              <a:pPr/>
              <a:t>‹#›</a:t>
            </a:fld>
            <a:endParaRPr lang="en-US"/>
          </a:p>
        </p:txBody>
      </p:sp>
    </p:spTree>
    <p:extLst>
      <p:ext uri="{BB962C8B-B14F-4D97-AF65-F5344CB8AC3E}">
        <p14:creationId xmlns:p14="http://schemas.microsoft.com/office/powerpoint/2010/main" val="93517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206062"/>
            <a:ext cx="9144000" cy="2387600"/>
          </a:xfrm>
        </p:spPr>
        <p:txBody>
          <a:bodyPr>
            <a:normAutofit fontScale="90000"/>
          </a:bodyPr>
          <a:lstStyle/>
          <a:p>
            <a:r>
              <a:rPr lang="en-US" sz="4000" b="1" dirty="0" smtClean="0"/>
              <a:t>EMOTION CORRELATION MINING THROUGH DEEP LEARNING MODELS ON NATURAL LANGUAGE TEXT</a:t>
            </a:r>
            <a:br>
              <a:rPr lang="en-US" sz="4000" b="1" dirty="0" smtClean="0"/>
            </a:br>
            <a:r>
              <a:rPr lang="en-US" sz="4000" b="1" dirty="0" smtClean="0"/>
              <a:t/>
            </a:r>
            <a:br>
              <a:rPr lang="en-US" sz="4000" b="1" dirty="0" smtClean="0"/>
            </a:br>
            <a:r>
              <a:rPr lang="en-US" sz="2400" b="1" dirty="0" smtClean="0"/>
              <a:t>DOMAIN: DATA MINING</a:t>
            </a:r>
            <a:endParaRPr lang="en-US" sz="4000" b="1" dirty="0"/>
          </a:p>
        </p:txBody>
      </p:sp>
      <p:sp>
        <p:nvSpPr>
          <p:cNvPr id="3" name="Subtitle 2"/>
          <p:cNvSpPr>
            <a:spLocks noGrp="1"/>
          </p:cNvSpPr>
          <p:nvPr>
            <p:ph type="subTitle" idx="1"/>
          </p:nvPr>
        </p:nvSpPr>
        <p:spPr>
          <a:xfrm>
            <a:off x="4702628" y="4508982"/>
            <a:ext cx="6145675" cy="1655762"/>
          </a:xfrm>
        </p:spPr>
        <p:txBody>
          <a:bodyPr>
            <a:normAutofit lnSpcReduction="10000"/>
          </a:bodyPr>
          <a:lstStyle/>
          <a:p>
            <a:r>
              <a:rPr lang="en-US" dirty="0" smtClean="0"/>
              <a:t>    BATCH</a:t>
            </a:r>
            <a:r>
              <a:rPr lang="en-US" dirty="0" smtClean="0"/>
              <a:t> </a:t>
            </a:r>
            <a:r>
              <a:rPr lang="en-US" dirty="0" smtClean="0"/>
              <a:t>C13: </a:t>
            </a:r>
          </a:p>
          <a:p>
            <a:r>
              <a:rPr lang="en-US" dirty="0" smtClean="0"/>
              <a:t>                  R.SWARNALASHMI</a:t>
            </a:r>
            <a:endParaRPr lang="en-US" dirty="0"/>
          </a:p>
          <a:p>
            <a:r>
              <a:rPr lang="en-US" dirty="0" smtClean="0"/>
              <a:t>B.SNEHA</a:t>
            </a:r>
          </a:p>
          <a:p>
            <a:r>
              <a:rPr lang="en-US" dirty="0" smtClean="0"/>
              <a:t>                       ZULAIHA FATHIMA.V.I</a:t>
            </a:r>
            <a:endParaRPr lang="en-US" dirty="0"/>
          </a:p>
        </p:txBody>
      </p:sp>
      <p:sp>
        <p:nvSpPr>
          <p:cNvPr id="4" name="Rectangle 3"/>
          <p:cNvSpPr/>
          <p:nvPr/>
        </p:nvSpPr>
        <p:spPr>
          <a:xfrm>
            <a:off x="223724" y="2864118"/>
            <a:ext cx="4075612" cy="1323439"/>
          </a:xfrm>
          <a:prstGeom prst="rect">
            <a:avLst/>
          </a:prstGeom>
        </p:spPr>
        <p:txBody>
          <a:bodyPr wrap="square">
            <a:spAutoFit/>
          </a:bodyPr>
          <a:lstStyle/>
          <a:p>
            <a:r>
              <a:rPr lang="en-US" sz="2000" b="1" dirty="0" smtClean="0"/>
              <a:t>GUIDE:</a:t>
            </a:r>
          </a:p>
          <a:p>
            <a:r>
              <a:rPr lang="en-US" sz="2000" b="1" dirty="0" smtClean="0"/>
              <a:t>    Dr.T.JACKULIN,M.E</a:t>
            </a:r>
            <a:r>
              <a:rPr lang="en-US" sz="2000" b="1" dirty="0"/>
              <a:t>.,</a:t>
            </a:r>
            <a:r>
              <a:rPr lang="en-US" sz="2000" b="1" dirty="0" err="1"/>
              <a:t>Ph.D</a:t>
            </a:r>
            <a:r>
              <a:rPr lang="en-US" sz="2000" b="1" dirty="0"/>
              <a:t>., </a:t>
            </a:r>
            <a:r>
              <a:rPr lang="en-US" sz="2000" b="1" dirty="0" smtClean="0"/>
              <a:t> </a:t>
            </a:r>
          </a:p>
          <a:p>
            <a:r>
              <a:rPr lang="en-US" sz="2000" b="1" dirty="0"/>
              <a:t> </a:t>
            </a:r>
            <a:r>
              <a:rPr lang="en-US" sz="2000" b="1" dirty="0" smtClean="0"/>
              <a:t>   </a:t>
            </a:r>
            <a:r>
              <a:rPr lang="en-US" sz="2000" b="1" dirty="0"/>
              <a:t>Assistant </a:t>
            </a:r>
            <a:r>
              <a:rPr lang="en-US" sz="2000" b="1" dirty="0" smtClean="0"/>
              <a:t>Professor.</a:t>
            </a:r>
          </a:p>
          <a:p>
            <a:endParaRPr lang="en-US" sz="2000" b="1" dirty="0" smtClean="0"/>
          </a:p>
        </p:txBody>
      </p:sp>
    </p:spTree>
    <p:extLst>
      <p:ext uri="{BB962C8B-B14F-4D97-AF65-F5344CB8AC3E}">
        <p14:creationId xmlns:p14="http://schemas.microsoft.com/office/powerpoint/2010/main" val="1375804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87382" y="591334"/>
            <a:ext cx="11598430" cy="6005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TECHNOLOGY  STACK</a:t>
            </a:r>
            <a:endParaRPr lang="en-US" b="1" u="sng" dirty="0"/>
          </a:p>
        </p:txBody>
      </p:sp>
      <p:sp>
        <p:nvSpPr>
          <p:cNvPr id="3" name="Content Placeholder 2"/>
          <p:cNvSpPr>
            <a:spLocks noGrp="1"/>
          </p:cNvSpPr>
          <p:nvPr>
            <p:ph idx="1"/>
          </p:nvPr>
        </p:nvSpPr>
        <p:spPr>
          <a:xfrm>
            <a:off x="838200" y="1980172"/>
            <a:ext cx="10515600" cy="4351338"/>
          </a:xfrm>
        </p:spPr>
        <p:txBody>
          <a:bodyPr>
            <a:normAutofit/>
          </a:bodyPr>
          <a:lstStyle/>
          <a:p>
            <a:pPr marL="0" indent="0">
              <a:buNone/>
            </a:pPr>
            <a:r>
              <a:rPr lang="en-US" sz="2400" b="1" u="sng" dirty="0" smtClean="0"/>
              <a:t>HARDWARE REQUIREMENTS</a:t>
            </a:r>
            <a:r>
              <a:rPr lang="en-US" sz="2400" dirty="0" smtClean="0"/>
              <a:t>:                          </a:t>
            </a:r>
            <a:r>
              <a:rPr lang="en-US" sz="2400" b="1" u="sng" dirty="0" smtClean="0"/>
              <a:t>SOFTWARE REQUIREMENTS</a:t>
            </a:r>
            <a:r>
              <a:rPr lang="en-US" sz="2400" dirty="0" smtClean="0"/>
              <a:t>:</a:t>
            </a:r>
          </a:p>
          <a:p>
            <a:pPr marL="0" indent="0">
              <a:buNone/>
            </a:pPr>
            <a:endParaRPr lang="en-US" sz="2400" dirty="0" smtClean="0"/>
          </a:p>
          <a:p>
            <a:pPr marL="0" indent="0">
              <a:buNone/>
            </a:pPr>
            <a:r>
              <a:rPr lang="en-US" sz="2400" dirty="0" smtClean="0"/>
              <a:t> • System : Pentium IV 2.4 GHz.                      • Operating system : Windows XP.</a:t>
            </a:r>
          </a:p>
          <a:p>
            <a:pPr marL="0" indent="0">
              <a:buNone/>
            </a:pPr>
            <a:r>
              <a:rPr lang="en-US" sz="2400" dirty="0" smtClean="0"/>
              <a:t>• Hard Disk : 40 GB.                                           • Coding Language : JAVA</a:t>
            </a:r>
          </a:p>
          <a:p>
            <a:pPr marL="0" indent="0">
              <a:buNone/>
            </a:pPr>
            <a:r>
              <a:rPr lang="en-US" sz="2400" dirty="0" smtClean="0"/>
              <a:t>• Floppy Drive : 1.44 Mb                                   • Data Base : MYSQL</a:t>
            </a:r>
          </a:p>
          <a:p>
            <a:pPr marL="0" indent="0">
              <a:buNone/>
            </a:pPr>
            <a:r>
              <a:rPr lang="en-US" sz="2400" dirty="0" smtClean="0"/>
              <a:t>• Monitor : 15 VGA </a:t>
            </a:r>
            <a:r>
              <a:rPr lang="en-US" sz="2400" dirty="0" err="1" smtClean="0"/>
              <a:t>Colour</a:t>
            </a:r>
            <a:endParaRPr lang="en-US" sz="2400" dirty="0" smtClean="0"/>
          </a:p>
          <a:p>
            <a:pPr marL="0" indent="0">
              <a:buNone/>
            </a:pPr>
            <a:r>
              <a:rPr lang="en-US" sz="2400" dirty="0" smtClean="0"/>
              <a:t>• Mouse : Logitech.</a:t>
            </a:r>
          </a:p>
          <a:p>
            <a:pPr marL="0" indent="0">
              <a:buNone/>
            </a:pPr>
            <a:r>
              <a:rPr lang="en-US" sz="2400" dirty="0" smtClean="0"/>
              <a:t>• Ram : 512 Mb.</a:t>
            </a:r>
            <a:endParaRPr lang="en-US" sz="2400" dirty="0"/>
          </a:p>
        </p:txBody>
      </p:sp>
    </p:spTree>
    <p:extLst>
      <p:ext uri="{BB962C8B-B14F-4D97-AF65-F5344CB8AC3E}">
        <p14:creationId xmlns:p14="http://schemas.microsoft.com/office/powerpoint/2010/main" val="116336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u="sng" dirty="0" smtClean="0"/>
              <a:t>SYSTEM ARCITECTURE</a:t>
            </a:r>
            <a:endParaRPr lang="en-US" b="1" u="sng"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04939" y="1010186"/>
            <a:ext cx="1441872" cy="1550133"/>
          </a:xfrm>
          <a:prstGeom prst="rect">
            <a:avLst/>
          </a:prstGeom>
        </p:spPr>
      </p:pic>
      <p:cxnSp>
        <p:nvCxnSpPr>
          <p:cNvPr id="8" name="Straight Arrow Connector 7"/>
          <p:cNvCxnSpPr/>
          <p:nvPr/>
        </p:nvCxnSpPr>
        <p:spPr>
          <a:xfrm>
            <a:off x="2312792" y="1704151"/>
            <a:ext cx="1122739" cy="7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68792" y="1325563"/>
            <a:ext cx="6153667" cy="4351338"/>
          </a:xfrm>
        </p:spPr>
      </p:pic>
      <p:cxnSp>
        <p:nvCxnSpPr>
          <p:cNvPr id="13" name="Straight Connector 12"/>
          <p:cNvCxnSpPr/>
          <p:nvPr/>
        </p:nvCxnSpPr>
        <p:spPr>
          <a:xfrm>
            <a:off x="8255358" y="4816699"/>
            <a:ext cx="0" cy="489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096000" y="5293218"/>
            <a:ext cx="2159358" cy="12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10614" y="2375653"/>
            <a:ext cx="1036197" cy="369332"/>
          </a:xfrm>
          <a:prstGeom prst="rect">
            <a:avLst/>
          </a:prstGeom>
          <a:noFill/>
        </p:spPr>
        <p:txBody>
          <a:bodyPr wrap="square" rtlCol="0">
            <a:spAutoFit/>
          </a:bodyPr>
          <a:lstStyle/>
          <a:p>
            <a:r>
              <a:rPr lang="en-US" b="1" dirty="0" smtClean="0"/>
              <a:t>ADMIN</a:t>
            </a:r>
            <a:endParaRPr lang="en-US" b="1" dirty="0"/>
          </a:p>
        </p:txBody>
      </p:sp>
    </p:spTree>
    <p:extLst>
      <p:ext uri="{BB962C8B-B14F-4D97-AF65-F5344CB8AC3E}">
        <p14:creationId xmlns:p14="http://schemas.microsoft.com/office/powerpoint/2010/main" val="4071494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02" y="126479"/>
            <a:ext cx="10515600" cy="1098260"/>
          </a:xfrm>
        </p:spPr>
        <p:txBody>
          <a:bodyPr/>
          <a:lstStyle/>
          <a:p>
            <a:r>
              <a:rPr lang="en-US" b="1" u="sng" dirty="0" smtClean="0"/>
              <a:t>SYSTEM DESIGN</a:t>
            </a:r>
            <a:endParaRPr lang="en-US" b="1" u="sng" dirty="0"/>
          </a:p>
        </p:txBody>
      </p:sp>
      <p:sp>
        <p:nvSpPr>
          <p:cNvPr id="3" name="Content Placeholder 2"/>
          <p:cNvSpPr>
            <a:spLocks noGrp="1"/>
          </p:cNvSpPr>
          <p:nvPr>
            <p:ph idx="1"/>
          </p:nvPr>
        </p:nvSpPr>
        <p:spPr>
          <a:xfrm>
            <a:off x="839702" y="1402881"/>
            <a:ext cx="10515600" cy="4351338"/>
          </a:xfrm>
        </p:spPr>
        <p:txBody>
          <a:bodyPr/>
          <a:lstStyle/>
          <a:p>
            <a:r>
              <a:rPr lang="en-US" b="1" u="sng" dirty="0" smtClean="0"/>
              <a:t>USE CASE DIAGRAM</a:t>
            </a:r>
          </a:p>
          <a:p>
            <a:endParaRPr lang="en-US" dirty="0"/>
          </a:p>
        </p:txBody>
      </p:sp>
      <p:pic>
        <p:nvPicPr>
          <p:cNvPr id="52" name="Picture 51"/>
          <p:cNvPicPr>
            <a:picLocks noChangeAspect="1"/>
          </p:cNvPicPr>
          <p:nvPr/>
        </p:nvPicPr>
        <p:blipFill>
          <a:blip r:embed="rId2"/>
          <a:stretch>
            <a:fillRect/>
          </a:stretch>
        </p:blipFill>
        <p:spPr>
          <a:xfrm>
            <a:off x="1681028" y="1867437"/>
            <a:ext cx="5775840" cy="5093594"/>
          </a:xfrm>
          <a:prstGeom prst="rect">
            <a:avLst/>
          </a:prstGeom>
        </p:spPr>
      </p:pic>
    </p:spTree>
    <p:extLst>
      <p:ext uri="{BB962C8B-B14F-4D97-AF65-F5344CB8AC3E}">
        <p14:creationId xmlns:p14="http://schemas.microsoft.com/office/powerpoint/2010/main" val="3966596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t>CLASS DIAGRAM</a:t>
            </a:r>
            <a:endParaRPr lang="en-US" b="1" u="sng" dirty="0"/>
          </a:p>
        </p:txBody>
      </p:sp>
      <p:pic>
        <p:nvPicPr>
          <p:cNvPr id="6" name="Picture 5"/>
          <p:cNvPicPr>
            <a:picLocks noChangeAspect="1"/>
          </p:cNvPicPr>
          <p:nvPr/>
        </p:nvPicPr>
        <p:blipFill>
          <a:blip r:embed="rId2"/>
          <a:stretch>
            <a:fillRect/>
          </a:stretch>
        </p:blipFill>
        <p:spPr>
          <a:xfrm>
            <a:off x="838200" y="1429555"/>
            <a:ext cx="9683839" cy="4893972"/>
          </a:xfrm>
          <a:prstGeom prst="rect">
            <a:avLst/>
          </a:prstGeom>
        </p:spPr>
      </p:pic>
    </p:spTree>
    <p:extLst>
      <p:ext uri="{BB962C8B-B14F-4D97-AF65-F5344CB8AC3E}">
        <p14:creationId xmlns:p14="http://schemas.microsoft.com/office/powerpoint/2010/main" val="112774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97005"/>
          </a:xfrm>
        </p:spPr>
        <p:txBody>
          <a:bodyPr>
            <a:normAutofit fontScale="90000"/>
          </a:bodyPr>
          <a:lstStyle/>
          <a:p>
            <a:r>
              <a:rPr lang="en-IN" b="1" dirty="0" smtClean="0"/>
              <a:t/>
            </a:r>
            <a:br>
              <a:rPr lang="en-IN" b="1" dirty="0" smtClean="0"/>
            </a:br>
            <a:r>
              <a:rPr lang="en-IN" b="1" u="sng" dirty="0" smtClean="0"/>
              <a:t>SEQUENCE DIAGRAM</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1893194" y="1262130"/>
            <a:ext cx="6985179" cy="5299120"/>
          </a:xfrm>
          <a:prstGeom prst="rect">
            <a:avLst/>
          </a:prstGeom>
        </p:spPr>
      </p:pic>
    </p:spTree>
    <p:extLst>
      <p:ext uri="{BB962C8B-B14F-4D97-AF65-F5344CB8AC3E}">
        <p14:creationId xmlns:p14="http://schemas.microsoft.com/office/powerpoint/2010/main" val="901921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516"/>
          </a:xfrm>
        </p:spPr>
        <p:txBody>
          <a:bodyPr>
            <a:normAutofit fontScale="90000"/>
          </a:bodyPr>
          <a:lstStyle/>
          <a:p>
            <a:r>
              <a:rPr lang="en-IN" b="1" u="sng" dirty="0" smtClean="0"/>
              <a:t/>
            </a:r>
            <a:br>
              <a:rPr lang="en-IN" b="1" u="sng" dirty="0" smtClean="0"/>
            </a:br>
            <a:r>
              <a:rPr lang="en-IN" b="1" u="sng" dirty="0" smtClean="0"/>
              <a:t>DEPLOYMENT DIAGRAM</a:t>
            </a:r>
            <a:r>
              <a:rPr lang="en-US" u="sng" dirty="0"/>
              <a:t/>
            </a:r>
            <a:br>
              <a:rPr lang="en-US" u="sng" dirty="0"/>
            </a:br>
            <a:endParaRPr lang="en-US" u="sng"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537138" y="1793096"/>
            <a:ext cx="6697014" cy="3178149"/>
          </a:xfrm>
          <a:prstGeom prst="rect">
            <a:avLst/>
          </a:prstGeom>
          <a:noFill/>
          <a:ln>
            <a:noFill/>
          </a:ln>
        </p:spPr>
      </p:pic>
    </p:spTree>
    <p:extLst>
      <p:ext uri="{BB962C8B-B14F-4D97-AF65-F5344CB8AC3E}">
        <p14:creationId xmlns:p14="http://schemas.microsoft.com/office/powerpoint/2010/main" val="330025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fontScale="90000"/>
          </a:bodyPr>
          <a:lstStyle/>
          <a:p>
            <a:r>
              <a:rPr lang="en-IN" b="1" u="sng" dirty="0"/>
              <a:t>ER Diagram:</a:t>
            </a:r>
            <a:r>
              <a:rPr lang="en-US" dirty="0"/>
              <a:t/>
            </a:r>
            <a:br>
              <a:rPr lang="en-US" dirty="0"/>
            </a:br>
            <a:endParaRPr lang="en-US" dirty="0"/>
          </a:p>
        </p:txBody>
      </p:sp>
      <p:pic>
        <p:nvPicPr>
          <p:cNvPr id="3" name="Picture 2"/>
          <p:cNvPicPr>
            <a:picLocks noChangeAspect="1"/>
          </p:cNvPicPr>
          <p:nvPr/>
        </p:nvPicPr>
        <p:blipFill>
          <a:blip r:embed="rId2"/>
          <a:stretch>
            <a:fillRect/>
          </a:stretch>
        </p:blipFill>
        <p:spPr>
          <a:xfrm>
            <a:off x="1173051" y="1146489"/>
            <a:ext cx="9543245" cy="5724525"/>
          </a:xfrm>
          <a:prstGeom prst="rect">
            <a:avLst/>
          </a:prstGeom>
        </p:spPr>
      </p:pic>
    </p:spTree>
    <p:extLst>
      <p:ext uri="{BB962C8B-B14F-4D97-AF65-F5344CB8AC3E}">
        <p14:creationId xmlns:p14="http://schemas.microsoft.com/office/powerpoint/2010/main" val="1422429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DETAILED EXPLANATION OF MODULES :</a:t>
            </a:r>
            <a:endParaRPr lang="en-US" sz="4000" b="1" u="sng" dirty="0"/>
          </a:p>
        </p:txBody>
      </p:sp>
      <p:sp>
        <p:nvSpPr>
          <p:cNvPr id="4" name="Content Placeholder 3"/>
          <p:cNvSpPr>
            <a:spLocks noGrp="1"/>
          </p:cNvSpPr>
          <p:nvPr>
            <p:ph idx="1"/>
          </p:nvPr>
        </p:nvSpPr>
        <p:spPr>
          <a:xfrm>
            <a:off x="838200" y="1410789"/>
            <a:ext cx="10515600" cy="4766174"/>
          </a:xfrm>
        </p:spPr>
        <p:txBody>
          <a:bodyPr>
            <a:noAutofit/>
          </a:bodyPr>
          <a:lstStyle/>
          <a:p>
            <a:pPr lvl="1">
              <a:buNone/>
            </a:pPr>
            <a:r>
              <a:rPr lang="en-US" sz="1800" b="1" dirty="0" smtClean="0"/>
              <a:t>MODULE DESINGSPECIFICATION</a:t>
            </a:r>
            <a:endParaRPr lang="en-US" sz="1800" dirty="0" smtClean="0"/>
          </a:p>
          <a:p>
            <a:r>
              <a:rPr lang="en-US" sz="1800" dirty="0" smtClean="0"/>
              <a:t>In this project only one module: </a:t>
            </a:r>
          </a:p>
          <a:p>
            <a:r>
              <a:rPr lang="en-US" sz="1800" b="1" dirty="0" smtClean="0"/>
              <a:t>ADMIN:</a:t>
            </a:r>
            <a:endParaRPr lang="en-US" sz="1800" dirty="0" smtClean="0"/>
          </a:p>
          <a:p>
            <a:pPr>
              <a:lnSpc>
                <a:spcPct val="150000"/>
              </a:lnSpc>
            </a:pPr>
            <a:r>
              <a:rPr lang="en-US" sz="1800" b="1" dirty="0" smtClean="0"/>
              <a:t> </a:t>
            </a:r>
            <a:r>
              <a:rPr lang="en-US" sz="1800" dirty="0" smtClean="0"/>
              <a:t>To provide following features-</a:t>
            </a:r>
          </a:p>
          <a:p>
            <a:pPr>
              <a:lnSpc>
                <a:spcPct val="150000"/>
              </a:lnSpc>
            </a:pPr>
            <a:r>
              <a:rPr lang="en-US" sz="1800" dirty="0" smtClean="0"/>
              <a:t> Register into our system.</a:t>
            </a:r>
          </a:p>
          <a:p>
            <a:pPr lvl="0">
              <a:lnSpc>
                <a:spcPct val="150000"/>
              </a:lnSpc>
            </a:pPr>
            <a:r>
              <a:rPr lang="en-US" sz="1800" dirty="0" smtClean="0"/>
              <a:t>Login to our System.</a:t>
            </a:r>
          </a:p>
          <a:p>
            <a:pPr lvl="0">
              <a:lnSpc>
                <a:spcPct val="150000"/>
              </a:lnSpc>
            </a:pPr>
            <a:r>
              <a:rPr lang="en-US" sz="1800" dirty="0" smtClean="0"/>
              <a:t>Only Authorized Admin can access to our System.</a:t>
            </a:r>
          </a:p>
          <a:p>
            <a:pPr lvl="0">
              <a:lnSpc>
                <a:spcPct val="150000"/>
              </a:lnSpc>
            </a:pPr>
            <a:r>
              <a:rPr lang="en-US" sz="1800" dirty="0" smtClean="0"/>
              <a:t>Upload Related Dataset to Our System.</a:t>
            </a:r>
          </a:p>
          <a:p>
            <a:pPr lvl="0">
              <a:lnSpc>
                <a:spcPct val="150000"/>
              </a:lnSpc>
            </a:pPr>
            <a:r>
              <a:rPr lang="en-US" sz="1800" dirty="0" smtClean="0"/>
              <a:t>Data pre-processing process takes place like (stop-word removal, Stemming, Tokenization) to remove the unwanted data.</a:t>
            </a:r>
          </a:p>
          <a:p>
            <a:endParaRPr lang="en-US" sz="1600" dirty="0"/>
          </a:p>
        </p:txBody>
      </p:sp>
    </p:spTree>
    <p:extLst>
      <p:ext uri="{BB962C8B-B14F-4D97-AF65-F5344CB8AC3E}">
        <p14:creationId xmlns:p14="http://schemas.microsoft.com/office/powerpoint/2010/main" val="2408956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1080" y="248194"/>
            <a:ext cx="10515600" cy="5941832"/>
          </a:xfrm>
        </p:spPr>
        <p:txBody>
          <a:bodyPr>
            <a:normAutofit/>
          </a:bodyPr>
          <a:lstStyle/>
          <a:p>
            <a:pPr>
              <a:lnSpc>
                <a:spcPct val="150000"/>
              </a:lnSpc>
            </a:pPr>
            <a:r>
              <a:rPr lang="en-US" sz="1800" dirty="0" smtClean="0"/>
              <a:t>Classification of hash tags – Using Collaborative algorithm and CNN Algorithm classification of the hash tag takes place</a:t>
            </a:r>
            <a:r>
              <a:rPr lang="en-US" sz="1600" dirty="0" smtClean="0"/>
              <a:t>.</a:t>
            </a:r>
          </a:p>
          <a:p>
            <a:pPr lvl="0">
              <a:lnSpc>
                <a:spcPct val="150000"/>
              </a:lnSpc>
              <a:buNone/>
            </a:pPr>
            <a:r>
              <a:rPr lang="en-US" sz="1800" dirty="0" smtClean="0"/>
              <a:t>Feature extraction - To predict the tweets keyword in which type of group Based on the username.</a:t>
            </a:r>
          </a:p>
          <a:p>
            <a:pPr lvl="0">
              <a:lnSpc>
                <a:spcPct val="150000"/>
              </a:lnSpc>
            </a:pPr>
            <a:r>
              <a:rPr lang="en-US" sz="1800" dirty="0" smtClean="0"/>
              <a:t>Group Recommendation -To calculate Betweens value which means the users who is in more than one group. Classify the tweets in datasets into the groups by using Collaborative Filtering algorithm.</a:t>
            </a:r>
          </a:p>
          <a:p>
            <a:pPr lvl="0">
              <a:lnSpc>
                <a:spcPct val="150000"/>
              </a:lnSpc>
            </a:pPr>
            <a:r>
              <a:rPr lang="en-US" sz="1800" dirty="0" smtClean="0"/>
              <a:t>Remove all the redundant data.</a:t>
            </a:r>
          </a:p>
          <a:p>
            <a:pPr lvl="0">
              <a:lnSpc>
                <a:spcPct val="150000"/>
              </a:lnSpc>
            </a:pPr>
            <a:r>
              <a:rPr lang="en-US" sz="1800" dirty="0" smtClean="0"/>
              <a:t>Clustering the group by using CNN algorithm.</a:t>
            </a:r>
          </a:p>
          <a:p>
            <a:pPr lvl="0">
              <a:lnSpc>
                <a:spcPct val="150000"/>
              </a:lnSpc>
            </a:pPr>
            <a:r>
              <a:rPr lang="en-US" sz="1800" dirty="0" smtClean="0"/>
              <a:t>Performance Analysis - To calculate the Algorithm accuracy by using Confusion matrix.</a:t>
            </a:r>
          </a:p>
          <a:p>
            <a:pPr lvl="0">
              <a:lnSpc>
                <a:spcPct val="150000"/>
              </a:lnSpc>
            </a:pPr>
            <a:r>
              <a:rPr lang="en-US" sz="1800" dirty="0" smtClean="0"/>
              <a:t>Result- Generate the graph based on the number of tweets in each group.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514"/>
            <a:ext cx="10515600" cy="1325563"/>
          </a:xfrm>
        </p:spPr>
        <p:txBody>
          <a:bodyPr/>
          <a:lstStyle/>
          <a:p>
            <a:pPr algn="ctr"/>
            <a:r>
              <a:rPr lang="en-US" b="1" u="sng" dirty="0" smtClean="0"/>
              <a:t>AGENDA</a:t>
            </a:r>
            <a:endParaRPr lang="en-US" b="1" u="sng" dirty="0"/>
          </a:p>
        </p:txBody>
      </p:sp>
      <p:sp>
        <p:nvSpPr>
          <p:cNvPr id="3" name="Content Placeholder 2"/>
          <p:cNvSpPr>
            <a:spLocks noGrp="1"/>
          </p:cNvSpPr>
          <p:nvPr>
            <p:ph idx="1"/>
          </p:nvPr>
        </p:nvSpPr>
        <p:spPr>
          <a:xfrm>
            <a:off x="838200" y="1017432"/>
            <a:ext cx="10515600" cy="5159532"/>
          </a:xfrm>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Introduction</a:t>
            </a:r>
          </a:p>
          <a:p>
            <a:r>
              <a:rPr lang="en-US" sz="2600" dirty="0" smtClean="0">
                <a:latin typeface="Times New Roman" panose="02020603050405020304" pitchFamily="18" charset="0"/>
                <a:cs typeface="Times New Roman" panose="02020603050405020304" pitchFamily="18" charset="0"/>
              </a:rPr>
              <a:t>Problem statement</a:t>
            </a:r>
          </a:p>
          <a:p>
            <a:r>
              <a:rPr lang="en-US" sz="2600" dirty="0" smtClean="0">
                <a:latin typeface="Times New Roman" panose="02020603050405020304" pitchFamily="18" charset="0"/>
                <a:cs typeface="Times New Roman" panose="02020603050405020304" pitchFamily="18" charset="0"/>
              </a:rPr>
              <a:t>Literature survey</a:t>
            </a:r>
          </a:p>
          <a:p>
            <a:r>
              <a:rPr lang="en-US" sz="2600" dirty="0" smtClean="0">
                <a:latin typeface="Times New Roman" panose="02020603050405020304" pitchFamily="18" charset="0"/>
                <a:cs typeface="Times New Roman" panose="02020603050405020304" pitchFamily="18" charset="0"/>
              </a:rPr>
              <a:t>Technology stack</a:t>
            </a:r>
          </a:p>
          <a:p>
            <a:r>
              <a:rPr lang="en-US" sz="2600" dirty="0" smtClean="0">
                <a:latin typeface="Times New Roman" panose="02020603050405020304" pitchFamily="18" charset="0"/>
                <a:cs typeface="Times New Roman" panose="02020603050405020304" pitchFamily="18" charset="0"/>
              </a:rPr>
              <a:t>System Architecture</a:t>
            </a:r>
          </a:p>
          <a:p>
            <a:r>
              <a:rPr lang="en-US" sz="2600" dirty="0" smtClean="0">
                <a:latin typeface="Times New Roman" panose="02020603050405020304" pitchFamily="18" charset="0"/>
                <a:cs typeface="Times New Roman" panose="02020603050405020304" pitchFamily="18" charset="0"/>
              </a:rPr>
              <a:t>System design</a:t>
            </a:r>
          </a:p>
          <a:p>
            <a:r>
              <a:rPr lang="en-US" sz="2600" dirty="0" smtClean="0">
                <a:latin typeface="Times New Roman" panose="02020603050405020304" pitchFamily="18" charset="0"/>
                <a:cs typeface="Times New Roman" panose="02020603050405020304" pitchFamily="18" charset="0"/>
              </a:rPr>
              <a:t>Detailed explanation of modules</a:t>
            </a:r>
          </a:p>
          <a:p>
            <a:r>
              <a:rPr lang="en-US" sz="2600" dirty="0" smtClean="0">
                <a:latin typeface="Times New Roman" panose="02020603050405020304" pitchFamily="18" charset="0"/>
                <a:cs typeface="Times New Roman" panose="02020603050405020304" pitchFamily="18" charset="0"/>
              </a:rPr>
              <a:t>Testing and Performance </a:t>
            </a:r>
            <a:r>
              <a:rPr lang="en-US" sz="2600" dirty="0">
                <a:latin typeface="Times New Roman" panose="02020603050405020304" pitchFamily="18" charset="0"/>
                <a:cs typeface="Times New Roman" panose="02020603050405020304" pitchFamily="18" charset="0"/>
              </a:rPr>
              <a:t>A</a:t>
            </a:r>
            <a:r>
              <a:rPr lang="en-US" sz="2600" dirty="0" smtClean="0">
                <a:latin typeface="Times New Roman" panose="02020603050405020304" pitchFamily="18" charset="0"/>
                <a:cs typeface="Times New Roman" panose="02020603050405020304" pitchFamily="18" charset="0"/>
              </a:rPr>
              <a:t>nalysis</a:t>
            </a:r>
          </a:p>
          <a:p>
            <a:r>
              <a:rPr lang="en-US" sz="2600" dirty="0" smtClean="0">
                <a:latin typeface="Times New Roman" panose="02020603050405020304" pitchFamily="18" charset="0"/>
                <a:cs typeface="Times New Roman" panose="02020603050405020304" pitchFamily="18" charset="0"/>
              </a:rPr>
              <a:t>Screenshots </a:t>
            </a:r>
          </a:p>
          <a:p>
            <a:r>
              <a:rPr lang="en-US" sz="2600" dirty="0" smtClean="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raph Comparison</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Conclusion </a:t>
            </a:r>
          </a:p>
          <a:p>
            <a:r>
              <a:rPr lang="en-US" sz="2600" dirty="0" smtClean="0">
                <a:latin typeface="Times New Roman" panose="02020603050405020304" pitchFamily="18" charset="0"/>
                <a:cs typeface="Times New Roman" panose="02020603050405020304" pitchFamily="18" charset="0"/>
              </a:rPr>
              <a:t>Reference</a:t>
            </a:r>
          </a:p>
          <a:p>
            <a:endParaRPr lang="en-US" sz="26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4191201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TESTING AND PERFORMANCE ANALYSIS:</a:t>
            </a:r>
            <a:endParaRPr lang="en-US" b="1" u="sng" dirty="0"/>
          </a:p>
        </p:txBody>
      </p:sp>
      <p:sp>
        <p:nvSpPr>
          <p:cNvPr id="4" name="Content Placeholder 3"/>
          <p:cNvSpPr>
            <a:spLocks noGrp="1"/>
          </p:cNvSpPr>
          <p:nvPr>
            <p:ph idx="1"/>
          </p:nvPr>
        </p:nvSpPr>
        <p:spPr/>
        <p:txBody>
          <a:bodyPr>
            <a:normAutofit fontScale="92500" lnSpcReduction="10000"/>
          </a:bodyPr>
          <a:lstStyle/>
          <a:p>
            <a:pPr lvl="1">
              <a:lnSpc>
                <a:spcPct val="100000"/>
              </a:lnSpc>
              <a:buNone/>
            </a:pPr>
            <a:r>
              <a:rPr lang="en-US" b="1" u="sng" dirty="0" smtClean="0"/>
              <a:t>TESTING:</a:t>
            </a:r>
          </a:p>
          <a:p>
            <a:pPr lvl="1">
              <a:lnSpc>
                <a:spcPct val="100000"/>
              </a:lnSpc>
              <a:buNone/>
            </a:pPr>
            <a:endParaRPr lang="en-US" b="1" dirty="0" smtClean="0"/>
          </a:p>
          <a:p>
            <a:pPr lvl="1">
              <a:lnSpc>
                <a:spcPct val="100000"/>
              </a:lnSpc>
              <a:buNone/>
            </a:pPr>
            <a:r>
              <a:rPr lang="en-US" b="1" dirty="0" smtClean="0"/>
              <a:t>UNIT TESTING:</a:t>
            </a:r>
          </a:p>
          <a:p>
            <a:pPr lvl="1">
              <a:lnSpc>
                <a:spcPct val="100000"/>
              </a:lnSpc>
              <a:buNone/>
            </a:pPr>
            <a:r>
              <a:rPr lang="en-US" b="1" dirty="0" smtClean="0"/>
              <a:t>   </a:t>
            </a:r>
            <a:r>
              <a:rPr lang="en-US" sz="1800" dirty="0" smtClean="0"/>
              <a:t>Unit testing is usually conducted as part of a combined code and unit test phase of the software life cycle, although it is not uncommon for coding and unit testing to be conducted as two distinct phases.</a:t>
            </a:r>
          </a:p>
          <a:p>
            <a:pPr lvl="1"/>
            <a:endParaRPr lang="en-US" sz="2300" b="1" dirty="0" smtClean="0"/>
          </a:p>
          <a:p>
            <a:pPr lvl="1">
              <a:buNone/>
            </a:pPr>
            <a:r>
              <a:rPr lang="en-US" sz="2300" b="1" dirty="0" smtClean="0"/>
              <a:t>INTEGRATIONTESTING:</a:t>
            </a:r>
            <a:endParaRPr lang="en-US" sz="2300" dirty="0" smtClean="0"/>
          </a:p>
          <a:p>
            <a:r>
              <a:rPr lang="en-US" sz="2300" dirty="0" smtClean="0"/>
              <a:t>     </a:t>
            </a:r>
            <a:r>
              <a:rPr lang="en-US" sz="1900" dirty="0" smtClean="0"/>
              <a:t>Software integration testing is the incremental integration testing of two or more n                       integrated software components on a single platform to produce failures caused by interface defects.</a:t>
            </a:r>
          </a:p>
          <a:p>
            <a:r>
              <a:rPr lang="en-US" sz="1900" dirty="0" smtClean="0"/>
              <a:t>      The task of the integration test is to check that components or software applications, e.g.        components in a software system or – one step up – software applications at the company    level – interact without error.</a:t>
            </a:r>
          </a:p>
          <a:p>
            <a:r>
              <a:rPr lang="en-US" sz="1900" b="1" dirty="0" smtClean="0"/>
              <a:t>Test Results: </a:t>
            </a:r>
            <a:r>
              <a:rPr lang="en-US" sz="1900" dirty="0" smtClean="0"/>
              <a:t>All the test cases mentioned above passed successfully. No defects encountered.</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lnSpcReduction="10000"/>
          </a:bodyPr>
          <a:lstStyle/>
          <a:p>
            <a:pPr lvl="1">
              <a:buNone/>
            </a:pPr>
            <a:r>
              <a:rPr lang="en-US" b="1" dirty="0" smtClean="0"/>
              <a:t>ACCEPTANCETESTING:</a:t>
            </a:r>
          </a:p>
          <a:p>
            <a:pPr>
              <a:lnSpc>
                <a:spcPct val="150000"/>
              </a:lnSpc>
            </a:pPr>
            <a:r>
              <a:rPr lang="en-US" sz="1800" dirty="0" smtClean="0"/>
              <a:t>User Acceptance Testing is a critical phase of any project and requires significant participation by the end user. It also ensures that the system meets the functional requirements.</a:t>
            </a:r>
          </a:p>
          <a:p>
            <a:pPr>
              <a:lnSpc>
                <a:spcPct val="150000"/>
              </a:lnSpc>
              <a:buNone/>
            </a:pPr>
            <a:r>
              <a:rPr lang="en-US" sz="1800" dirty="0" smtClean="0"/>
              <a:t> </a:t>
            </a:r>
            <a:r>
              <a:rPr lang="en-US" sz="1800" b="1" dirty="0" smtClean="0"/>
              <a:t>Test Results: </a:t>
            </a:r>
            <a:r>
              <a:rPr lang="en-US" sz="1800" dirty="0" smtClean="0"/>
              <a:t>All the test cases mentioned above passed successfully. No defects encountered.</a:t>
            </a:r>
          </a:p>
          <a:p>
            <a:pPr>
              <a:buNone/>
            </a:pPr>
            <a:r>
              <a:rPr lang="en-US" dirty="0" smtClean="0"/>
              <a:t> </a:t>
            </a:r>
          </a:p>
          <a:p>
            <a:pPr>
              <a:buNone/>
            </a:pPr>
            <a:r>
              <a:rPr lang="en-US" sz="2400" b="1" u="sng" dirty="0" smtClean="0"/>
              <a:t>PERFORMANCE ANALYSIS:</a:t>
            </a:r>
          </a:p>
          <a:p>
            <a:pPr lvl="0">
              <a:buNone/>
            </a:pPr>
            <a:r>
              <a:rPr lang="en-US" sz="1900" b="1" dirty="0" smtClean="0"/>
              <a:t>1.Test Case Name: </a:t>
            </a:r>
            <a:r>
              <a:rPr lang="en-US" sz="1900" dirty="0" smtClean="0"/>
              <a:t>Data Collection and Uploading</a:t>
            </a:r>
          </a:p>
          <a:p>
            <a:r>
              <a:rPr lang="en-US" sz="1900" b="1" dirty="0" smtClean="0"/>
              <a:t>Test Case Description: </a:t>
            </a:r>
            <a:r>
              <a:rPr lang="en-US" sz="1900" dirty="0" smtClean="0"/>
              <a:t>Twitter Datasets are collected which contains name of the user, time and date of the tweet and user tweets</a:t>
            </a:r>
            <a:r>
              <a:rPr lang="en-US" sz="1900" b="1" dirty="0" smtClean="0"/>
              <a:t>. </a:t>
            </a:r>
            <a:r>
              <a:rPr lang="en-US" sz="1900" dirty="0" smtClean="0"/>
              <a:t>Then the Dataset is uploaded successfully. </a:t>
            </a:r>
          </a:p>
          <a:p>
            <a:r>
              <a:rPr lang="en-US" sz="1900" b="1" dirty="0" smtClean="0"/>
              <a:t>Step 1 </a:t>
            </a:r>
            <a:endParaRPr lang="en-US" sz="1900" dirty="0" smtClean="0"/>
          </a:p>
          <a:p>
            <a:r>
              <a:rPr lang="en-US" sz="1900" b="1" dirty="0" smtClean="0"/>
              <a:t>Step Description:</a:t>
            </a:r>
            <a:endParaRPr lang="en-US" sz="1900" dirty="0" smtClean="0"/>
          </a:p>
          <a:p>
            <a:r>
              <a:rPr lang="en-US" sz="1900" dirty="0" smtClean="0"/>
              <a:t>Dataset Uploaded to the system as Admin.</a:t>
            </a:r>
          </a:p>
          <a:p>
            <a:r>
              <a:rPr lang="en-US" sz="1900" b="1" dirty="0" smtClean="0"/>
              <a:t>Expected Result:</a:t>
            </a:r>
            <a:endParaRPr lang="en-US" sz="1900" dirty="0" smtClean="0"/>
          </a:p>
          <a:p>
            <a:r>
              <a:rPr lang="en-US" sz="1900" dirty="0" smtClean="0"/>
              <a:t>Dataset uploaded successfully by the admin</a:t>
            </a:r>
            <a:r>
              <a:rPr lang="en-US" sz="2400" dirty="0" smtClean="0"/>
              <a:t>.</a:t>
            </a:r>
          </a:p>
          <a:p>
            <a:pPr>
              <a:buNone/>
            </a:pPr>
            <a:endParaRPr lang="en-US" sz="2400" b="1" u="sn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normAutofit/>
          </a:bodyPr>
          <a:lstStyle/>
          <a:p>
            <a:pPr lvl="0">
              <a:buNone/>
            </a:pPr>
            <a:r>
              <a:rPr lang="en-US" sz="1800" b="1" dirty="0" smtClean="0"/>
              <a:t>2. </a:t>
            </a:r>
            <a:r>
              <a:rPr lang="en-US" sz="1900" b="1" dirty="0" smtClean="0"/>
              <a:t>Test Case Name: </a:t>
            </a:r>
            <a:r>
              <a:rPr lang="en-US" sz="1900" dirty="0" smtClean="0"/>
              <a:t>Data Preprocessing </a:t>
            </a:r>
          </a:p>
          <a:p>
            <a:r>
              <a:rPr lang="en-US" sz="1900" b="1" dirty="0" smtClean="0"/>
              <a:t>Test Case Description :</a:t>
            </a:r>
            <a:r>
              <a:rPr lang="en-US" sz="1900" dirty="0" smtClean="0"/>
              <a:t>The Uploaded dataset is given as input for preprocessing step.</a:t>
            </a:r>
          </a:p>
          <a:p>
            <a:r>
              <a:rPr lang="en-US" sz="1900" dirty="0" smtClean="0"/>
              <a:t>In this step uploaded dataset is preprocessed by removing the unwanted data.</a:t>
            </a:r>
          </a:p>
          <a:p>
            <a:pPr>
              <a:buNone/>
            </a:pPr>
            <a:r>
              <a:rPr lang="en-US" sz="1900" b="1" dirty="0" smtClean="0"/>
              <a:t>Step 1</a:t>
            </a:r>
          </a:p>
          <a:p>
            <a:r>
              <a:rPr lang="en-US" sz="1900" b="1" dirty="0" smtClean="0"/>
              <a:t> Step Description:</a:t>
            </a:r>
            <a:endParaRPr lang="en-US" sz="1900" dirty="0" smtClean="0"/>
          </a:p>
          <a:p>
            <a:r>
              <a:rPr lang="en-US" sz="1900" b="1" dirty="0" smtClean="0"/>
              <a:t> </a:t>
            </a:r>
            <a:r>
              <a:rPr lang="en-US" sz="1900" dirty="0" smtClean="0"/>
              <a:t>Remove Stop words like is, was, and, the etc.</a:t>
            </a:r>
          </a:p>
          <a:p>
            <a:r>
              <a:rPr lang="en-US" sz="1900" dirty="0" smtClean="0"/>
              <a:t> </a:t>
            </a:r>
            <a:r>
              <a:rPr lang="en-US" sz="1900" b="1" dirty="0" smtClean="0"/>
              <a:t>Expected Result:</a:t>
            </a:r>
          </a:p>
          <a:p>
            <a:r>
              <a:rPr lang="en-US" sz="1900" b="1" dirty="0" smtClean="0"/>
              <a:t> </a:t>
            </a:r>
            <a:r>
              <a:rPr lang="en-US" sz="1900" dirty="0" smtClean="0"/>
              <a:t>Stop words are removed successfully</a:t>
            </a:r>
          </a:p>
          <a:p>
            <a:r>
              <a:rPr lang="en-US" sz="1900" dirty="0" smtClean="0"/>
              <a:t> </a:t>
            </a:r>
            <a:r>
              <a:rPr lang="en-US" sz="1900" b="1" dirty="0" smtClean="0"/>
              <a:t>Step 2</a:t>
            </a:r>
          </a:p>
          <a:p>
            <a:r>
              <a:rPr lang="en-US" sz="1900" b="1" dirty="0" smtClean="0"/>
              <a:t> Step Description:</a:t>
            </a:r>
            <a:endParaRPr lang="en-US" sz="1900" dirty="0" smtClean="0"/>
          </a:p>
          <a:p>
            <a:r>
              <a:rPr lang="en-US" sz="1900" b="1" dirty="0" smtClean="0"/>
              <a:t> </a:t>
            </a:r>
            <a:r>
              <a:rPr lang="en-US" sz="1900" dirty="0" smtClean="0"/>
              <a:t>Stemming technique is applied to make the word composite</a:t>
            </a:r>
          </a:p>
          <a:p>
            <a:r>
              <a:rPr lang="en-US" sz="1900" dirty="0" smtClean="0"/>
              <a:t> </a:t>
            </a:r>
            <a:r>
              <a:rPr lang="en-US" sz="1900" b="1" dirty="0" smtClean="0"/>
              <a:t>Expected Result:</a:t>
            </a:r>
          </a:p>
          <a:p>
            <a:r>
              <a:rPr lang="en-US" sz="1900" b="1" dirty="0" smtClean="0"/>
              <a:t> </a:t>
            </a:r>
            <a:r>
              <a:rPr lang="en-US" sz="1900" dirty="0" smtClean="0"/>
              <a:t>Dataset is stemmed successfully</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817"/>
            <a:ext cx="10515600" cy="6361612"/>
          </a:xfrm>
        </p:spPr>
        <p:txBody>
          <a:bodyPr>
            <a:normAutofit fontScale="40000" lnSpcReduction="20000"/>
          </a:bodyPr>
          <a:lstStyle/>
          <a:p>
            <a:pPr lvl="0">
              <a:buNone/>
            </a:pPr>
            <a:r>
              <a:rPr lang="en-US" sz="4500" b="1" dirty="0" smtClean="0"/>
              <a:t>3.Test Case Name: </a:t>
            </a:r>
            <a:r>
              <a:rPr lang="en-US" sz="4500" dirty="0" smtClean="0"/>
              <a:t>Modeling  Social Graph</a:t>
            </a:r>
          </a:p>
          <a:p>
            <a:endParaRPr lang="en-US" sz="4500" dirty="0" smtClean="0"/>
          </a:p>
          <a:p>
            <a:r>
              <a:rPr lang="en-US" sz="4500" dirty="0" smtClean="0"/>
              <a:t> </a:t>
            </a:r>
            <a:r>
              <a:rPr lang="en-US" sz="4500" b="1" dirty="0" smtClean="0"/>
              <a:t>Test Case Description: </a:t>
            </a:r>
            <a:r>
              <a:rPr lang="en-US" sz="4500" dirty="0" smtClean="0"/>
              <a:t>From the preprocessed dataset, each community has been classified by using the collaborative filtering algorithm. Users are classified according to their community.</a:t>
            </a:r>
          </a:p>
          <a:p>
            <a:r>
              <a:rPr lang="en-US" sz="4500" dirty="0" smtClean="0"/>
              <a:t> </a:t>
            </a:r>
            <a:r>
              <a:rPr lang="en-US" sz="4500" b="1" dirty="0" smtClean="0"/>
              <a:t>Step 1</a:t>
            </a:r>
          </a:p>
          <a:p>
            <a:r>
              <a:rPr lang="en-US" sz="4500" b="1" dirty="0" smtClean="0"/>
              <a:t> Step Description:</a:t>
            </a:r>
            <a:endParaRPr lang="en-US" sz="4500" dirty="0" smtClean="0"/>
          </a:p>
          <a:p>
            <a:r>
              <a:rPr lang="en-US" sz="4500" b="1" dirty="0" smtClean="0"/>
              <a:t> </a:t>
            </a:r>
            <a:r>
              <a:rPr lang="en-US" sz="4500" dirty="0" smtClean="0"/>
              <a:t>Distance measured for the tweets and removed the replicating data</a:t>
            </a:r>
          </a:p>
          <a:p>
            <a:r>
              <a:rPr lang="en-US" sz="4500" dirty="0" smtClean="0"/>
              <a:t> </a:t>
            </a:r>
            <a:r>
              <a:rPr lang="en-US" sz="4500" b="1" dirty="0" smtClean="0"/>
              <a:t>Expected Output:</a:t>
            </a:r>
          </a:p>
          <a:p>
            <a:r>
              <a:rPr lang="en-US" sz="4500" b="1" dirty="0" smtClean="0"/>
              <a:t> </a:t>
            </a:r>
            <a:r>
              <a:rPr lang="en-US" sz="4500" dirty="0" smtClean="0"/>
              <a:t>Replicated data’s are removed</a:t>
            </a:r>
          </a:p>
          <a:p>
            <a:r>
              <a:rPr lang="en-US" sz="4500" b="1" dirty="0" smtClean="0"/>
              <a:t>Step 2</a:t>
            </a:r>
          </a:p>
          <a:p>
            <a:r>
              <a:rPr lang="en-US" sz="4500" b="1" dirty="0" smtClean="0"/>
              <a:t> Step Description:</a:t>
            </a:r>
            <a:endParaRPr lang="en-US" sz="4500" dirty="0" smtClean="0"/>
          </a:p>
          <a:p>
            <a:r>
              <a:rPr lang="en-US" sz="4500" b="1" dirty="0" smtClean="0"/>
              <a:t> </a:t>
            </a:r>
            <a:r>
              <a:rPr lang="en-US" sz="4500" dirty="0" smtClean="0"/>
              <a:t>Clustering of Nodes. After removing the replicated data’s, remaining tweets are clustered.</a:t>
            </a:r>
          </a:p>
          <a:p>
            <a:r>
              <a:rPr lang="en-US" sz="4500" dirty="0" smtClean="0"/>
              <a:t> </a:t>
            </a:r>
            <a:r>
              <a:rPr lang="en-US" sz="4500" b="1" dirty="0" smtClean="0"/>
              <a:t>Expected Output:</a:t>
            </a:r>
          </a:p>
          <a:p>
            <a:r>
              <a:rPr lang="en-US" sz="4500" b="1" dirty="0" smtClean="0"/>
              <a:t> </a:t>
            </a:r>
            <a:r>
              <a:rPr lang="en-US" sz="4500" dirty="0" smtClean="0"/>
              <a:t>Tweets are clustered successfully.</a:t>
            </a:r>
          </a:p>
          <a:p>
            <a:r>
              <a:rPr lang="en-US" sz="4500" dirty="0" smtClean="0"/>
              <a:t> </a:t>
            </a:r>
            <a:r>
              <a:rPr lang="en-US" sz="4500" b="1" dirty="0" smtClean="0"/>
              <a:t>Step 3</a:t>
            </a:r>
          </a:p>
          <a:p>
            <a:r>
              <a:rPr lang="en-US" sz="4500" b="1" dirty="0" smtClean="0"/>
              <a:t> Step Description: </a:t>
            </a:r>
            <a:r>
              <a:rPr lang="en-US" sz="4500" dirty="0" smtClean="0"/>
              <a:t>Betweens is calculated for each user tweets. User those who belongs to the </a:t>
            </a:r>
            <a:r>
              <a:rPr lang="en-US" sz="4500" b="1" dirty="0" smtClean="0"/>
              <a:t>same</a:t>
            </a:r>
            <a:endParaRPr lang="en-US" sz="4500" dirty="0" smtClean="0"/>
          </a:p>
          <a:p>
            <a:r>
              <a:rPr lang="en-US" sz="4500" dirty="0" smtClean="0"/>
              <a:t>community are detected</a:t>
            </a:r>
          </a:p>
          <a:p>
            <a:r>
              <a:rPr lang="en-US" sz="4500" dirty="0" smtClean="0"/>
              <a:t> </a:t>
            </a:r>
            <a:r>
              <a:rPr lang="en-US" sz="4500" b="1" dirty="0" smtClean="0"/>
              <a:t>Expected Output:</a:t>
            </a:r>
          </a:p>
          <a:p>
            <a:r>
              <a:rPr lang="en-US" sz="4500" b="1" dirty="0" smtClean="0"/>
              <a:t> </a:t>
            </a:r>
            <a:r>
              <a:rPr lang="en-US" sz="4500" dirty="0" smtClean="0"/>
              <a:t>Betweens is calculated successfully.</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27025"/>
            <a:ext cx="10515600" cy="6335713"/>
          </a:xfrm>
        </p:spPr>
        <p:txBody>
          <a:bodyPr>
            <a:normAutofit/>
          </a:bodyPr>
          <a:lstStyle/>
          <a:p>
            <a:r>
              <a:rPr lang="en-US" sz="1900" b="1" dirty="0" smtClean="0"/>
              <a:t>Step 4</a:t>
            </a:r>
          </a:p>
          <a:p>
            <a:r>
              <a:rPr lang="en-US" sz="1900" b="1" dirty="0" smtClean="0"/>
              <a:t> Step Description:</a:t>
            </a:r>
            <a:endParaRPr lang="en-US" sz="1900" dirty="0" smtClean="0"/>
          </a:p>
          <a:p>
            <a:r>
              <a:rPr lang="en-US" sz="1900" b="1" dirty="0" smtClean="0"/>
              <a:t> </a:t>
            </a:r>
            <a:r>
              <a:rPr lang="en-US" sz="1900" dirty="0" smtClean="0"/>
              <a:t>By using collaborative filtering algorithm, communities are classified.</a:t>
            </a:r>
          </a:p>
          <a:p>
            <a:r>
              <a:rPr lang="en-US" sz="1900" dirty="0" smtClean="0"/>
              <a:t> </a:t>
            </a:r>
            <a:r>
              <a:rPr lang="en-US" sz="1900" b="1" dirty="0" smtClean="0"/>
              <a:t>Expected Output:</a:t>
            </a:r>
          </a:p>
          <a:p>
            <a:r>
              <a:rPr lang="en-US" sz="1900" b="1" dirty="0" smtClean="0"/>
              <a:t> </a:t>
            </a:r>
            <a:r>
              <a:rPr lang="en-US" sz="1900" dirty="0" smtClean="0"/>
              <a:t>Communities are classified into cinema, sports and news.</a:t>
            </a:r>
          </a:p>
          <a:p>
            <a:endParaRPr lang="en-US" sz="1900" dirty="0" smtClean="0"/>
          </a:p>
          <a:p>
            <a:pPr>
              <a:buNone/>
            </a:pPr>
            <a:r>
              <a:rPr lang="en-US" sz="1900" b="1" dirty="0" smtClean="0"/>
              <a:t>4</a:t>
            </a:r>
            <a:r>
              <a:rPr lang="en-US" sz="1900" dirty="0" smtClean="0"/>
              <a:t>. </a:t>
            </a:r>
            <a:r>
              <a:rPr lang="en-US" sz="1900" b="1" dirty="0" smtClean="0"/>
              <a:t>Test Case Name: </a:t>
            </a:r>
            <a:r>
              <a:rPr lang="en-US" sz="1900" dirty="0" smtClean="0"/>
              <a:t>Content Analysis</a:t>
            </a:r>
          </a:p>
          <a:p>
            <a:r>
              <a:rPr lang="en-US" sz="1900" dirty="0" smtClean="0"/>
              <a:t> </a:t>
            </a:r>
            <a:r>
              <a:rPr lang="en-US" sz="1900" b="1" dirty="0" smtClean="0"/>
              <a:t>Test Case Description: </a:t>
            </a:r>
            <a:r>
              <a:rPr lang="en-US" sz="1900" dirty="0" smtClean="0"/>
              <a:t>Tf/</a:t>
            </a:r>
            <a:r>
              <a:rPr lang="en-US" sz="1900" dirty="0" err="1" smtClean="0"/>
              <a:t>Idf</a:t>
            </a:r>
            <a:r>
              <a:rPr lang="en-US" sz="1900" dirty="0" smtClean="0"/>
              <a:t> Algorithm is implemented and rank is calculated for each community and overall rank is calculated.</a:t>
            </a:r>
          </a:p>
          <a:p>
            <a:r>
              <a:rPr lang="en-US" sz="1900" b="1" dirty="0" smtClean="0"/>
              <a:t>Step 1</a:t>
            </a:r>
          </a:p>
          <a:p>
            <a:r>
              <a:rPr lang="en-US" sz="1900" b="1" dirty="0" smtClean="0"/>
              <a:t> Step Description:</a:t>
            </a:r>
            <a:endParaRPr lang="en-US" sz="1900" dirty="0" smtClean="0"/>
          </a:p>
          <a:p>
            <a:r>
              <a:rPr lang="en-US" sz="1900" b="1" dirty="0" smtClean="0"/>
              <a:t> </a:t>
            </a:r>
            <a:r>
              <a:rPr lang="en-US" sz="1900" dirty="0" smtClean="0"/>
              <a:t>Redundant Data is removed by person correlation method</a:t>
            </a:r>
          </a:p>
          <a:p>
            <a:r>
              <a:rPr lang="en-US" sz="1900" dirty="0" smtClean="0"/>
              <a:t> </a:t>
            </a:r>
            <a:r>
              <a:rPr lang="en-US" sz="1900" b="1" dirty="0" smtClean="0"/>
              <a:t>Expected Output:</a:t>
            </a:r>
          </a:p>
          <a:p>
            <a:r>
              <a:rPr lang="en-US" sz="1900" b="1" dirty="0" smtClean="0"/>
              <a:t> </a:t>
            </a:r>
            <a:r>
              <a:rPr lang="en-US" sz="1900" dirty="0" smtClean="0"/>
              <a:t>Unnecessary data is removed.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6178732"/>
          </a:xfrm>
        </p:spPr>
        <p:txBody>
          <a:bodyPr>
            <a:normAutofit fontScale="85000" lnSpcReduction="20000"/>
          </a:bodyPr>
          <a:lstStyle/>
          <a:p>
            <a:r>
              <a:rPr lang="en-US" sz="2300" b="1" dirty="0" smtClean="0"/>
              <a:t>Step 2</a:t>
            </a:r>
          </a:p>
          <a:p>
            <a:r>
              <a:rPr lang="en-US" sz="2300" b="1" dirty="0" smtClean="0"/>
              <a:t> Step Description:</a:t>
            </a:r>
            <a:endParaRPr lang="en-US" sz="2300" dirty="0" smtClean="0"/>
          </a:p>
          <a:p>
            <a:r>
              <a:rPr lang="en-US" sz="2300" b="1" dirty="0" smtClean="0"/>
              <a:t> </a:t>
            </a:r>
            <a:r>
              <a:rPr lang="en-US" sz="2300" dirty="0" smtClean="0"/>
              <a:t>Using TF/IDF Algorithm, score is calculated</a:t>
            </a:r>
          </a:p>
          <a:p>
            <a:r>
              <a:rPr lang="en-US" sz="2300" dirty="0" smtClean="0"/>
              <a:t> </a:t>
            </a:r>
            <a:r>
              <a:rPr lang="en-US" sz="2300" b="1" dirty="0" smtClean="0"/>
              <a:t>Expected Output:</a:t>
            </a:r>
          </a:p>
          <a:p>
            <a:r>
              <a:rPr lang="en-US" sz="2300" b="1" dirty="0" smtClean="0"/>
              <a:t> </a:t>
            </a:r>
            <a:r>
              <a:rPr lang="en-US" sz="2300" dirty="0" smtClean="0"/>
              <a:t>For Each tweets </a:t>
            </a:r>
            <a:r>
              <a:rPr lang="en-US" sz="2300" dirty="0" err="1" smtClean="0"/>
              <a:t>tf</a:t>
            </a:r>
            <a:r>
              <a:rPr lang="en-US" sz="2300" dirty="0" smtClean="0"/>
              <a:t>/</a:t>
            </a:r>
            <a:r>
              <a:rPr lang="en-US" sz="2300" dirty="0" err="1" smtClean="0"/>
              <a:t>idf</a:t>
            </a:r>
            <a:r>
              <a:rPr lang="en-US" sz="2300" dirty="0" smtClean="0"/>
              <a:t> score is calculated </a:t>
            </a:r>
          </a:p>
          <a:p>
            <a:r>
              <a:rPr lang="en-US" sz="2300" b="1" dirty="0" smtClean="0"/>
              <a:t>Step 3</a:t>
            </a:r>
          </a:p>
          <a:p>
            <a:r>
              <a:rPr lang="en-US" sz="2300" b="1" dirty="0" smtClean="0"/>
              <a:t> Step Description:</a:t>
            </a:r>
            <a:endParaRPr lang="en-US" sz="2300" dirty="0" smtClean="0"/>
          </a:p>
          <a:p>
            <a:r>
              <a:rPr lang="en-US" sz="2300" b="1" dirty="0" smtClean="0"/>
              <a:t> </a:t>
            </a:r>
            <a:r>
              <a:rPr lang="en-US" sz="2300" dirty="0" smtClean="0"/>
              <a:t>Rank is calculated for each community. For the classified community, the rank </a:t>
            </a:r>
            <a:r>
              <a:rPr lang="en-US" sz="2300" b="1" dirty="0" smtClean="0"/>
              <a:t>is </a:t>
            </a:r>
            <a:r>
              <a:rPr lang="en-US" sz="2300" dirty="0" smtClean="0"/>
              <a:t>calculated based on number of tweets.</a:t>
            </a:r>
          </a:p>
          <a:p>
            <a:r>
              <a:rPr lang="en-US" sz="2300" dirty="0" smtClean="0"/>
              <a:t> </a:t>
            </a:r>
            <a:r>
              <a:rPr lang="en-US" sz="2300" b="1" dirty="0" smtClean="0"/>
              <a:t>Expected Output:</a:t>
            </a:r>
          </a:p>
          <a:p>
            <a:r>
              <a:rPr lang="en-US" sz="2300" b="1" dirty="0" smtClean="0"/>
              <a:t> </a:t>
            </a:r>
            <a:r>
              <a:rPr lang="en-US" sz="2300" dirty="0" smtClean="0"/>
              <a:t>Rank for each community is calculated.</a:t>
            </a:r>
          </a:p>
          <a:p>
            <a:r>
              <a:rPr lang="en-US" sz="2300" dirty="0" smtClean="0"/>
              <a:t> </a:t>
            </a:r>
            <a:r>
              <a:rPr lang="en-US" sz="2300" b="1" dirty="0" smtClean="0"/>
              <a:t>Step4</a:t>
            </a:r>
          </a:p>
          <a:p>
            <a:r>
              <a:rPr lang="en-US" sz="2300" b="1" dirty="0" smtClean="0"/>
              <a:t> Step Description:</a:t>
            </a:r>
            <a:endParaRPr lang="en-US" sz="2300" dirty="0" smtClean="0"/>
          </a:p>
          <a:p>
            <a:r>
              <a:rPr lang="en-US" sz="2300" b="1" dirty="0" smtClean="0"/>
              <a:t> </a:t>
            </a:r>
            <a:r>
              <a:rPr lang="en-US" sz="2300" dirty="0" smtClean="0"/>
              <a:t>From the output step 3, the overall rank is calculated by comparing the three communities</a:t>
            </a:r>
          </a:p>
          <a:p>
            <a:r>
              <a:rPr lang="en-US" sz="2300" dirty="0" smtClean="0"/>
              <a:t> </a:t>
            </a:r>
            <a:r>
              <a:rPr lang="en-US" sz="2300" b="1" dirty="0" smtClean="0"/>
              <a:t>Expected Output:</a:t>
            </a:r>
          </a:p>
          <a:p>
            <a:r>
              <a:rPr lang="en-US" sz="2300" b="1" dirty="0" smtClean="0"/>
              <a:t> </a:t>
            </a:r>
            <a:r>
              <a:rPr lang="en-US" sz="2300" dirty="0" smtClean="0"/>
              <a:t>Overall Rank is calculated and output says that the particular community (result) only used by many users.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120427"/>
            <a:ext cx="10515600" cy="797469"/>
          </a:xfrm>
        </p:spPr>
        <p:txBody>
          <a:bodyPr>
            <a:normAutofit/>
          </a:bodyPr>
          <a:lstStyle/>
          <a:p>
            <a:pPr lvl="0" algn="ctr"/>
            <a:r>
              <a:rPr lang="en-US" b="1" u="sng" dirty="0" smtClean="0"/>
              <a:t>SCREENSHOTS</a:t>
            </a:r>
            <a:endParaRPr lang="en-US" b="1" u="sng"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4552" y="1939239"/>
            <a:ext cx="10187189" cy="4628986"/>
          </a:xfrm>
          <a:prstGeom prst="rect">
            <a:avLst/>
          </a:prstGeom>
        </p:spPr>
      </p:pic>
      <p:sp>
        <p:nvSpPr>
          <p:cNvPr id="3" name="TextBox 2"/>
          <p:cNvSpPr txBox="1"/>
          <p:nvPr/>
        </p:nvSpPr>
        <p:spPr>
          <a:xfrm>
            <a:off x="799563" y="1197735"/>
            <a:ext cx="5807299" cy="461665"/>
          </a:xfrm>
          <a:prstGeom prst="rect">
            <a:avLst/>
          </a:prstGeom>
          <a:noFill/>
        </p:spPr>
        <p:txBody>
          <a:bodyPr wrap="square" rtlCol="0">
            <a:spAutoFit/>
          </a:bodyPr>
          <a:lstStyle/>
          <a:p>
            <a:r>
              <a:rPr lang="en-US" sz="2400" b="1" u="sng" dirty="0" smtClean="0"/>
              <a:t>NETBEANS AND MY SQL</a:t>
            </a:r>
            <a:endParaRPr lang="en-US" sz="2400" b="1" u="sn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828801" y="1356287"/>
            <a:ext cx="8237758" cy="5289211"/>
          </a:xfrm>
          <a:prstGeom prst="rect">
            <a:avLst/>
          </a:prstGeom>
        </p:spPr>
      </p:pic>
      <p:sp>
        <p:nvSpPr>
          <p:cNvPr id="5" name="TextBox 4"/>
          <p:cNvSpPr txBox="1"/>
          <p:nvPr/>
        </p:nvSpPr>
        <p:spPr>
          <a:xfrm>
            <a:off x="734096" y="193183"/>
            <a:ext cx="4365938" cy="584775"/>
          </a:xfrm>
          <a:prstGeom prst="rect">
            <a:avLst/>
          </a:prstGeom>
          <a:noFill/>
        </p:spPr>
        <p:txBody>
          <a:bodyPr wrap="square" rtlCol="0">
            <a:spAutoFit/>
          </a:bodyPr>
          <a:lstStyle/>
          <a:p>
            <a:r>
              <a:rPr lang="en-US" sz="3200" b="1" u="sng" dirty="0" smtClean="0"/>
              <a:t>FIRST PAGE</a:t>
            </a:r>
            <a:endParaRPr lang="en-US" sz="3200" b="1" u="sng" dirty="0"/>
          </a:p>
        </p:txBody>
      </p:sp>
    </p:spTree>
    <p:extLst>
      <p:ext uri="{BB962C8B-B14F-4D97-AF65-F5344CB8AC3E}">
        <p14:creationId xmlns:p14="http://schemas.microsoft.com/office/powerpoint/2010/main" val="781470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64017" y="1532585"/>
            <a:ext cx="5653825" cy="4353428"/>
          </a:xfrm>
          <a:prstGeom prst="rect">
            <a:avLst/>
          </a:prstGeom>
        </p:spPr>
      </p:pic>
      <p:sp>
        <p:nvSpPr>
          <p:cNvPr id="5" name="TextBox 4"/>
          <p:cNvSpPr txBox="1"/>
          <p:nvPr/>
        </p:nvSpPr>
        <p:spPr>
          <a:xfrm>
            <a:off x="682580" y="463639"/>
            <a:ext cx="4159876" cy="523220"/>
          </a:xfrm>
          <a:prstGeom prst="rect">
            <a:avLst/>
          </a:prstGeom>
          <a:noFill/>
        </p:spPr>
        <p:txBody>
          <a:bodyPr wrap="square" rtlCol="0">
            <a:spAutoFit/>
          </a:bodyPr>
          <a:lstStyle/>
          <a:p>
            <a:r>
              <a:rPr lang="en-US" sz="2800" b="1" u="sng" dirty="0" smtClean="0"/>
              <a:t>USER REGISTRATION</a:t>
            </a:r>
            <a:endParaRPr lang="en-US" sz="2800" b="1" u="sng" dirty="0"/>
          </a:p>
        </p:txBody>
      </p:sp>
      <p:pic>
        <p:nvPicPr>
          <p:cNvPr id="6"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6362163" y="1532585"/>
            <a:ext cx="5705342" cy="4237150"/>
          </a:xfrm>
          <a:prstGeom prst="rect">
            <a:avLst/>
          </a:prstGeom>
        </p:spPr>
      </p:pic>
    </p:spTree>
    <p:extLst>
      <p:ext uri="{BB962C8B-B14F-4D97-AF65-F5344CB8AC3E}">
        <p14:creationId xmlns:p14="http://schemas.microsoft.com/office/powerpoint/2010/main" val="1482769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469161" y="1764406"/>
            <a:ext cx="4965724" cy="3734689"/>
          </a:xfrm>
          <a:prstGeom prst="rect">
            <a:avLst/>
          </a:prstGeom>
        </p:spPr>
      </p:pic>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6120761" y="1764406"/>
            <a:ext cx="5895227" cy="3734688"/>
          </a:xfrm>
          <a:prstGeom prst="rect">
            <a:avLst/>
          </a:prstGeom>
        </p:spPr>
      </p:pic>
      <p:sp>
        <p:nvSpPr>
          <p:cNvPr id="18" name="TextBox 17"/>
          <p:cNvSpPr txBox="1"/>
          <p:nvPr/>
        </p:nvSpPr>
        <p:spPr>
          <a:xfrm>
            <a:off x="914400" y="631065"/>
            <a:ext cx="4739425" cy="523220"/>
          </a:xfrm>
          <a:prstGeom prst="rect">
            <a:avLst/>
          </a:prstGeom>
          <a:noFill/>
        </p:spPr>
        <p:txBody>
          <a:bodyPr wrap="square" rtlCol="0">
            <a:spAutoFit/>
          </a:bodyPr>
          <a:lstStyle/>
          <a:p>
            <a:r>
              <a:rPr lang="en-US" sz="2800" b="1" u="sng" dirty="0" smtClean="0"/>
              <a:t>LOGIN PAGE</a:t>
            </a:r>
            <a:endParaRPr lang="en-US" sz="2800" b="1" u="sng" dirty="0"/>
          </a:p>
        </p:txBody>
      </p:sp>
    </p:spTree>
    <p:extLst>
      <p:ext uri="{BB962C8B-B14F-4D97-AF65-F5344CB8AC3E}">
        <p14:creationId xmlns:p14="http://schemas.microsoft.com/office/powerpoint/2010/main" val="28363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08108"/>
          </a:xfrm>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838200" y="1008108"/>
            <a:ext cx="10515600" cy="5168855"/>
          </a:xfrm>
        </p:spPr>
        <p:txBody>
          <a:bodyPr>
            <a:noAutofit/>
          </a:bodyPr>
          <a:lstStyle/>
          <a:p>
            <a:r>
              <a:rPr lang="en-US" sz="2400" dirty="0"/>
              <a:t>Emotion analysis has been attracting researcher’s attention. Most previous works in the </a:t>
            </a:r>
            <a:r>
              <a:rPr lang="en-US" sz="2400" b="1" dirty="0"/>
              <a:t>artificial-intelligence </a:t>
            </a:r>
            <a:r>
              <a:rPr lang="en-US" sz="2400" dirty="0"/>
              <a:t>field focus on recognizing emotion rather than mining the reason why emotions are not or wrongly recognized.</a:t>
            </a:r>
            <a:endParaRPr lang="en-US" sz="2400" dirty="0" smtClean="0"/>
          </a:p>
          <a:p>
            <a:r>
              <a:rPr lang="en-US" sz="2400" dirty="0" smtClean="0"/>
              <a:t>The </a:t>
            </a:r>
            <a:r>
              <a:rPr lang="en-US" sz="2400" dirty="0"/>
              <a:t>correlation among emotions contributes to the failure of emotion recognition. In this article, we try to fill the gap between emotion recognition and emotion correlation mining through natural language text from Web news</a:t>
            </a:r>
            <a:r>
              <a:rPr lang="en-US" sz="2400" dirty="0" smtClean="0"/>
              <a:t>.</a:t>
            </a:r>
          </a:p>
          <a:p>
            <a:r>
              <a:rPr lang="en-US" sz="2400" dirty="0"/>
              <a:t>The CNN and Collaborative algorithm is used here. the given input data are tweets per-processed and then the classification is done and final results will be integrated such as the given number of title, emotion, hash tags, and commands will be collected and separately given as the output. The correlation among emotions contributes to the failure of emotion recognition.</a:t>
            </a:r>
            <a:endParaRPr lang="en-US" sz="2400" dirty="0" smtClean="0"/>
          </a:p>
          <a:p>
            <a:r>
              <a:rPr lang="en-US" sz="2400" dirty="0"/>
              <a:t>The method is validated using three datasets: 1) the titles2) the bodies and 3) the comments of news articles, covering both objective and subjective texts in varying </a:t>
            </a:r>
            <a:r>
              <a:rPr lang="en-US" sz="2400" dirty="0" smtClean="0"/>
              <a:t>lengths</a:t>
            </a:r>
          </a:p>
          <a:p>
            <a:r>
              <a:rPr lang="en-US" sz="2400" dirty="0"/>
              <a:t>A</a:t>
            </a:r>
            <a:r>
              <a:rPr lang="en-US" sz="2400" dirty="0" smtClean="0"/>
              <a:t>s </a:t>
            </a:r>
            <a:r>
              <a:rPr lang="en-US" sz="2400" dirty="0"/>
              <a:t>an important traditional branch of knowledge mining, is categorized into three levels, namely: word level, sentence level, and document level.</a:t>
            </a:r>
          </a:p>
        </p:txBody>
      </p:sp>
    </p:spTree>
    <p:extLst>
      <p:ext uri="{BB962C8B-B14F-4D97-AF65-F5344CB8AC3E}">
        <p14:creationId xmlns:p14="http://schemas.microsoft.com/office/powerpoint/2010/main" val="544351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38955" y="1944711"/>
            <a:ext cx="5356538" cy="4165212"/>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278634" y="1944711"/>
            <a:ext cx="5569929" cy="4165212"/>
          </a:xfrm>
          <a:prstGeom prst="rect">
            <a:avLst/>
          </a:prstGeom>
        </p:spPr>
      </p:pic>
      <p:sp>
        <p:nvSpPr>
          <p:cNvPr id="3" name="TextBox 2"/>
          <p:cNvSpPr txBox="1"/>
          <p:nvPr/>
        </p:nvSpPr>
        <p:spPr>
          <a:xfrm>
            <a:off x="566670" y="528034"/>
            <a:ext cx="3567448" cy="523220"/>
          </a:xfrm>
          <a:prstGeom prst="rect">
            <a:avLst/>
          </a:prstGeom>
          <a:noFill/>
        </p:spPr>
        <p:txBody>
          <a:bodyPr wrap="square" rtlCol="0">
            <a:spAutoFit/>
          </a:bodyPr>
          <a:lstStyle/>
          <a:p>
            <a:r>
              <a:rPr lang="en-US" sz="2800" b="1" u="sng" dirty="0" smtClean="0"/>
              <a:t>UPLOAD DATASET</a:t>
            </a:r>
            <a:endParaRPr lang="en-US" sz="2800" b="1" u="sng"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106296" y="2202104"/>
            <a:ext cx="9982413" cy="4018392"/>
          </a:xfrm>
          <a:prstGeom prst="rect">
            <a:avLst/>
          </a:prstGeom>
        </p:spPr>
      </p:pic>
      <p:sp>
        <p:nvSpPr>
          <p:cNvPr id="3" name="TextBox 2"/>
          <p:cNvSpPr txBox="1"/>
          <p:nvPr/>
        </p:nvSpPr>
        <p:spPr>
          <a:xfrm>
            <a:off x="656823" y="450761"/>
            <a:ext cx="3670478" cy="523220"/>
          </a:xfrm>
          <a:prstGeom prst="rect">
            <a:avLst/>
          </a:prstGeom>
          <a:noFill/>
        </p:spPr>
        <p:txBody>
          <a:bodyPr wrap="square" rtlCol="0">
            <a:spAutoFit/>
          </a:bodyPr>
          <a:lstStyle/>
          <a:p>
            <a:r>
              <a:rPr lang="en-US" sz="2800" b="1" u="sng" dirty="0" smtClean="0"/>
              <a:t>TWEET PROCESSING</a:t>
            </a:r>
            <a:endParaRPr lang="en-US" sz="2800" b="1" u="sn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10931" y="1487355"/>
            <a:ext cx="8254286" cy="4926324"/>
          </a:xfrm>
          <a:prstGeom prst="rect">
            <a:avLst/>
          </a:prstGeom>
        </p:spPr>
      </p:pic>
      <p:sp>
        <p:nvSpPr>
          <p:cNvPr id="2" name="TextBox 1"/>
          <p:cNvSpPr txBox="1"/>
          <p:nvPr/>
        </p:nvSpPr>
        <p:spPr>
          <a:xfrm>
            <a:off x="772732" y="373487"/>
            <a:ext cx="4559122" cy="523220"/>
          </a:xfrm>
          <a:prstGeom prst="rect">
            <a:avLst/>
          </a:prstGeom>
          <a:noFill/>
        </p:spPr>
        <p:txBody>
          <a:bodyPr wrap="square" rtlCol="0">
            <a:spAutoFit/>
          </a:bodyPr>
          <a:lstStyle/>
          <a:p>
            <a:r>
              <a:rPr lang="en-US" sz="2800" b="1" u="sng" dirty="0" smtClean="0"/>
              <a:t>TEXT MODELLING</a:t>
            </a:r>
            <a:endParaRPr lang="en-US" sz="2800" b="1" u="sng"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4605" y="1725768"/>
            <a:ext cx="10468500" cy="4324358"/>
          </a:xfrm>
          <a:prstGeom prst="rect">
            <a:avLst/>
          </a:prstGeom>
        </p:spPr>
      </p:pic>
      <p:sp>
        <p:nvSpPr>
          <p:cNvPr id="5" name="TextBox 4"/>
          <p:cNvSpPr txBox="1"/>
          <p:nvPr/>
        </p:nvSpPr>
        <p:spPr>
          <a:xfrm>
            <a:off x="592428" y="515155"/>
            <a:ext cx="4881093" cy="523220"/>
          </a:xfrm>
          <a:prstGeom prst="rect">
            <a:avLst/>
          </a:prstGeom>
          <a:noFill/>
        </p:spPr>
        <p:txBody>
          <a:bodyPr wrap="square" rtlCol="0">
            <a:spAutoFit/>
          </a:bodyPr>
          <a:lstStyle/>
          <a:p>
            <a:r>
              <a:rPr lang="en-US" sz="2800" b="1" u="sng" dirty="0" smtClean="0"/>
              <a:t>HASHTAG CLASSIFICATION</a:t>
            </a:r>
            <a:endParaRPr lang="en-US" sz="2800" b="1" u="sng" dirty="0"/>
          </a:p>
        </p:txBody>
      </p:sp>
    </p:spTree>
    <p:extLst>
      <p:ext uri="{BB962C8B-B14F-4D97-AF65-F5344CB8AC3E}">
        <p14:creationId xmlns:p14="http://schemas.microsoft.com/office/powerpoint/2010/main" val="2592574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52283" y="1803042"/>
            <a:ext cx="9736428" cy="4806765"/>
          </a:xfrm>
          <a:prstGeom prst="rect">
            <a:avLst/>
          </a:prstGeom>
        </p:spPr>
      </p:pic>
      <p:sp>
        <p:nvSpPr>
          <p:cNvPr id="5" name="TextBox 4"/>
          <p:cNvSpPr txBox="1"/>
          <p:nvPr/>
        </p:nvSpPr>
        <p:spPr>
          <a:xfrm>
            <a:off x="553792" y="502276"/>
            <a:ext cx="4494726" cy="523220"/>
          </a:xfrm>
          <a:prstGeom prst="rect">
            <a:avLst/>
          </a:prstGeom>
          <a:noFill/>
        </p:spPr>
        <p:txBody>
          <a:bodyPr wrap="square" rtlCol="0">
            <a:spAutoFit/>
          </a:bodyPr>
          <a:lstStyle/>
          <a:p>
            <a:r>
              <a:rPr lang="en-US" sz="2800" b="1" u="sng" dirty="0" smtClean="0"/>
              <a:t>FEATURE</a:t>
            </a:r>
            <a:r>
              <a:rPr lang="en-US" b="1" u="sng" dirty="0" smtClean="0"/>
              <a:t> </a:t>
            </a:r>
            <a:r>
              <a:rPr lang="en-US" sz="2800" b="1" u="sng" dirty="0" smtClean="0"/>
              <a:t>EXTRACTION</a:t>
            </a:r>
            <a:endParaRPr lang="en-US" sz="2800" b="1" u="sng" dirty="0"/>
          </a:p>
        </p:txBody>
      </p:sp>
    </p:spTree>
    <p:extLst>
      <p:ext uri="{BB962C8B-B14F-4D97-AF65-F5344CB8AC3E}">
        <p14:creationId xmlns:p14="http://schemas.microsoft.com/office/powerpoint/2010/main" val="2611206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1541" y="1731418"/>
            <a:ext cx="8189890" cy="4785291"/>
          </a:xfrm>
          <a:prstGeom prst="rect">
            <a:avLst/>
          </a:prstGeom>
        </p:spPr>
      </p:pic>
      <p:sp>
        <p:nvSpPr>
          <p:cNvPr id="2" name="TextBox 1"/>
          <p:cNvSpPr txBox="1"/>
          <p:nvPr/>
        </p:nvSpPr>
        <p:spPr>
          <a:xfrm>
            <a:off x="566670" y="334851"/>
            <a:ext cx="6838682" cy="523220"/>
          </a:xfrm>
          <a:prstGeom prst="rect">
            <a:avLst/>
          </a:prstGeom>
          <a:noFill/>
        </p:spPr>
        <p:txBody>
          <a:bodyPr wrap="square" rtlCol="0">
            <a:spAutoFit/>
          </a:bodyPr>
          <a:lstStyle/>
          <a:p>
            <a:r>
              <a:rPr lang="en-US" sz="2800" b="1" u="sng" dirty="0" smtClean="0"/>
              <a:t>USER POLITICAL TENDANCY DETECTION</a:t>
            </a:r>
            <a:endParaRPr lang="en-US" sz="2800" b="1" u="sn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957589" y="1725769"/>
            <a:ext cx="8500056" cy="4829577"/>
          </a:xfrm>
          <a:prstGeom prst="rect">
            <a:avLst/>
          </a:prstGeom>
        </p:spPr>
      </p:pic>
      <p:sp>
        <p:nvSpPr>
          <p:cNvPr id="6" name="TextBox 5"/>
          <p:cNvSpPr txBox="1"/>
          <p:nvPr/>
        </p:nvSpPr>
        <p:spPr>
          <a:xfrm>
            <a:off x="759854" y="502276"/>
            <a:ext cx="7225047" cy="523220"/>
          </a:xfrm>
          <a:prstGeom prst="rect">
            <a:avLst/>
          </a:prstGeom>
          <a:noFill/>
        </p:spPr>
        <p:txBody>
          <a:bodyPr wrap="square" rtlCol="0">
            <a:spAutoFit/>
          </a:bodyPr>
          <a:lstStyle/>
          <a:p>
            <a:r>
              <a:rPr lang="en-US" sz="2800" b="1" u="sng" dirty="0" smtClean="0"/>
              <a:t>TWEET POLITICAL TENDENCY DETECTION </a:t>
            </a:r>
            <a:endParaRPr lang="en-US" sz="2800" b="1" u="sng" dirty="0"/>
          </a:p>
        </p:txBody>
      </p:sp>
    </p:spTree>
    <p:extLst>
      <p:ext uri="{BB962C8B-B14F-4D97-AF65-F5344CB8AC3E}">
        <p14:creationId xmlns:p14="http://schemas.microsoft.com/office/powerpoint/2010/main" val="2488959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27280" y="1764407"/>
            <a:ext cx="10225824" cy="4700788"/>
          </a:xfrm>
          <a:prstGeom prst="rect">
            <a:avLst/>
          </a:prstGeom>
        </p:spPr>
      </p:pic>
      <p:sp>
        <p:nvSpPr>
          <p:cNvPr id="5" name="TextBox 4"/>
          <p:cNvSpPr txBox="1"/>
          <p:nvPr/>
        </p:nvSpPr>
        <p:spPr>
          <a:xfrm>
            <a:off x="579550" y="283335"/>
            <a:ext cx="5885645" cy="523220"/>
          </a:xfrm>
          <a:prstGeom prst="rect">
            <a:avLst/>
          </a:prstGeom>
          <a:noFill/>
        </p:spPr>
        <p:txBody>
          <a:bodyPr wrap="square" rtlCol="0">
            <a:spAutoFit/>
          </a:bodyPr>
          <a:lstStyle/>
          <a:p>
            <a:r>
              <a:rPr lang="en-US" sz="2800" b="1" u="sng" dirty="0" smtClean="0"/>
              <a:t>GROUP RECOMMENDATION</a:t>
            </a:r>
            <a:endParaRPr lang="en-US" sz="2800" b="1" u="sng" dirty="0"/>
          </a:p>
        </p:txBody>
      </p:sp>
    </p:spTree>
    <p:extLst>
      <p:ext uri="{BB962C8B-B14F-4D97-AF65-F5344CB8AC3E}">
        <p14:creationId xmlns:p14="http://schemas.microsoft.com/office/powerpoint/2010/main" val="2024031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1673" y="1635618"/>
            <a:ext cx="10496282" cy="4932608"/>
          </a:xfrm>
          <a:prstGeom prst="rect">
            <a:avLst/>
          </a:prstGeom>
        </p:spPr>
      </p:pic>
      <p:sp>
        <p:nvSpPr>
          <p:cNvPr id="2" name="TextBox 1"/>
          <p:cNvSpPr txBox="1"/>
          <p:nvPr/>
        </p:nvSpPr>
        <p:spPr>
          <a:xfrm>
            <a:off x="695459" y="412124"/>
            <a:ext cx="8023538" cy="523220"/>
          </a:xfrm>
          <a:prstGeom prst="rect">
            <a:avLst/>
          </a:prstGeom>
          <a:noFill/>
        </p:spPr>
        <p:txBody>
          <a:bodyPr wrap="square" rtlCol="0">
            <a:spAutoFit/>
          </a:bodyPr>
          <a:lstStyle/>
          <a:p>
            <a:r>
              <a:rPr lang="en-US" sz="2800" b="1" u="sng" dirty="0" smtClean="0"/>
              <a:t>GROUP RECOMMENDATION USING BETWEENESS</a:t>
            </a:r>
            <a:endParaRPr lang="en-US" sz="2800" b="1" u="sng"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98490" y="1790162"/>
            <a:ext cx="10735784" cy="4765183"/>
          </a:xfrm>
          <a:prstGeom prst="rect">
            <a:avLst/>
          </a:prstGeom>
        </p:spPr>
      </p:pic>
      <p:sp>
        <p:nvSpPr>
          <p:cNvPr id="6" name="TextBox 5"/>
          <p:cNvSpPr txBox="1"/>
          <p:nvPr/>
        </p:nvSpPr>
        <p:spPr>
          <a:xfrm>
            <a:off x="540913" y="450761"/>
            <a:ext cx="6426557" cy="523220"/>
          </a:xfrm>
          <a:prstGeom prst="rect">
            <a:avLst/>
          </a:prstGeom>
          <a:noFill/>
        </p:spPr>
        <p:txBody>
          <a:bodyPr wrap="square" rtlCol="0">
            <a:spAutoFit/>
          </a:bodyPr>
          <a:lstStyle/>
          <a:p>
            <a:r>
              <a:rPr lang="en-US" sz="2800" b="1" u="sng" dirty="0" smtClean="0"/>
              <a:t>RECOMMENDING THE GROUP</a:t>
            </a:r>
            <a:endParaRPr lang="en-US" sz="2800" b="1" u="sng" dirty="0"/>
          </a:p>
        </p:txBody>
      </p:sp>
    </p:spTree>
    <p:extLst>
      <p:ext uri="{BB962C8B-B14F-4D97-AF65-F5344CB8AC3E}">
        <p14:creationId xmlns:p14="http://schemas.microsoft.com/office/powerpoint/2010/main" val="3913665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700"/>
            <a:ext cx="10515600" cy="905077"/>
          </a:xfrm>
        </p:spPr>
        <p:txBody>
          <a:bodyPr/>
          <a:lstStyle/>
          <a:p>
            <a:pPr algn="ctr"/>
            <a:r>
              <a:rPr lang="en-US" b="1" u="sng" dirty="0" smtClean="0"/>
              <a:t>PROBLEM STATEMENT</a:t>
            </a:r>
            <a:endParaRPr lang="en-US" b="1" u="sng" dirty="0"/>
          </a:p>
        </p:txBody>
      </p:sp>
      <p:sp>
        <p:nvSpPr>
          <p:cNvPr id="3" name="Content Placeholder 2"/>
          <p:cNvSpPr>
            <a:spLocks noGrp="1"/>
          </p:cNvSpPr>
          <p:nvPr>
            <p:ph idx="1"/>
          </p:nvPr>
        </p:nvSpPr>
        <p:spPr>
          <a:xfrm>
            <a:off x="838200" y="1400621"/>
            <a:ext cx="10515600" cy="4922905"/>
          </a:xfrm>
        </p:spPr>
        <p:txBody>
          <a:bodyPr>
            <a:normAutofit fontScale="92500" lnSpcReduction="10000"/>
          </a:bodyPr>
          <a:lstStyle/>
          <a:p>
            <a:endParaRPr lang="en-US" dirty="0"/>
          </a:p>
          <a:p>
            <a:pPr marL="0" indent="0">
              <a:buNone/>
            </a:pPr>
            <a:r>
              <a:rPr lang="en-US" dirty="0"/>
              <a:t>• The complexity is composed of two parts, that is, the diversity of emotions and the complexity of social events. The complexity of the problem will inevitably lead to errors without considering other factors. </a:t>
            </a:r>
          </a:p>
          <a:p>
            <a:endParaRPr lang="en-US" dirty="0"/>
          </a:p>
          <a:p>
            <a:pPr marL="0" indent="0">
              <a:buNone/>
            </a:pPr>
            <a:r>
              <a:rPr lang="en-US" dirty="0"/>
              <a:t>• The emotion of individuals is complex and is impacted by individualized long-term social experiences, misunderstandings caused by prior background knowledge, and external instant mood influences. </a:t>
            </a:r>
          </a:p>
          <a:p>
            <a:endParaRPr lang="en-US" dirty="0"/>
          </a:p>
          <a:p>
            <a:pPr marL="0" indent="0">
              <a:buNone/>
            </a:pPr>
            <a:r>
              <a:rPr lang="en-US" dirty="0"/>
              <a:t>• The application of the subjective and emotional data from social media includes but is not limited to sentiment analysis. The number of features in explicit expression is not less than that in implicit expression, as synonyms share the same tag in implicit expression </a:t>
            </a:r>
          </a:p>
        </p:txBody>
      </p:sp>
    </p:spTree>
    <p:extLst>
      <p:ext uri="{BB962C8B-B14F-4D97-AF65-F5344CB8AC3E}">
        <p14:creationId xmlns:p14="http://schemas.microsoft.com/office/powerpoint/2010/main" val="1883720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5155" y="2331076"/>
            <a:ext cx="11178862" cy="4213413"/>
          </a:xfrm>
          <a:prstGeom prst="rect">
            <a:avLst/>
          </a:prstGeom>
        </p:spPr>
      </p:pic>
      <p:sp>
        <p:nvSpPr>
          <p:cNvPr id="5" name="TextBox 4"/>
          <p:cNvSpPr txBox="1"/>
          <p:nvPr/>
        </p:nvSpPr>
        <p:spPr>
          <a:xfrm>
            <a:off x="528034" y="386366"/>
            <a:ext cx="5872766" cy="523220"/>
          </a:xfrm>
          <a:prstGeom prst="rect">
            <a:avLst/>
          </a:prstGeom>
          <a:noFill/>
        </p:spPr>
        <p:txBody>
          <a:bodyPr wrap="square" rtlCol="0">
            <a:spAutoFit/>
          </a:bodyPr>
          <a:lstStyle/>
          <a:p>
            <a:r>
              <a:rPr lang="en-US" sz="2800" b="1" u="sng" dirty="0" smtClean="0"/>
              <a:t>CLUSTERING THE GROUP</a:t>
            </a:r>
            <a:endParaRPr lang="en-US" sz="2800" b="1" u="sng" dirty="0"/>
          </a:p>
        </p:txBody>
      </p:sp>
    </p:spTree>
    <p:extLst>
      <p:ext uri="{BB962C8B-B14F-4D97-AF65-F5344CB8AC3E}">
        <p14:creationId xmlns:p14="http://schemas.microsoft.com/office/powerpoint/2010/main" val="10711587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33373" y="1738647"/>
            <a:ext cx="5821251" cy="4368221"/>
          </a:xfrm>
          <a:prstGeom prst="rect">
            <a:avLst/>
          </a:prstGeom>
        </p:spPr>
      </p:pic>
      <p:sp>
        <p:nvSpPr>
          <p:cNvPr id="6" name="TextBox 5"/>
          <p:cNvSpPr txBox="1"/>
          <p:nvPr/>
        </p:nvSpPr>
        <p:spPr>
          <a:xfrm>
            <a:off x="1326523" y="6106869"/>
            <a:ext cx="3953814" cy="373487"/>
          </a:xfrm>
          <a:prstGeom prst="rect">
            <a:avLst/>
          </a:prstGeom>
          <a:noFill/>
        </p:spPr>
        <p:txBody>
          <a:bodyPr wrap="square" rtlCol="0">
            <a:spAutoFit/>
          </a:bodyPr>
          <a:lstStyle/>
          <a:p>
            <a:r>
              <a:rPr lang="en-US" b="1" dirty="0" smtClean="0"/>
              <a:t>GRAPH OF EXISTING SYSTEM</a:t>
            </a:r>
            <a:endParaRPr lang="en-US" b="1" dirty="0"/>
          </a:p>
        </p:txBody>
      </p:sp>
      <p:sp>
        <p:nvSpPr>
          <p:cNvPr id="8" name="TextBox 7"/>
          <p:cNvSpPr txBox="1"/>
          <p:nvPr/>
        </p:nvSpPr>
        <p:spPr>
          <a:xfrm>
            <a:off x="7598534" y="6106869"/>
            <a:ext cx="3361386" cy="369332"/>
          </a:xfrm>
          <a:prstGeom prst="rect">
            <a:avLst/>
          </a:prstGeom>
          <a:noFill/>
        </p:spPr>
        <p:txBody>
          <a:bodyPr wrap="square" rtlCol="0">
            <a:spAutoFit/>
          </a:bodyPr>
          <a:lstStyle/>
          <a:p>
            <a:r>
              <a:rPr lang="en-US" b="1" dirty="0" smtClean="0"/>
              <a:t>GRAPH OF PROPOSED SYSTEM</a:t>
            </a: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60" y="1738648"/>
            <a:ext cx="5232495" cy="4368221"/>
          </a:xfrm>
          <a:prstGeom prst="rect">
            <a:avLst/>
          </a:prstGeom>
        </p:spPr>
      </p:pic>
      <p:sp>
        <p:nvSpPr>
          <p:cNvPr id="4" name="TextBox 3"/>
          <p:cNvSpPr txBox="1"/>
          <p:nvPr/>
        </p:nvSpPr>
        <p:spPr>
          <a:xfrm>
            <a:off x="360608" y="437882"/>
            <a:ext cx="5396247" cy="523220"/>
          </a:xfrm>
          <a:prstGeom prst="rect">
            <a:avLst/>
          </a:prstGeom>
          <a:noFill/>
        </p:spPr>
        <p:txBody>
          <a:bodyPr wrap="square" rtlCol="0">
            <a:spAutoFit/>
          </a:bodyPr>
          <a:lstStyle/>
          <a:p>
            <a:r>
              <a:rPr lang="en-US" sz="2800" b="1" u="sng" dirty="0" smtClean="0"/>
              <a:t>GRAPH </a:t>
            </a:r>
            <a:r>
              <a:rPr lang="en-US" sz="2800" b="1" u="sng" dirty="0" smtClean="0">
                <a:cs typeface="Times New Roman" panose="02020603050405020304" pitchFamily="18" charset="0"/>
              </a:rPr>
              <a:t>COMPARISON</a:t>
            </a:r>
            <a:endParaRPr lang="en-US" sz="2800" b="1" u="sng"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CONCLUSION </a:t>
            </a:r>
            <a:endParaRPr lang="en-US" u="sng" dirty="0"/>
          </a:p>
        </p:txBody>
      </p:sp>
      <p:sp>
        <p:nvSpPr>
          <p:cNvPr id="4" name="Content Placeholder 3"/>
          <p:cNvSpPr>
            <a:spLocks noGrp="1"/>
          </p:cNvSpPr>
          <p:nvPr>
            <p:ph idx="1"/>
          </p:nvPr>
        </p:nvSpPr>
        <p:spPr/>
        <p:txBody>
          <a:bodyPr/>
          <a:lstStyle/>
          <a:p>
            <a:pPr>
              <a:lnSpc>
                <a:spcPct val="150000"/>
              </a:lnSpc>
            </a:pPr>
            <a:r>
              <a:rPr lang="en-US" sz="2000" dirty="0" smtClean="0"/>
              <a:t>This article mines the correlation of emotions based on the emotion recognition result of state-of-the- art deep learning models. </a:t>
            </a:r>
            <a:endParaRPr lang="en-US" sz="2000" dirty="0" smtClean="0"/>
          </a:p>
          <a:p>
            <a:pPr>
              <a:lnSpc>
                <a:spcPct val="150000"/>
              </a:lnSpc>
            </a:pPr>
            <a:r>
              <a:rPr lang="en-US" sz="2000" smtClean="0"/>
              <a:t>The </a:t>
            </a:r>
            <a:r>
              <a:rPr lang="en-US" sz="2000" dirty="0" smtClean="0"/>
              <a:t>errors caused by the dataset and models are cut down by designing three kinds of features and two deep neural-network models</a:t>
            </a:r>
            <a:r>
              <a:rPr lang="en-US" sz="2000" smtClean="0"/>
              <a:t>. </a:t>
            </a:r>
            <a:endParaRPr lang="en-US" sz="2000" smtClean="0"/>
          </a:p>
          <a:p>
            <a:pPr>
              <a:lnSpc>
                <a:spcPct val="150000"/>
              </a:lnSpc>
            </a:pPr>
            <a:r>
              <a:rPr lang="en-US" sz="2000" smtClean="0"/>
              <a:t>The </a:t>
            </a:r>
            <a:r>
              <a:rPr lang="en-US" sz="2000" dirty="0" smtClean="0"/>
              <a:t>emotion correlation is mined through an emotion confusion law, which is undirected, and an emotion evolution law, which is directed.</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906"/>
            <a:ext cx="10515600" cy="1325563"/>
          </a:xfrm>
        </p:spPr>
        <p:txBody>
          <a:bodyPr>
            <a:normAutofit fontScale="90000"/>
          </a:bodyPr>
          <a:lstStyle/>
          <a:p>
            <a:pPr algn="ctr"/>
            <a:r>
              <a:rPr lang="en-US" b="1" u="sng" dirty="0" smtClean="0"/>
              <a:t>REFERENCES:</a:t>
            </a:r>
            <a:br>
              <a:rPr lang="en-US" b="1" u="sng" dirty="0" smtClean="0"/>
            </a:br>
            <a:r>
              <a:rPr lang="en-US" b="1" u="sng" dirty="0"/>
              <a:t/>
            </a:r>
            <a:br>
              <a:rPr lang="en-US" b="1" u="sng" dirty="0"/>
            </a:br>
            <a:r>
              <a:rPr lang="en-US" dirty="0" smtClean="0"/>
              <a:t/>
            </a:r>
            <a:br>
              <a:rPr lang="en-US" dirty="0" smtClean="0"/>
            </a:br>
            <a:endParaRPr lang="en-US" dirty="0"/>
          </a:p>
        </p:txBody>
      </p:sp>
      <p:sp>
        <p:nvSpPr>
          <p:cNvPr id="3" name="Content Placeholder 2"/>
          <p:cNvSpPr>
            <a:spLocks noGrp="1"/>
          </p:cNvSpPr>
          <p:nvPr>
            <p:ph idx="1"/>
          </p:nvPr>
        </p:nvSpPr>
        <p:spPr>
          <a:xfrm>
            <a:off x="838200" y="1690688"/>
            <a:ext cx="10515600" cy="5079683"/>
          </a:xfrm>
        </p:spPr>
        <p:txBody>
          <a:bodyPr>
            <a:normAutofit/>
          </a:bodyPr>
          <a:lstStyle/>
          <a:p>
            <a:pPr lvl="0"/>
            <a:r>
              <a:rPr lang="en-US" sz="1900" dirty="0" smtClean="0"/>
              <a:t>A. Ali, S. </a:t>
            </a:r>
            <a:r>
              <a:rPr lang="en-US" sz="1900" dirty="0" err="1" smtClean="0"/>
              <a:t>Ghaderi</a:t>
            </a:r>
            <a:r>
              <a:rPr lang="en-US" sz="1900" dirty="0" smtClean="0"/>
              <a:t>, and S. </a:t>
            </a:r>
            <a:r>
              <a:rPr lang="en-US" sz="1900" dirty="0" err="1" smtClean="0"/>
              <a:t>Sohrabkhani</a:t>
            </a:r>
            <a:r>
              <a:rPr lang="en-US" sz="1900" dirty="0" smtClean="0"/>
              <a:t>. Forecasting electrical </a:t>
            </a:r>
            <a:r>
              <a:rPr lang="en-US" sz="1900" dirty="0" err="1" smtClean="0"/>
              <a:t>consumptionby</a:t>
            </a:r>
            <a:r>
              <a:rPr lang="en-US" sz="1900" dirty="0" smtClean="0"/>
              <a:t> integration of neural network, time series and </a:t>
            </a:r>
            <a:r>
              <a:rPr lang="en-US" sz="1900" dirty="0" err="1" smtClean="0"/>
              <a:t>anova</a:t>
            </a:r>
            <a:r>
              <a:rPr lang="en-US" sz="1900" dirty="0" smtClean="0"/>
              <a:t>. Applied Mathematics and Computation, 186(2):1753–1761,2007.</a:t>
            </a:r>
          </a:p>
          <a:p>
            <a:r>
              <a:rPr lang="en-US" sz="1900" dirty="0" smtClean="0"/>
              <a:t> C. </a:t>
            </a:r>
            <a:r>
              <a:rPr lang="en-US" sz="1900" dirty="0" err="1" smtClean="0"/>
              <a:t>Alzate</a:t>
            </a:r>
            <a:r>
              <a:rPr lang="en-US" sz="1900" dirty="0" smtClean="0"/>
              <a:t>, M. Espinoza, M. De, and J. </a:t>
            </a:r>
            <a:r>
              <a:rPr lang="en-US" sz="1900" dirty="0" err="1" smtClean="0"/>
              <a:t>Suykens</a:t>
            </a:r>
            <a:r>
              <a:rPr lang="en-US" sz="1900" dirty="0" smtClean="0"/>
              <a:t>. Identifying customer profiles in power load time series using spectral clustering. In Proceedings of International Conference on Artificial Neural Networks, pages 315–324. Springer,2009.</a:t>
            </a:r>
          </a:p>
          <a:p>
            <a:r>
              <a:rPr lang="en-US" sz="1900" dirty="0" smtClean="0"/>
              <a:t> C. </a:t>
            </a:r>
            <a:r>
              <a:rPr lang="en-US" sz="1900" dirty="0" err="1" smtClean="0"/>
              <a:t>Alzate</a:t>
            </a:r>
            <a:r>
              <a:rPr lang="en-US" sz="1900" dirty="0" smtClean="0"/>
              <a:t> and M. Sinn. Improved electricity load forecasting via kernel spectral clustering of smart meters. In Proceedings of IEEE 13th International Conference on Data Mining, pages 943–948. IEEE,2013</a:t>
            </a:r>
          </a:p>
          <a:p>
            <a:r>
              <a:rPr lang="en-US" sz="1900" dirty="0" smtClean="0"/>
              <a:t> X. Wang, X. </a:t>
            </a:r>
            <a:r>
              <a:rPr lang="en-US" sz="1900" dirty="0" err="1" smtClean="0"/>
              <a:t>Luo</a:t>
            </a:r>
            <a:r>
              <a:rPr lang="en-US" sz="1900" dirty="0" smtClean="0"/>
              <a:t>, and J. Chen, “Social sentiment detection of event via </a:t>
            </a:r>
            <a:r>
              <a:rPr lang="en-US" sz="1900" dirty="0" err="1" smtClean="0"/>
              <a:t>microblog</a:t>
            </a:r>
            <a:r>
              <a:rPr lang="en-US" sz="1900" dirty="0" smtClean="0"/>
              <a:t>,” in Proc. IEEE Int. Conf. </a:t>
            </a:r>
            <a:r>
              <a:rPr lang="en-US" sz="1900" dirty="0" err="1" smtClean="0"/>
              <a:t>Comput</a:t>
            </a:r>
            <a:r>
              <a:rPr lang="en-US" sz="1900" dirty="0" smtClean="0"/>
              <a:t>. Sci. Eng., 2013, pp.1051–1058.</a:t>
            </a:r>
          </a:p>
          <a:p>
            <a:r>
              <a:rPr lang="en-US" sz="1900" dirty="0" smtClean="0"/>
              <a:t> C. </a:t>
            </a:r>
            <a:r>
              <a:rPr lang="en-US" sz="1900" dirty="0" err="1" smtClean="0"/>
              <a:t>Strapparava</a:t>
            </a:r>
            <a:r>
              <a:rPr lang="en-US" sz="1900" dirty="0" smtClean="0"/>
              <a:t> and A. </a:t>
            </a:r>
            <a:r>
              <a:rPr lang="en-US" sz="1900" dirty="0" err="1" smtClean="0"/>
              <a:t>Valitutti</a:t>
            </a:r>
            <a:r>
              <a:rPr lang="en-US" sz="1900" dirty="0" smtClean="0"/>
              <a:t>, “</a:t>
            </a:r>
            <a:r>
              <a:rPr lang="en-US" sz="1900" dirty="0" err="1" smtClean="0"/>
              <a:t>WordNet</a:t>
            </a:r>
            <a:r>
              <a:rPr lang="en-US" sz="1900" dirty="0" smtClean="0"/>
              <a:t> affect: An affective extension of </a:t>
            </a:r>
            <a:r>
              <a:rPr lang="en-US" sz="1900" dirty="0" err="1" smtClean="0"/>
              <a:t>WordNet</a:t>
            </a:r>
            <a:r>
              <a:rPr lang="en-US" sz="1900" dirty="0" smtClean="0"/>
              <a:t>,” in Proc. LREC, vol. 4, 2004, p. 40.</a:t>
            </a:r>
          </a:p>
          <a:p>
            <a:endParaRPr lang="en-US" sz="19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12738"/>
            <a:ext cx="10515600" cy="5864225"/>
          </a:xfrm>
        </p:spPr>
        <p:txBody>
          <a:bodyPr>
            <a:normAutofit/>
          </a:bodyPr>
          <a:lstStyle/>
          <a:p>
            <a:pPr lvl="0"/>
            <a:r>
              <a:rPr lang="en-US" sz="2000" dirty="0" smtClean="0"/>
              <a:t>J. </a:t>
            </a:r>
            <a:r>
              <a:rPr lang="en-US" sz="2000" dirty="0" err="1" smtClean="0"/>
              <a:t>Staiano</a:t>
            </a:r>
            <a:r>
              <a:rPr lang="en-US" sz="2000" dirty="0" smtClean="0"/>
              <a:t> and M. </a:t>
            </a:r>
            <a:r>
              <a:rPr lang="en-US" sz="2000" dirty="0" err="1" smtClean="0"/>
              <a:t>Guerini</a:t>
            </a:r>
            <a:r>
              <a:rPr lang="en-US" sz="2000" dirty="0" smtClean="0"/>
              <a:t>, “</a:t>
            </a:r>
            <a:r>
              <a:rPr lang="en-US" sz="2000" dirty="0" err="1" smtClean="0"/>
              <a:t>DepecheMood</a:t>
            </a:r>
            <a:r>
              <a:rPr lang="en-US" sz="2000" dirty="0" smtClean="0"/>
              <a:t>: A lexicon for emotion analysis from crowd-annotated news,” 2014. [Online]. Available:arXiv:1405.1605.</a:t>
            </a:r>
          </a:p>
          <a:p>
            <a:r>
              <a:rPr lang="en-US" sz="2000" dirty="0" smtClean="0"/>
              <a:t> F. </a:t>
            </a:r>
            <a:r>
              <a:rPr lang="en-US" sz="2000" dirty="0" err="1" smtClean="0"/>
              <a:t>Strack</a:t>
            </a:r>
            <a:r>
              <a:rPr lang="en-US" sz="2000" dirty="0" smtClean="0"/>
              <a:t> and R. Deutsch, “The duality of everyday life: Dual-process and dual system models in social psychology,” in APA Handbook of Personality and Social Psychology, vol. 1. Washington, DC, USA: Amer. Psychol. Assoc., 2015, pp. 891–927.</a:t>
            </a:r>
          </a:p>
          <a:p>
            <a:r>
              <a:rPr lang="en-US" sz="2000" dirty="0" smtClean="0"/>
              <a:t> G. </a:t>
            </a:r>
            <a:r>
              <a:rPr lang="en-US" sz="2000" dirty="0" err="1" smtClean="0"/>
              <a:t>Badaro</a:t>
            </a:r>
            <a:r>
              <a:rPr lang="en-US" sz="2000" dirty="0" smtClean="0"/>
              <a:t>, H. </a:t>
            </a:r>
            <a:r>
              <a:rPr lang="en-US" sz="2000" dirty="0" err="1" smtClean="0"/>
              <a:t>Jundi</a:t>
            </a:r>
            <a:r>
              <a:rPr lang="en-US" sz="2000" dirty="0" smtClean="0"/>
              <a:t>, H. M. Hajj, and W. El-Hajj, “</a:t>
            </a:r>
            <a:r>
              <a:rPr lang="en-US" sz="2000" dirty="0" err="1" smtClean="0"/>
              <a:t>EmowordNet</a:t>
            </a:r>
            <a:r>
              <a:rPr lang="en-US" sz="2000" dirty="0" smtClean="0"/>
              <a:t>: Automatic expansion of emotion lexicon using English </a:t>
            </a:r>
            <a:r>
              <a:rPr lang="en-US" sz="2000" dirty="0" err="1" smtClean="0"/>
              <a:t>WordNet</a:t>
            </a:r>
            <a:r>
              <a:rPr lang="en-US" sz="2000" dirty="0" smtClean="0"/>
              <a:t>,” in Proc. 7th Joint Conf. Lexical </a:t>
            </a:r>
            <a:r>
              <a:rPr lang="en-US" sz="2000" dirty="0" err="1" smtClean="0"/>
              <a:t>Comput</a:t>
            </a:r>
            <a:r>
              <a:rPr lang="en-US" sz="2000" dirty="0" smtClean="0"/>
              <a:t>. Semantics, 2018, pp.86–93</a:t>
            </a:r>
          </a:p>
          <a:p>
            <a:r>
              <a:rPr lang="en-US" sz="2000" dirty="0" smtClean="0"/>
              <a:t> S. Mohammad, F. Bravo-Marquez, M. </a:t>
            </a:r>
            <a:r>
              <a:rPr lang="en-US" sz="2000" dirty="0" err="1" smtClean="0"/>
              <a:t>Salameh</a:t>
            </a:r>
            <a:r>
              <a:rPr lang="en-US" sz="2000" dirty="0" smtClean="0"/>
              <a:t>, and S. </a:t>
            </a:r>
            <a:r>
              <a:rPr lang="en-US" sz="2000" dirty="0" err="1" smtClean="0"/>
              <a:t>Kiritchenko</a:t>
            </a:r>
            <a:r>
              <a:rPr lang="en-US" sz="2000" dirty="0" smtClean="0"/>
              <a:t>, “SemEval-2018 task 1: Affect in tweets,” in Proc. 12th Int. Workshop Semantic </a:t>
            </a:r>
            <a:r>
              <a:rPr lang="en-US" sz="2000" dirty="0" err="1" smtClean="0"/>
              <a:t>Eval</a:t>
            </a:r>
            <a:r>
              <a:rPr lang="en-US" sz="2000" dirty="0" smtClean="0"/>
              <a:t>., 2018, pp.1–17.</a:t>
            </a:r>
          </a:p>
          <a:p>
            <a:r>
              <a:rPr lang="en-US" sz="2000" dirty="0" smtClean="0"/>
              <a:t> G. </a:t>
            </a:r>
            <a:r>
              <a:rPr lang="en-US" sz="2000" dirty="0" err="1" smtClean="0"/>
              <a:t>Badaro</a:t>
            </a:r>
            <a:r>
              <a:rPr lang="en-US" sz="2000" dirty="0" smtClean="0"/>
              <a:t> et al., “EMA at SemEval-2018 task 1: Emotion mining for Arabic,” in Proc. 12th Int. Workshop Semantic </a:t>
            </a:r>
            <a:r>
              <a:rPr lang="en-US" sz="2000" dirty="0" err="1" smtClean="0"/>
              <a:t>Eval</a:t>
            </a:r>
            <a:r>
              <a:rPr lang="en-US" sz="2000" dirty="0" smtClean="0"/>
              <a:t>., 2018, pp.236–244.</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541417"/>
            <a:ext cx="10517777" cy="2220686"/>
          </a:xfrm>
        </p:spPr>
        <p:txBody>
          <a:bodyPr>
            <a:normAutofit/>
          </a:bodyPr>
          <a:lstStyle/>
          <a:p>
            <a:pPr algn="ctr"/>
            <a:r>
              <a:rPr lang="en-US" sz="6000" b="1" dirty="0" smtClean="0"/>
              <a:t>LITERATURE SURVEY</a:t>
            </a:r>
            <a:endParaRPr lang="en-US" sz="6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483327" y="203787"/>
            <a:ext cx="11242902" cy="6301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339634" y="268835"/>
            <a:ext cx="11486295" cy="61450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2697" y="179633"/>
            <a:ext cx="11533061" cy="62734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65760" y="324795"/>
            <a:ext cx="11486801" cy="6062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817</Words>
  <Application>Microsoft Office PowerPoint</Application>
  <PresentationFormat>Widescreen</PresentationFormat>
  <Paragraphs>185</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EMOTION CORRELATION MINING THROUGH DEEP LEARNING MODELS ON NATURAL LANGUAGE TEXT  DOMAIN: DATA MINING</vt:lpstr>
      <vt:lpstr>AGENDA</vt:lpstr>
      <vt:lpstr>INTRODUCTION</vt:lpstr>
      <vt:lpstr>PROBLEM STATEMENT</vt:lpstr>
      <vt:lpstr>LITERATURE SURVEY</vt:lpstr>
      <vt:lpstr>PowerPoint Presentation</vt:lpstr>
      <vt:lpstr>PowerPoint Presentation</vt:lpstr>
      <vt:lpstr>PowerPoint Presentation</vt:lpstr>
      <vt:lpstr>PowerPoint Presentation</vt:lpstr>
      <vt:lpstr>PowerPoint Presentation</vt:lpstr>
      <vt:lpstr>TECHNOLOGY  STACK</vt:lpstr>
      <vt:lpstr>SYSTEM ARCITECTURE</vt:lpstr>
      <vt:lpstr>SYSTEM DESIGN</vt:lpstr>
      <vt:lpstr>CLASS DIAGRAM</vt:lpstr>
      <vt:lpstr> SEQUENCE DIAGRAM </vt:lpstr>
      <vt:lpstr> DEPLOYMENT DIAGRAM </vt:lpstr>
      <vt:lpstr>ER Diagram: </vt:lpstr>
      <vt:lpstr>DETAILED EXPLANATION OF MODULES :</vt:lpstr>
      <vt:lpstr>PowerPoint Presentation</vt:lpstr>
      <vt:lpstr>TESTING AND PERFORMANCE ANALYSIS:</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 Hari</dc:creator>
  <cp:lastModifiedBy>Swar Hari</cp:lastModifiedBy>
  <cp:revision>64</cp:revision>
  <dcterms:created xsi:type="dcterms:W3CDTF">2021-03-08T14:47:43Z</dcterms:created>
  <dcterms:modified xsi:type="dcterms:W3CDTF">2021-06-14T17:26:40Z</dcterms:modified>
</cp:coreProperties>
</file>