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PT Sans Narrow" charset="0"/>
      <p:regular r:id="rId20"/>
      <p:bold r:id="rId21"/>
    </p:embeddedFont>
    <p:embeddedFont>
      <p:font typeface="Open Sans" charset="0"/>
      <p:regular r:id="rId22"/>
      <p:bold r:id="rId23"/>
      <p:italic r:id="rId24"/>
      <p:boldItalic r:id="rId25"/>
    </p:embeddedFont>
    <p:embeddedFont>
      <p:font typeface="Roboto" charset="0"/>
      <p:regular r:id="rId26"/>
      <p:bold r:id="rId27"/>
      <p:italic r:id="rId28"/>
      <p:boldItalic r:id="rId29"/>
    </p:embeddedFont>
    <p:embeddedFont>
      <p:font typeface="Raleway"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660"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6"/>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3"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0" y="3969100"/>
            <a:ext cx="7136667" cy="152400"/>
            <a:chOff x="1346434" y="3969087"/>
            <a:chExt cx="6452100" cy="152400"/>
          </a:xfrm>
        </p:grpSpPr>
        <p:cxnSp>
          <p:nvCxnSpPr>
            <p:cNvPr id="16" name="Shape 16"/>
            <p:cNvCxnSpPr/>
            <p:nvPr/>
          </p:nvCxnSpPr>
          <p:spPr>
            <a:xfrm>
              <a:off x="1346434"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4"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5" y="2850039"/>
            <a:ext cx="48704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311700" y="4230725"/>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6" name="Shape 5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57"/>
        <p:cNvGrpSpPr/>
        <p:nvPr/>
      </p:nvGrpSpPr>
      <p:grpSpPr>
        <a:xfrm>
          <a:off x="0" y="0"/>
          <a:ext cx="0" cy="0"/>
          <a:chOff x="0" y="0"/>
          <a:chExt cx="0" cy="0"/>
        </a:xfrm>
      </p:grpSpPr>
      <p:sp>
        <p:nvSpPr>
          <p:cNvPr id="58" name="Shape 58"/>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txBox="1">
            <a:spLocks noGrp="1"/>
          </p:cNvSpPr>
          <p:nvPr>
            <p:ph type="title"/>
          </p:nvPr>
        </p:nvSpPr>
        <p:spPr>
          <a:xfrm>
            <a:off x="311700" y="1304850"/>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60" name="Shape 60"/>
          <p:cNvSpPr txBox="1">
            <a:spLocks noGrp="1"/>
          </p:cNvSpPr>
          <p:nvPr>
            <p:ph type="body" idx="1"/>
          </p:nvPr>
        </p:nvSpPr>
        <p:spPr>
          <a:xfrm>
            <a:off x="311700" y="2995650"/>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2" name="Shape 2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90250" y="526350"/>
            <a:ext cx="56135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25" name="Shape 2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6"/>
        <p:cNvGrpSpPr/>
        <p:nvPr/>
      </p:nvGrpSpPr>
      <p:grpSpPr>
        <a:xfrm>
          <a:off x="0" y="0"/>
          <a:ext cx="0" cy="0"/>
          <a:chOff x="0" y="0"/>
          <a:chExt cx="0" cy="0"/>
        </a:xfrm>
      </p:grpSpPr>
      <p:sp>
        <p:nvSpPr>
          <p:cNvPr id="27" name="Shape 27"/>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28" name="Shape 28"/>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29" name="Shape 29"/>
          <p:cNvSpPr txBox="1">
            <a:spLocks noGrp="1"/>
          </p:cNvSpPr>
          <p:nvPr>
            <p:ph type="title"/>
          </p:nvPr>
        </p:nvSpPr>
        <p:spPr>
          <a:xfrm>
            <a:off x="265500" y="1039675"/>
            <a:ext cx="4045199"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30" name="Shape 30"/>
          <p:cNvSpPr txBox="1">
            <a:spLocks noGrp="1"/>
          </p:cNvSpPr>
          <p:nvPr>
            <p:ph type="subTitle" idx="1"/>
          </p:nvPr>
        </p:nvSpPr>
        <p:spPr>
          <a:xfrm>
            <a:off x="265500" y="27268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31" name="Shape 31"/>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32" name="Shape 3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pPr marL="0" marR="0" lvl="0" indent="0" algn="l" rtl="0">
                <a:lnSpc>
                  <a:spcPct val="100000"/>
                </a:lnSpc>
                <a:spcBef>
                  <a:spcPts val="0"/>
                </a:spcBef>
                <a:spcAft>
                  <a:spcPts val="0"/>
                </a:spcAft>
                <a:buClr>
                  <a:schemeClr val="lt1"/>
                </a:buClr>
                <a:buSzPct val="25000"/>
                <a:buFont typeface="Arial"/>
                <a:buNone/>
              </a:p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35" name="Shape 35"/>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6" name="Shape 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9" name="Shape 3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
        <p:cNvGrpSpPr/>
        <p:nvPr/>
      </p:nvGrpSpPr>
      <p:grpSpPr>
        <a:xfrm>
          <a:off x="0" y="0"/>
          <a:ext cx="0" cy="0"/>
          <a:chOff x="0" y="0"/>
          <a:chExt cx="0" cy="0"/>
        </a:xfrm>
      </p:grpSpPr>
      <p:sp>
        <p:nvSpPr>
          <p:cNvPr id="41" name="Shape 41"/>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2" name="Shape 42"/>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pPr marL="0" marR="0" lvl="0" indent="0" algn="l" rtl="0">
                <a:lnSpc>
                  <a:spcPct val="100000"/>
                </a:lnSpc>
                <a:spcBef>
                  <a:spcPts val="0"/>
                </a:spcBef>
                <a:spcAft>
                  <a:spcPts val="0"/>
                </a:spcAft>
                <a:buClr>
                  <a:schemeClr val="lt1"/>
                </a:buClr>
                <a:buSzPct val="25000"/>
                <a:buFont typeface="Arial"/>
                <a:buNone/>
              </a:p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4"/>
        <p:cNvGrpSpPr/>
        <p:nvPr/>
      </p:nvGrpSpPr>
      <p:grpSpPr>
        <a:xfrm>
          <a:off x="0" y="0"/>
          <a:ext cx="0" cy="0"/>
          <a:chOff x="0" y="0"/>
          <a:chExt cx="0" cy="0"/>
        </a:xfrm>
      </p:grpSpPr>
      <p:sp>
        <p:nvSpPr>
          <p:cNvPr id="45" name="Shape 45"/>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6" name="Shape 4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47" name="Shape 4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1" name="Shape 51"/>
          <p:cNvSpPr txBox="1">
            <a:spLocks noGrp="1"/>
          </p:cNvSpPr>
          <p:nvPr>
            <p:ph type="body" idx="1"/>
          </p:nvPr>
        </p:nvSpPr>
        <p:spPr>
          <a:xfrm>
            <a:off x="311700"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52" name="Shape 52"/>
          <p:cNvSpPr txBox="1">
            <a:spLocks noGrp="1"/>
          </p:cNvSpPr>
          <p:nvPr>
            <p:ph type="body" idx="2"/>
          </p:nvPr>
        </p:nvSpPr>
        <p:spPr>
          <a:xfrm>
            <a:off x="4832400"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pPr marL="0" marR="0" lvl="0" indent="0" algn="r" rtl="0">
                <a:lnSpc>
                  <a:spcPct val="100000"/>
                </a:lnSpc>
                <a:spcBef>
                  <a:spcPts val="0"/>
                </a:spcBef>
                <a:spcAft>
                  <a:spcPts val="0"/>
                </a:spcAft>
                <a:buClr>
                  <a:schemeClr val="dk2"/>
                </a:buClr>
                <a:buSzPct val="25000"/>
                <a:buFont typeface="Open Sans"/>
                <a:buNone/>
              </a:p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5400" b="1" i="0" u="none" strike="noStrike" cap="none">
                <a:solidFill>
                  <a:schemeClr val="accent1"/>
                </a:solidFill>
                <a:latin typeface="PT Sans Narrow"/>
                <a:ea typeface="PT Sans Narrow"/>
                <a:cs typeface="PT Sans Narrow"/>
                <a:sym typeface="PT Sans Narrow"/>
              </a:rPr>
              <a:t>       BIG DATA ANALYTICS </a:t>
            </a:r>
          </a:p>
          <a:p>
            <a:pPr marL="0" marR="0" lvl="0" indent="0" algn="l" rtl="0">
              <a:lnSpc>
                <a:spcPct val="100000"/>
              </a:lnSpc>
              <a:spcBef>
                <a:spcPts val="0"/>
              </a:spcBef>
              <a:spcAft>
                <a:spcPts val="0"/>
              </a:spcAft>
              <a:buClr>
                <a:schemeClr val="accent1"/>
              </a:buClr>
              <a:buSzPct val="25000"/>
              <a:buFont typeface="PT Sans Narrow"/>
              <a:buNone/>
            </a:pPr>
            <a:r>
              <a:rPr lang="en" sz="5400" b="1" i="0" u="none" strike="noStrike" cap="none">
                <a:solidFill>
                  <a:schemeClr val="accent1"/>
                </a:solidFill>
                <a:latin typeface="PT Sans Narrow"/>
                <a:ea typeface="PT Sans Narrow"/>
                <a:cs typeface="PT Sans Narrow"/>
                <a:sym typeface="PT Sans Narrow"/>
              </a:rPr>
              <a:t>            MINI PROJECT</a:t>
            </a:r>
          </a:p>
        </p:txBody>
      </p:sp>
      <p:sp>
        <p:nvSpPr>
          <p:cNvPr id="67" name="Shape 67"/>
          <p:cNvSpPr txBox="1">
            <a:spLocks noGrp="1"/>
          </p:cNvSpPr>
          <p:nvPr>
            <p:ph type="subTitle" idx="1"/>
          </p:nvPr>
        </p:nvSpPr>
        <p:spPr>
          <a:xfrm>
            <a:off x="2137250" y="2893975"/>
            <a:ext cx="4854599" cy="790500"/>
          </a:xfrm>
          <a:prstGeom prst="rect">
            <a:avLst/>
          </a:prstGeom>
          <a:noFill/>
          <a:ln w="9525" cap="flat" cmpd="sng">
            <a:solidFill>
              <a:srgbClr val="CC0000"/>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pen Sans"/>
              <a:buNone/>
            </a:pPr>
            <a:r>
              <a:rPr lang="en" sz="2400" b="0" i="0" u="none" strike="noStrike" cap="none">
                <a:solidFill>
                  <a:srgbClr val="A61C00"/>
                </a:solidFill>
                <a:latin typeface="Open Sans"/>
                <a:ea typeface="Open Sans"/>
                <a:cs typeface="Open Sans"/>
                <a:sym typeface="Open Sans"/>
              </a:rPr>
              <a:t>CO2 Emissions</a:t>
            </a:r>
            <a:r>
              <a:rPr lang="en" sz="2400" b="0" i="0" u="none" strike="noStrike" cap="none">
                <a:solidFill>
                  <a:srgbClr val="A61C00"/>
                </a:solidFill>
                <a:latin typeface="Arial"/>
                <a:ea typeface="Arial"/>
                <a:cs typeface="Arial"/>
                <a:sym typeface="Arial"/>
              </a:rPr>
              <a:t>(metric tons per capita)</a:t>
            </a:r>
          </a:p>
          <a:p>
            <a:pPr marL="0" marR="0" lvl="0" indent="0" algn="ctr" rtl="0">
              <a:lnSpc>
                <a:spcPct val="100000"/>
              </a:lnSpc>
              <a:spcBef>
                <a:spcPts val="0"/>
              </a:spcBef>
              <a:spcAft>
                <a:spcPts val="0"/>
              </a:spcAft>
              <a:buClr>
                <a:schemeClr val="dk2"/>
              </a:buClr>
              <a:buSzPct val="25000"/>
              <a:buFont typeface="Open Sans"/>
              <a:buNone/>
            </a:pPr>
            <a:endParaRPr sz="2400" b="0" i="0" u="none" strike="noStrike" cap="none">
              <a:solidFill>
                <a:schemeClr val="dk2"/>
              </a:solidFill>
              <a:latin typeface="Open Sans"/>
              <a:ea typeface="Open Sans"/>
              <a:cs typeface="Open Sans"/>
              <a:sym typeface="Open Sans"/>
            </a:endParaRPr>
          </a:p>
          <a:p>
            <a:pPr marL="0" marR="0" lvl="0" indent="0" algn="ctr" rtl="0">
              <a:lnSpc>
                <a:spcPct val="100000"/>
              </a:lnSpc>
              <a:spcBef>
                <a:spcPts val="0"/>
              </a:spcBef>
              <a:spcAft>
                <a:spcPts val="0"/>
              </a:spcAft>
              <a:buClr>
                <a:schemeClr val="dk2"/>
              </a:buClr>
              <a:buSzPct val="25000"/>
              <a:buFont typeface="Open Sans"/>
              <a:buNone/>
            </a:pPr>
            <a:endParaRPr sz="2400" b="0" i="0" u="none" strike="noStrike" cap="none">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Forecast Analysis</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future predictions are visualized through the analysis feature available  in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24" name="Shape 124"/>
          <p:cNvPicPr preferRelativeResize="0"/>
          <p:nvPr/>
        </p:nvPicPr>
        <p:blipFill>
          <a:blip r:embed="rId3">
            <a:alphaModFix/>
          </a:blip>
          <a:stretch>
            <a:fillRect/>
          </a:stretch>
        </p:blipFill>
        <p:spPr>
          <a:xfrm>
            <a:off x="292725" y="1306775"/>
            <a:ext cx="8467949" cy="3658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Trend Analysis</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data trends using lines of best fit on statistical models are visualized through the trend analysis feature available  in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30" name="Shape 130"/>
          <p:cNvPicPr preferRelativeResize="0"/>
          <p:nvPr/>
        </p:nvPicPr>
        <p:blipFill>
          <a:blip r:embed="rId3">
            <a:alphaModFix/>
          </a:blip>
          <a:stretch>
            <a:fillRect/>
          </a:stretch>
        </p:blipFill>
        <p:spPr>
          <a:xfrm>
            <a:off x="313625" y="1327700"/>
            <a:ext cx="8488876" cy="36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Time Series Analysis</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month by month analysis of data are visualized through the built-in date and time feature available  in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36" name="Shape 136"/>
          <p:cNvPicPr preferRelativeResize="0"/>
          <p:nvPr/>
        </p:nvPicPr>
        <p:blipFill>
          <a:blip r:embed="rId3">
            <a:alphaModFix/>
          </a:blip>
          <a:stretch>
            <a:fillRect/>
          </a:stretch>
        </p:blipFill>
        <p:spPr>
          <a:xfrm>
            <a:off x="355450" y="1327700"/>
            <a:ext cx="8405223" cy="3538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R studio:</a:t>
            </a:r>
          </a:p>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Correlation between two variables</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correlation between the year 1960 and 1961 is calculated through the cor.test() function in R studio.</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                                  </a:t>
            </a:r>
          </a:p>
        </p:txBody>
      </p:sp>
      <p:pic>
        <p:nvPicPr>
          <p:cNvPr id="142" name="Shape 142"/>
          <p:cNvPicPr preferRelativeResize="0"/>
          <p:nvPr/>
        </p:nvPicPr>
        <p:blipFill>
          <a:blip r:embed="rId3">
            <a:alphaModFix/>
          </a:blip>
          <a:stretch>
            <a:fillRect/>
          </a:stretch>
        </p:blipFill>
        <p:spPr>
          <a:xfrm>
            <a:off x="419800" y="1990850"/>
            <a:ext cx="4096450" cy="2219324"/>
          </a:xfrm>
          <a:prstGeom prst="rect">
            <a:avLst/>
          </a:prstGeom>
          <a:noFill/>
          <a:ln>
            <a:noFill/>
          </a:ln>
        </p:spPr>
      </p:pic>
      <p:pic>
        <p:nvPicPr>
          <p:cNvPr id="143" name="Shape 143"/>
          <p:cNvPicPr preferRelativeResize="0"/>
          <p:nvPr/>
        </p:nvPicPr>
        <p:blipFill>
          <a:blip r:embed="rId4">
            <a:alphaModFix/>
          </a:blip>
          <a:stretch>
            <a:fillRect/>
          </a:stretch>
        </p:blipFill>
        <p:spPr>
          <a:xfrm>
            <a:off x="4860196" y="1990850"/>
            <a:ext cx="3900475"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Observations from the dataset</a:t>
            </a:r>
            <a:r>
              <a:rPr lang="en" sz="3600" b="0" i="0" u="none" strike="noStrike" cap="none" dirty="0">
                <a:solidFill>
                  <a:srgbClr val="000000"/>
                </a:solidFill>
                <a:latin typeface="Raleway"/>
                <a:ea typeface="Raleway"/>
                <a:cs typeface="Raleway"/>
                <a:sym typeface="Raleway"/>
              </a:rPr>
              <a:t>:</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On an average,the CO2 </a:t>
            </a:r>
            <a:r>
              <a:rPr lang="en" sz="1800" dirty="0" smtClean="0">
                <a:solidFill>
                  <a:srgbClr val="000000"/>
                </a:solidFill>
                <a:latin typeface="Raleway"/>
                <a:ea typeface="Raleway"/>
                <a:cs typeface="Raleway"/>
                <a:sym typeface="Raleway"/>
              </a:rPr>
              <a:t>emission rate </a:t>
            </a:r>
            <a:r>
              <a:rPr lang="en" sz="1800" dirty="0">
                <a:solidFill>
                  <a:srgbClr val="000000"/>
                </a:solidFill>
                <a:latin typeface="Raleway"/>
                <a:ea typeface="Raleway"/>
                <a:cs typeface="Raleway"/>
                <a:sym typeface="Raleway"/>
              </a:rPr>
              <a:t>is found to be maximum during the year 1960 and minimum during the year 1973.</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Based on the forecast </a:t>
            </a:r>
            <a:r>
              <a:rPr lang="en" sz="1800" dirty="0" smtClean="0">
                <a:solidFill>
                  <a:srgbClr val="000000"/>
                </a:solidFill>
                <a:latin typeface="Raleway"/>
                <a:ea typeface="Raleway"/>
                <a:cs typeface="Raleway"/>
                <a:sym typeface="Raleway"/>
              </a:rPr>
              <a:t>analysis,the average </a:t>
            </a:r>
            <a:r>
              <a:rPr lang="en" sz="1800" dirty="0">
                <a:solidFill>
                  <a:srgbClr val="000000"/>
                </a:solidFill>
                <a:latin typeface="Raleway"/>
                <a:ea typeface="Raleway"/>
                <a:cs typeface="Raleway"/>
                <a:sym typeface="Raleway"/>
              </a:rPr>
              <a:t>emission rate for the </a:t>
            </a:r>
            <a:r>
              <a:rPr lang="en" sz="1800" dirty="0" smtClean="0">
                <a:solidFill>
                  <a:srgbClr val="000000"/>
                </a:solidFill>
                <a:latin typeface="Raleway"/>
                <a:ea typeface="Raleway"/>
                <a:cs typeface="Raleway"/>
                <a:sym typeface="Raleway"/>
              </a:rPr>
              <a:t>upcoming </a:t>
            </a:r>
            <a:r>
              <a:rPr lang="en" sz="1800" dirty="0">
                <a:solidFill>
                  <a:srgbClr val="000000"/>
                </a:solidFill>
                <a:latin typeface="Raleway"/>
                <a:ea typeface="Raleway"/>
                <a:cs typeface="Raleway"/>
                <a:sym typeface="Raleway"/>
              </a:rPr>
              <a:t>years </a:t>
            </a:r>
            <a:r>
              <a:rPr lang="en" sz="1800" dirty="0" smtClean="0">
                <a:solidFill>
                  <a:srgbClr val="000000"/>
                </a:solidFill>
                <a:latin typeface="Raleway"/>
                <a:ea typeface="Raleway"/>
                <a:cs typeface="Raleway"/>
                <a:sym typeface="Raleway"/>
              </a:rPr>
              <a:t>is </a:t>
            </a:r>
            <a:r>
              <a:rPr lang="en" sz="1800" dirty="0">
                <a:solidFill>
                  <a:srgbClr val="000000"/>
                </a:solidFill>
                <a:latin typeface="Raleway"/>
                <a:ea typeface="Raleway"/>
                <a:cs typeface="Raleway"/>
                <a:sym typeface="Raleway"/>
              </a:rPr>
              <a:t>found to be </a:t>
            </a:r>
            <a:r>
              <a:rPr lang="en" sz="1800" dirty="0" smtClean="0">
                <a:solidFill>
                  <a:srgbClr val="000000"/>
                </a:solidFill>
                <a:latin typeface="Raleway"/>
                <a:ea typeface="Raleway"/>
                <a:cs typeface="Raleway"/>
                <a:sym typeface="Raleway"/>
              </a:rPr>
              <a:t>6.495(metric tons per capita).</a:t>
            </a:r>
            <a:endParaRPr lang="en" sz="1800" dirty="0">
              <a:solidFill>
                <a:srgbClr val="000000"/>
              </a:solidFill>
              <a:latin typeface="Raleway"/>
              <a:ea typeface="Raleway"/>
              <a:cs typeface="Raleway"/>
              <a:sym typeface="Raleway"/>
            </a:endParaRP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smtClean="0">
                <a:solidFill>
                  <a:srgbClr val="000000"/>
                </a:solidFill>
                <a:latin typeface="Raleway"/>
                <a:ea typeface="Raleway"/>
                <a:cs typeface="Raleway"/>
                <a:sym typeface="Raleway"/>
              </a:rPr>
              <a:t>The </a:t>
            </a:r>
            <a:r>
              <a:rPr lang="en" sz="1800" dirty="0">
                <a:solidFill>
                  <a:srgbClr val="000000"/>
                </a:solidFill>
                <a:latin typeface="Raleway"/>
                <a:ea typeface="Raleway"/>
                <a:cs typeface="Raleway"/>
                <a:sym typeface="Raleway"/>
              </a:rPr>
              <a:t>Co2 emission rate is found to be maximum(99.84) in the United Arab Emirates during the year 1969.</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Co2 emission rate is found to be minimum(-0.020) in the country Senegal during the year 1968.</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5041100" y="980400"/>
            <a:ext cx="4033800" cy="3182700"/>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3000" b="1" dirty="0">
                <a:solidFill>
                  <a:schemeClr val="dk1"/>
                </a:solidFill>
              </a:rPr>
              <a:t>Real time big data application:</a:t>
            </a:r>
          </a:p>
          <a:p>
            <a:pPr marL="0" marR="0" lvl="0" indent="0" algn="l" rtl="0">
              <a:lnSpc>
                <a:spcPct val="115000"/>
              </a:lnSpc>
              <a:spcBef>
                <a:spcPts val="1600"/>
              </a:spcBef>
              <a:spcAft>
                <a:spcPts val="0"/>
              </a:spcAft>
              <a:buClr>
                <a:schemeClr val="dk2"/>
              </a:buClr>
              <a:buSzPct val="25000"/>
              <a:buFont typeface="Arial"/>
              <a:buNone/>
            </a:pPr>
            <a:r>
              <a:rPr lang="en" sz="1800" dirty="0">
                <a:solidFill>
                  <a:srgbClr val="000000"/>
                </a:solidFill>
                <a:highlight>
                  <a:srgbClr val="FFFFFF"/>
                </a:highlight>
                <a:latin typeface="Raleway"/>
                <a:ea typeface="Raleway"/>
                <a:cs typeface="Raleway"/>
                <a:sym typeface="Raleway"/>
              </a:rPr>
              <a:t>Big data drives success in manufacturing</a:t>
            </a:r>
            <a:r>
              <a:rPr lang="en" sz="1800" i="0" u="none" strike="noStrike" cap="none" dirty="0">
                <a:solidFill>
                  <a:schemeClr val="dk2"/>
                </a:solidFill>
                <a:latin typeface="Raleway"/>
                <a:ea typeface="Raleway"/>
                <a:cs typeface="Raleway"/>
                <a:sym typeface="Raleway"/>
              </a:rPr>
              <a:t>.</a:t>
            </a:r>
            <a:r>
              <a:rPr lang="en" sz="1800" b="0" i="0" u="none" strike="noStrike" cap="none" dirty="0">
                <a:solidFill>
                  <a:schemeClr val="dk2"/>
                </a:solidFill>
                <a:latin typeface="Open Sans"/>
                <a:ea typeface="Open Sans"/>
                <a:cs typeface="Open Sans"/>
                <a:sym typeface="Open Sans"/>
              </a:rPr>
              <a:t> </a:t>
            </a:r>
          </a:p>
          <a:p>
            <a:pPr marL="0" marR="0" lvl="0" indent="0" algn="l" rtl="0">
              <a:lnSpc>
                <a:spcPct val="115000"/>
              </a:lnSpc>
              <a:spcBef>
                <a:spcPts val="1600"/>
              </a:spcBef>
              <a:spcAft>
                <a:spcPts val="0"/>
              </a:spcAft>
              <a:buClr>
                <a:schemeClr val="dk2"/>
              </a:buClr>
              <a:buSzPct val="25000"/>
              <a:buFont typeface="Arial"/>
              <a:buNone/>
            </a:pPr>
            <a:r>
              <a:rPr lang="en" sz="1800" b="1" dirty="0">
                <a:solidFill>
                  <a:srgbClr val="000000"/>
                </a:solidFill>
                <a:highlight>
                  <a:srgbClr val="FFFFFF"/>
                </a:highlight>
                <a:latin typeface="Raleway"/>
                <a:ea typeface="Raleway"/>
                <a:cs typeface="Raleway"/>
                <a:sym typeface="Raleway"/>
              </a:rPr>
              <a:t>Rolls-Royce </a:t>
            </a:r>
            <a:r>
              <a:rPr lang="en" sz="1800" b="1" dirty="0" smtClean="0">
                <a:solidFill>
                  <a:srgbClr val="000000"/>
                </a:solidFill>
                <a:highlight>
                  <a:srgbClr val="FFFFFF"/>
                </a:highlight>
                <a:latin typeface="Raleway"/>
                <a:ea typeface="Raleway"/>
                <a:cs typeface="Raleway"/>
                <a:sym typeface="Raleway"/>
              </a:rPr>
              <a:t>manufacturers</a:t>
            </a:r>
            <a:endParaRPr lang="en" sz="1800" b="1" dirty="0">
              <a:solidFill>
                <a:srgbClr val="000000"/>
              </a:solidFill>
              <a:highlight>
                <a:srgbClr val="FFFFFF"/>
              </a:highlight>
              <a:latin typeface="Raleway"/>
              <a:ea typeface="Raleway"/>
              <a:cs typeface="Raleway"/>
              <a:sym typeface="Raleway"/>
            </a:endParaRPr>
          </a:p>
        </p:txBody>
      </p:sp>
      <p:pic>
        <p:nvPicPr>
          <p:cNvPr id="154" name="Shape 154"/>
          <p:cNvPicPr preferRelativeResize="0"/>
          <p:nvPr/>
        </p:nvPicPr>
        <p:blipFill rotWithShape="1">
          <a:blip r:embed="rId3">
            <a:alphaModFix/>
          </a:blip>
          <a:srcRect b="-1801"/>
          <a:stretch/>
        </p:blipFill>
        <p:spPr>
          <a:xfrm>
            <a:off x="158025" y="803000"/>
            <a:ext cx="4883076" cy="388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93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Rolls-Royce Manufacturers</a:t>
            </a:r>
            <a:r>
              <a:rPr lang="en" sz="3600" b="0" i="0" u="none" strike="noStrike" cap="none" dirty="0">
                <a:solidFill>
                  <a:srgbClr val="000000"/>
                </a:solidFill>
                <a:latin typeface="Raleway"/>
                <a:ea typeface="Raleway"/>
                <a:cs typeface="Raleway"/>
                <a:sym typeface="Raleway"/>
              </a:rPr>
              <a:t>:</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Rolls-Royce put Big Data processes to use in three key areas of their operations: design, manufacture and after-sales support.</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Paul Stein, the company’s chief scientific officer, says: “</a:t>
            </a:r>
            <a:r>
              <a:rPr lang="en" sz="1800" i="1" dirty="0">
                <a:solidFill>
                  <a:srgbClr val="000000"/>
                </a:solidFill>
                <a:latin typeface="Raleway"/>
                <a:ea typeface="Raleway"/>
                <a:cs typeface="Raleway"/>
                <a:sym typeface="Raleway"/>
              </a:rPr>
              <a:t>We have huge clusters of high-power computing which are used in the design process. We generate tens of terabytes of data on each simulation of one of our jet engines. We then have to use some pretty sophisticated computer techniques to look into that massive dataset and visualize whether that particular product we’ve designed is good or bad.”</a:t>
            </a:r>
          </a:p>
          <a:p>
            <a:pPr marR="0" lvl="0" algn="l" rtl="0">
              <a:lnSpc>
                <a:spcPct val="100000"/>
              </a:lnSpc>
              <a:spcBef>
                <a:spcPts val="0"/>
              </a:spcBef>
              <a:spcAft>
                <a:spcPts val="0"/>
              </a:spcAft>
              <a:buNone/>
            </a:pPr>
            <a:endParaRPr sz="1800" i="1">
              <a:solidFill>
                <a:srgbClr val="000000"/>
              </a:solidFill>
              <a:latin typeface="Raleway"/>
              <a:ea typeface="Raleway"/>
              <a:cs typeface="Raleway"/>
              <a:sym typeface="Raleway"/>
            </a:endParaRPr>
          </a:p>
          <a:p>
            <a:pPr marL="457200" marR="0" lvl="0" indent="-342900" algn="l" rtl="0">
              <a:lnSpc>
                <a:spcPct val="100000"/>
              </a:lnSpc>
              <a:spcBef>
                <a:spcPts val="0"/>
              </a:spcBef>
              <a:spcAft>
                <a:spcPts val="0"/>
              </a:spcAft>
              <a:buClr>
                <a:srgbClr val="000000"/>
              </a:buClr>
              <a:buSzPct val="100000"/>
              <a:buFont typeface="Wingdings" pitchFamily="2" charset="2"/>
              <a:buChar char="Ø"/>
            </a:pPr>
            <a:r>
              <a:rPr lang="en" sz="1800" i="1" dirty="0">
                <a:solidFill>
                  <a:srgbClr val="000000"/>
                </a:solidFill>
                <a:latin typeface="Raleway"/>
                <a:ea typeface="Raleway"/>
                <a:cs typeface="Raleway"/>
                <a:sym typeface="Raleway"/>
              </a:rPr>
              <a:t>Rolls-Royce have been able to offer a new service model to clients, which they call Total Care, where customers are charged per hour for the us of their engines, with all of the servicing costs underwritten by Rolls-Royce.</a:t>
            </a:r>
            <a:br>
              <a:rPr lang="en" sz="1800" i="1" dirty="0">
                <a:solidFill>
                  <a:srgbClr val="000000"/>
                </a:solidFill>
                <a:latin typeface="Raleway"/>
                <a:ea typeface="Raleway"/>
                <a:cs typeface="Raleway"/>
                <a:sym typeface="Raleway"/>
              </a:rPr>
            </a:br>
            <a:r>
              <a:rPr lang="en" sz="1800" i="1" dirty="0">
                <a:solidFill>
                  <a:srgbClr val="000000"/>
                </a:solidFill>
                <a:latin typeface="Raleway"/>
                <a:ea typeface="Raleway"/>
                <a:cs typeface="Raleway"/>
                <a:sym typeface="Raleway"/>
              </a:rPr>
              <a:t/>
            </a:r>
            <a:br>
              <a:rPr lang="en" sz="1800" i="1" dirty="0">
                <a:solidFill>
                  <a:srgbClr val="000000"/>
                </a:solidFill>
                <a:latin typeface="Raleway"/>
                <a:ea typeface="Raleway"/>
                <a:cs typeface="Raleway"/>
                <a:sym typeface="Raleway"/>
              </a:rPr>
            </a:br>
            <a:endParaRPr lang="en" sz="1800" i="1" dirty="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highlight>
                <a:srgbClr val="FFFFFF"/>
              </a:highlight>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a:stretch/>
        </p:blipFill>
        <p:spPr>
          <a:xfrm>
            <a:off x="2444700" y="162735"/>
            <a:ext cx="4254600" cy="4818037"/>
          </a:xfrm>
          <a:prstGeom prst="rect">
            <a:avLst/>
          </a:prstGeom>
          <a:noFill/>
          <a:ln>
            <a:noFill/>
          </a:ln>
        </p:spPr>
      </p:pic>
      <p:pic>
        <p:nvPicPr>
          <p:cNvPr id="165" name="Shape 165" descr="Piece of duct tape sticking a note to the slide"/>
          <p:cNvPicPr preferRelativeResize="0"/>
          <p:nvPr/>
        </p:nvPicPr>
        <p:blipFill rotWithShape="1">
          <a:blip r:embed="rId4">
            <a:alphaModFix/>
          </a:blip>
          <a:srcRect l="9243" t="5926" r="2118" b="10011"/>
          <a:stretch/>
        </p:blipFill>
        <p:spPr>
          <a:xfrm rot="154828">
            <a:off x="3535998" y="147300"/>
            <a:ext cx="2071998" cy="736050"/>
          </a:xfrm>
          <a:prstGeom prst="rect">
            <a:avLst/>
          </a:prstGeom>
          <a:noFill/>
          <a:ln>
            <a:noFill/>
          </a:ln>
        </p:spPr>
      </p:pic>
      <p:sp>
        <p:nvSpPr>
          <p:cNvPr id="166" name="Shape 166"/>
          <p:cNvSpPr txBox="1"/>
          <p:nvPr/>
        </p:nvSpPr>
        <p:spPr>
          <a:xfrm>
            <a:off x="2930625" y="2190447"/>
            <a:ext cx="3432900" cy="762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2"/>
              </a:buClr>
              <a:buSzPct val="25000"/>
              <a:buFont typeface="Raleway"/>
              <a:buNone/>
            </a:pPr>
            <a:r>
              <a:rPr lang="en" sz="3000" b="1">
                <a:solidFill>
                  <a:schemeClr val="lt2"/>
                </a:solidFill>
                <a:latin typeface="Raleway"/>
                <a:ea typeface="Raleway"/>
                <a:cs typeface="Raleway"/>
                <a:sym typeface="Raleway"/>
              </a:rPr>
              <a:t>   THANK YOU</a:t>
            </a:r>
            <a:r>
              <a:rPr lang="en" sz="3000" b="1" i="0" u="none" strike="noStrike" cap="none">
                <a:solidFill>
                  <a:schemeClr val="lt2"/>
                </a:solidFill>
                <a:latin typeface="Raleway"/>
                <a:ea typeface="Raleway"/>
                <a:cs typeface="Raleway"/>
                <a:sym typeface="Raleway"/>
              </a:rPr>
              <a:t>!</a:t>
            </a:r>
          </a:p>
        </p:txBody>
      </p:sp>
      <p:sp>
        <p:nvSpPr>
          <p:cNvPr id="167" name="Shape 167"/>
          <p:cNvSpPr txBox="1"/>
          <p:nvPr/>
        </p:nvSpPr>
        <p:spPr>
          <a:xfrm>
            <a:off x="2855550" y="3495512"/>
            <a:ext cx="2102999" cy="1012198"/>
          </a:xfrm>
          <a:prstGeom prst="rect">
            <a:avLst/>
          </a:prstGeom>
          <a:noFill/>
          <a:ln>
            <a:noFill/>
          </a:ln>
        </p:spPr>
        <p:txBody>
          <a:bodyPr lIns="91425" tIns="91425" rIns="91425" bIns="91425" anchor="b" anchorCtr="0">
            <a:noAutofit/>
          </a:bodyPr>
          <a:lstStyle/>
          <a:p>
            <a:pPr marL="0" marR="0" lvl="0" indent="0" algn="l" rtl="0">
              <a:lnSpc>
                <a:spcPct val="115000"/>
              </a:lnSpc>
              <a:spcBef>
                <a:spcPts val="0"/>
              </a:spcBef>
              <a:spcAft>
                <a:spcPts val="0"/>
              </a:spcAft>
              <a:buClr>
                <a:schemeClr val="dk2"/>
              </a:buClr>
              <a:buFont typeface="Raleway"/>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idx="4294967295"/>
          </p:nvPr>
        </p:nvSpPr>
        <p:spPr>
          <a:xfrm>
            <a:off x="535775" y="712150"/>
            <a:ext cx="5197199" cy="768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dk1"/>
                </a:solidFill>
                <a:latin typeface="PT Sans Narrow"/>
                <a:ea typeface="PT Sans Narrow"/>
                <a:cs typeface="PT Sans Narrow"/>
                <a:sym typeface="PT Sans Narrow"/>
              </a:rPr>
              <a:t>CO</a:t>
            </a:r>
            <a:r>
              <a:rPr lang="en" sz="3600" b="1" i="0" u="none" strike="noStrike" cap="none" baseline="-25000" dirty="0">
                <a:solidFill>
                  <a:schemeClr val="dk1"/>
                </a:solidFill>
                <a:latin typeface="PT Sans Narrow"/>
                <a:ea typeface="PT Sans Narrow"/>
                <a:cs typeface="PT Sans Narrow"/>
                <a:sym typeface="PT Sans Narrow"/>
              </a:rPr>
              <a:t>2  </a:t>
            </a:r>
            <a:r>
              <a:rPr lang="en" sz="3600" b="1" i="0" u="none" strike="noStrike" cap="none" dirty="0" smtClean="0">
                <a:solidFill>
                  <a:schemeClr val="dk1"/>
                </a:solidFill>
                <a:latin typeface="PT Sans Narrow"/>
                <a:ea typeface="PT Sans Narrow"/>
                <a:cs typeface="PT Sans Narrow"/>
                <a:sym typeface="PT Sans Narrow"/>
              </a:rPr>
              <a:t>EMISSION </a:t>
            </a:r>
            <a:endParaRPr lang="en" sz="3600" b="1" i="0" u="none" strike="noStrike" cap="none" dirty="0">
              <a:solidFill>
                <a:schemeClr val="dk1"/>
              </a:solidFill>
              <a:latin typeface="PT Sans Narrow"/>
              <a:ea typeface="PT Sans Narrow"/>
              <a:cs typeface="PT Sans Narrow"/>
              <a:sym typeface="PT Sans Narrow"/>
            </a:endParaRPr>
          </a:p>
        </p:txBody>
      </p:sp>
      <p:sp>
        <p:nvSpPr>
          <p:cNvPr id="73" name="Shape 73"/>
          <p:cNvSpPr txBox="1">
            <a:spLocks noGrp="1"/>
          </p:cNvSpPr>
          <p:nvPr>
            <p:ph type="title" idx="4294967295"/>
          </p:nvPr>
        </p:nvSpPr>
        <p:spPr>
          <a:xfrm>
            <a:off x="535775" y="1480150"/>
            <a:ext cx="5197199" cy="30675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1"/>
              </a:buClr>
              <a:buSzPct val="25000"/>
              <a:buFont typeface="PT Sans Narrow"/>
              <a:buNone/>
            </a:pPr>
            <a:r>
              <a:rPr lang="en" sz="1800" b="0" i="0" u="none" strike="noStrike" cap="none" dirty="0">
                <a:solidFill>
                  <a:srgbClr val="212121"/>
                </a:solidFill>
                <a:highlight>
                  <a:srgbClr val="FFFFFF"/>
                </a:highlight>
                <a:latin typeface="Roboto"/>
                <a:ea typeface="Roboto"/>
                <a:cs typeface="Roboto"/>
                <a:sym typeface="Roboto"/>
              </a:rPr>
              <a:t>Carbon dioxide enters the atmosphere through burning fossil </a:t>
            </a:r>
            <a:r>
              <a:rPr lang="en" sz="1800" b="0" i="0" u="none" strike="noStrike" cap="none" dirty="0" smtClean="0">
                <a:solidFill>
                  <a:srgbClr val="212121"/>
                </a:solidFill>
                <a:highlight>
                  <a:srgbClr val="FFFFFF"/>
                </a:highlight>
                <a:latin typeface="Roboto"/>
                <a:ea typeface="Roboto"/>
                <a:cs typeface="Roboto"/>
                <a:sym typeface="Roboto"/>
              </a:rPr>
              <a:t>fuels, </a:t>
            </a:r>
            <a:r>
              <a:rPr lang="en" sz="1800" b="0" i="0" u="none" strike="noStrike" cap="none" dirty="0">
                <a:solidFill>
                  <a:srgbClr val="212121"/>
                </a:solidFill>
                <a:highlight>
                  <a:srgbClr val="FFFFFF"/>
                </a:highlight>
                <a:latin typeface="Roboto"/>
                <a:ea typeface="Roboto"/>
                <a:cs typeface="Roboto"/>
                <a:sym typeface="Roboto"/>
              </a:rPr>
              <a:t>solid waste, trees and wood products, and also as a result of certain chemical </a:t>
            </a:r>
            <a:r>
              <a:rPr lang="en" sz="1800" b="0" i="0" u="none" strike="noStrike" cap="none" dirty="0" smtClean="0">
                <a:solidFill>
                  <a:srgbClr val="212121"/>
                </a:solidFill>
                <a:highlight>
                  <a:srgbClr val="FFFFFF"/>
                </a:highlight>
                <a:latin typeface="Roboto"/>
                <a:ea typeface="Roboto"/>
                <a:cs typeface="Roboto"/>
                <a:sym typeface="Roboto"/>
              </a:rPr>
              <a:t>reactions. </a:t>
            </a:r>
            <a:r>
              <a:rPr lang="en" sz="1800" b="0" i="0" u="none" strike="noStrike" cap="none" dirty="0">
                <a:solidFill>
                  <a:srgbClr val="212121"/>
                </a:solidFill>
                <a:highlight>
                  <a:srgbClr val="FFFFFF"/>
                </a:highlight>
                <a:latin typeface="Roboto"/>
                <a:ea typeface="Roboto"/>
                <a:cs typeface="Roboto"/>
                <a:sym typeface="Roboto"/>
              </a:rPr>
              <a:t>Carbon dioxide is removed from the </a:t>
            </a:r>
            <a:r>
              <a:rPr lang="en" sz="1800" b="0" i="0" u="none" strike="noStrike" cap="none" dirty="0" smtClean="0">
                <a:solidFill>
                  <a:srgbClr val="212121"/>
                </a:solidFill>
                <a:highlight>
                  <a:srgbClr val="FFFFFF"/>
                </a:highlight>
                <a:latin typeface="Roboto"/>
                <a:ea typeface="Roboto"/>
                <a:cs typeface="Roboto"/>
                <a:sym typeface="Roboto"/>
              </a:rPr>
              <a:t>atmosphere </a:t>
            </a:r>
            <a:r>
              <a:rPr lang="en" sz="1800" b="0" i="0" u="none" strike="noStrike" cap="none" dirty="0">
                <a:solidFill>
                  <a:srgbClr val="212121"/>
                </a:solidFill>
                <a:highlight>
                  <a:srgbClr val="FFFFFF"/>
                </a:highlight>
                <a:latin typeface="Roboto"/>
                <a:ea typeface="Roboto"/>
                <a:cs typeface="Roboto"/>
                <a:sym typeface="Roboto"/>
              </a:rPr>
              <a:t>when it is absorbed by plants as part of the biological carbon cycle.</a:t>
            </a:r>
          </a:p>
        </p:txBody>
      </p:sp>
      <p:pic>
        <p:nvPicPr>
          <p:cNvPr id="74" name="Shape 74" descr="not-co2-emission-photo6.jpg"/>
          <p:cNvPicPr preferRelativeResize="0"/>
          <p:nvPr/>
        </p:nvPicPr>
        <p:blipFill rotWithShape="1">
          <a:blip r:embed="rId3">
            <a:alphaModFix/>
          </a:blip>
          <a:srcRect l="5855"/>
          <a:stretch/>
        </p:blipFill>
        <p:spPr>
          <a:xfrm>
            <a:off x="5921725" y="2407600"/>
            <a:ext cx="3088523" cy="2428247"/>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pic>
        <p:nvPicPr>
          <p:cNvPr id="79" name="Shape 79"/>
          <p:cNvPicPr preferRelativeResize="0"/>
          <p:nvPr/>
        </p:nvPicPr>
        <p:blipFill rotWithShape="1">
          <a:blip r:embed="rId3">
            <a:alphaModFix/>
          </a:blip>
          <a:srcRect/>
          <a:stretch/>
        </p:blipFill>
        <p:spPr>
          <a:xfrm>
            <a:off x="2444700" y="162735"/>
            <a:ext cx="4254600" cy="4818037"/>
          </a:xfrm>
          <a:prstGeom prst="rect">
            <a:avLst/>
          </a:prstGeom>
          <a:noFill/>
          <a:ln>
            <a:noFill/>
          </a:ln>
        </p:spPr>
      </p:pic>
      <p:pic>
        <p:nvPicPr>
          <p:cNvPr id="80" name="Shape 80" descr="Piece of duct tape sticking a note to the slide"/>
          <p:cNvPicPr preferRelativeResize="0"/>
          <p:nvPr/>
        </p:nvPicPr>
        <p:blipFill rotWithShape="1">
          <a:blip r:embed="rId4">
            <a:alphaModFix/>
          </a:blip>
          <a:srcRect l="9243" t="5926" r="2118" b="10011"/>
          <a:stretch/>
        </p:blipFill>
        <p:spPr>
          <a:xfrm rot="154828">
            <a:off x="3535998" y="94925"/>
            <a:ext cx="2071998" cy="736050"/>
          </a:xfrm>
          <a:prstGeom prst="rect">
            <a:avLst/>
          </a:prstGeom>
          <a:noFill/>
          <a:ln>
            <a:noFill/>
          </a:ln>
        </p:spPr>
      </p:pic>
      <p:sp>
        <p:nvSpPr>
          <p:cNvPr id="81" name="Shape 81"/>
          <p:cNvSpPr txBox="1"/>
          <p:nvPr/>
        </p:nvSpPr>
        <p:spPr>
          <a:xfrm>
            <a:off x="2855550" y="687397"/>
            <a:ext cx="3432898" cy="762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2"/>
              </a:buClr>
              <a:buSzPct val="25000"/>
              <a:buFont typeface="Raleway"/>
              <a:buNone/>
            </a:pPr>
            <a:r>
              <a:rPr lang="en" sz="2400" b="1" i="0" u="none" strike="noStrike" cap="none">
                <a:solidFill>
                  <a:schemeClr val="lt2"/>
                </a:solidFill>
                <a:latin typeface="Raleway"/>
                <a:ea typeface="Raleway"/>
                <a:cs typeface="Raleway"/>
                <a:sym typeface="Raleway"/>
              </a:rPr>
              <a:t>TECHNOLOGIES USED</a:t>
            </a:r>
          </a:p>
        </p:txBody>
      </p:sp>
      <p:sp>
        <p:nvSpPr>
          <p:cNvPr id="82" name="Shape 82"/>
          <p:cNvSpPr txBox="1">
            <a:spLocks noGrp="1"/>
          </p:cNvSpPr>
          <p:nvPr>
            <p:ph type="body" idx="4294967295"/>
          </p:nvPr>
        </p:nvSpPr>
        <p:spPr>
          <a:xfrm>
            <a:off x="2855550" y="1377479"/>
            <a:ext cx="3432898" cy="3327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457200" marR="0" lvl="0" indent="-317500" algn="l" rtl="0">
              <a:lnSpc>
                <a:spcPct val="115000"/>
              </a:lnSpc>
              <a:spcBef>
                <a:spcPts val="0"/>
              </a:spcBef>
              <a:spcAft>
                <a:spcPts val="0"/>
              </a:spcAft>
              <a:buClr>
                <a:schemeClr val="dk1"/>
              </a:buClr>
              <a:buSzPct val="100000"/>
              <a:buFont typeface="Raleway"/>
              <a:buChar char="➔"/>
            </a:pPr>
            <a:r>
              <a:rPr lang="en" sz="1400" b="1" i="0" u="none" strike="noStrike" cap="none" dirty="0">
                <a:solidFill>
                  <a:schemeClr val="dk1"/>
                </a:solidFill>
                <a:latin typeface="Raleway"/>
                <a:ea typeface="Raleway"/>
                <a:cs typeface="Raleway"/>
                <a:sym typeface="Raleway"/>
              </a:rPr>
              <a:t>Hadoop</a:t>
            </a:r>
            <a:r>
              <a:rPr lang="en" sz="1400" b="0" i="0" u="none" strike="noStrike" cap="none" dirty="0">
                <a:solidFill>
                  <a:schemeClr val="dk2"/>
                </a:solidFill>
                <a:latin typeface="Raleway"/>
                <a:ea typeface="Raleway"/>
                <a:cs typeface="Raleway"/>
                <a:sym typeface="Raleway"/>
              </a:rPr>
              <a:t/>
            </a:r>
            <a:br>
              <a:rPr lang="en" sz="1400" b="0" i="0" u="none" strike="noStrike" cap="none" dirty="0">
                <a:solidFill>
                  <a:schemeClr val="dk2"/>
                </a:solidFill>
                <a:latin typeface="Raleway"/>
                <a:ea typeface="Raleway"/>
                <a:cs typeface="Raleway"/>
                <a:sym typeface="Raleway"/>
              </a:rPr>
            </a:br>
            <a:r>
              <a:rPr lang="en" sz="1100" b="0" i="0" u="none" strike="noStrike" cap="none" dirty="0">
                <a:solidFill>
                  <a:srgbClr val="545454"/>
                </a:solidFill>
                <a:highlight>
                  <a:srgbClr val="FFFFFF"/>
                </a:highlight>
                <a:latin typeface="Raleway"/>
                <a:ea typeface="Raleway"/>
                <a:cs typeface="Raleway"/>
                <a:sym typeface="Raleway"/>
              </a:rPr>
              <a:t>Framework that allows for the distributed processing.</a:t>
            </a:r>
          </a:p>
          <a:p>
            <a:pPr marL="457200" marR="0" lvl="0" indent="-317500" algn="l" rtl="0">
              <a:lnSpc>
                <a:spcPct val="115000"/>
              </a:lnSpc>
              <a:spcBef>
                <a:spcPts val="1000"/>
              </a:spcBef>
              <a:spcAft>
                <a:spcPts val="0"/>
              </a:spcAft>
              <a:buClr>
                <a:schemeClr val="dk1"/>
              </a:buClr>
              <a:buSzPct val="100000"/>
              <a:buFont typeface="Raleway"/>
              <a:buChar char="➔"/>
            </a:pPr>
            <a:r>
              <a:rPr lang="en" sz="1400" b="1" i="0" u="none" strike="noStrike" cap="none" dirty="0">
                <a:solidFill>
                  <a:schemeClr val="dk1"/>
                </a:solidFill>
                <a:latin typeface="Raleway"/>
                <a:ea typeface="Raleway"/>
                <a:cs typeface="Raleway"/>
                <a:sym typeface="Raleway"/>
              </a:rPr>
              <a:t>Hive</a:t>
            </a:r>
            <a:r>
              <a:rPr lang="en" sz="1400" b="0" i="0" u="none" strike="noStrike" cap="none" dirty="0">
                <a:solidFill>
                  <a:schemeClr val="dk2"/>
                </a:solidFill>
                <a:latin typeface="Raleway"/>
                <a:ea typeface="Raleway"/>
                <a:cs typeface="Raleway"/>
                <a:sym typeface="Raleway"/>
              </a:rPr>
              <a:t/>
            </a:r>
            <a:br>
              <a:rPr lang="en" sz="1400" b="0" i="0" u="none" strike="noStrike" cap="none" dirty="0">
                <a:solidFill>
                  <a:schemeClr val="dk2"/>
                </a:solidFill>
                <a:latin typeface="Raleway"/>
                <a:ea typeface="Raleway"/>
                <a:cs typeface="Raleway"/>
                <a:sym typeface="Raleway"/>
              </a:rPr>
            </a:br>
            <a:r>
              <a:rPr lang="en" sz="1100" b="0" i="0" u="none" strike="noStrike" cap="none" dirty="0">
                <a:solidFill>
                  <a:srgbClr val="545454"/>
                </a:solidFill>
                <a:highlight>
                  <a:srgbClr val="FFFFFF"/>
                </a:highlight>
                <a:latin typeface="Raleway"/>
                <a:ea typeface="Raleway"/>
                <a:cs typeface="Raleway"/>
                <a:sym typeface="Raleway"/>
              </a:rPr>
              <a:t>data warehouse software facilitates reading, writing, and managing large datasets.</a:t>
            </a:r>
          </a:p>
          <a:p>
            <a:pPr marL="457200" lvl="0" indent="-317500" rtl="0">
              <a:spcBef>
                <a:spcPts val="1000"/>
              </a:spcBef>
              <a:spcAft>
                <a:spcPts val="0"/>
              </a:spcAft>
              <a:buClr>
                <a:schemeClr val="dk1"/>
              </a:buClr>
              <a:buSzPct val="100000"/>
              <a:buFont typeface="Raleway"/>
              <a:buChar char="➔"/>
            </a:pPr>
            <a:r>
              <a:rPr lang="en" sz="1400" b="1" dirty="0">
                <a:solidFill>
                  <a:schemeClr val="dk1"/>
                </a:solidFill>
                <a:latin typeface="Raleway"/>
                <a:ea typeface="Raleway"/>
                <a:cs typeface="Raleway"/>
                <a:sym typeface="Raleway"/>
              </a:rPr>
              <a:t>R studio                                </a:t>
            </a:r>
            <a:r>
              <a:rPr lang="en" sz="1400" b="1" dirty="0" smtClean="0">
                <a:solidFill>
                  <a:schemeClr val="dk1"/>
                </a:solidFill>
                <a:latin typeface="Raleway"/>
                <a:ea typeface="Raleway"/>
                <a:cs typeface="Raleway"/>
                <a:sym typeface="Raleway"/>
              </a:rPr>
              <a:t>         </a:t>
            </a:r>
            <a:r>
              <a:rPr lang="en" sz="1100" dirty="0" smtClean="0">
                <a:solidFill>
                  <a:srgbClr val="222222"/>
                </a:solidFill>
                <a:highlight>
                  <a:srgbClr val="FFFFFF"/>
                </a:highlight>
                <a:latin typeface="Raleway"/>
                <a:ea typeface="Raleway"/>
                <a:cs typeface="Raleway"/>
                <a:sym typeface="Raleway"/>
              </a:rPr>
              <a:t>open-source </a:t>
            </a:r>
            <a:r>
              <a:rPr lang="en" sz="1100" dirty="0">
                <a:solidFill>
                  <a:srgbClr val="222222"/>
                </a:solidFill>
                <a:highlight>
                  <a:srgbClr val="FFFFFF"/>
                </a:highlight>
                <a:latin typeface="Raleway"/>
                <a:ea typeface="Raleway"/>
                <a:cs typeface="Raleway"/>
                <a:sym typeface="Raleway"/>
              </a:rPr>
              <a:t>integrated development environment for R programming language</a:t>
            </a:r>
          </a:p>
          <a:p>
            <a:pPr marL="457200" marR="0" lvl="0" indent="-317500" algn="l" rtl="0">
              <a:lnSpc>
                <a:spcPct val="115000"/>
              </a:lnSpc>
              <a:spcBef>
                <a:spcPts val="1000"/>
              </a:spcBef>
              <a:spcAft>
                <a:spcPts val="0"/>
              </a:spcAft>
              <a:buClr>
                <a:schemeClr val="dk1"/>
              </a:buClr>
              <a:buSzPct val="100000"/>
              <a:buFont typeface="Raleway"/>
              <a:buChar char="➔"/>
            </a:pPr>
            <a:r>
              <a:rPr lang="en" sz="1400" b="1" i="0" u="none" strike="noStrike" cap="none" dirty="0">
                <a:solidFill>
                  <a:schemeClr val="dk1"/>
                </a:solidFill>
                <a:latin typeface="Raleway"/>
                <a:ea typeface="Raleway"/>
                <a:cs typeface="Raleway"/>
                <a:sym typeface="Raleway"/>
              </a:rPr>
              <a:t>Tableau</a:t>
            </a:r>
            <a:r>
              <a:rPr lang="en" sz="1400" b="0" i="0" u="none" strike="noStrike" cap="none" dirty="0">
                <a:solidFill>
                  <a:schemeClr val="dk2"/>
                </a:solidFill>
                <a:latin typeface="Raleway"/>
                <a:ea typeface="Raleway"/>
                <a:cs typeface="Raleway"/>
                <a:sym typeface="Raleway"/>
              </a:rPr>
              <a:t/>
            </a:r>
            <a:br>
              <a:rPr lang="en" sz="1400" b="0" i="0" u="none" strike="noStrike" cap="none" dirty="0">
                <a:solidFill>
                  <a:schemeClr val="dk2"/>
                </a:solidFill>
                <a:latin typeface="Raleway"/>
                <a:ea typeface="Raleway"/>
                <a:cs typeface="Raleway"/>
                <a:sym typeface="Raleway"/>
              </a:rPr>
            </a:br>
            <a:r>
              <a:rPr lang="en" sz="1100" b="0" i="0" u="none" strike="noStrike" cap="none" dirty="0">
                <a:solidFill>
                  <a:srgbClr val="222222"/>
                </a:solidFill>
                <a:highlight>
                  <a:srgbClr val="FFFFFF"/>
                </a:highlight>
                <a:latin typeface="Raleway"/>
                <a:ea typeface="Raleway"/>
                <a:cs typeface="Raleway"/>
                <a:sym typeface="Raleway"/>
              </a:rPr>
              <a:t>produces interactive data visualization products focused on business intelligence.</a:t>
            </a:r>
          </a:p>
          <a:p>
            <a:pPr marR="0" lvl="0" algn="l" rtl="0">
              <a:lnSpc>
                <a:spcPct val="115000"/>
              </a:lnSpc>
              <a:spcBef>
                <a:spcPts val="1000"/>
              </a:spcBef>
              <a:spcAft>
                <a:spcPts val="0"/>
              </a:spcAft>
              <a:buNone/>
            </a:pPr>
            <a:r>
              <a:rPr lang="en" sz="1100" dirty="0">
                <a:solidFill>
                  <a:srgbClr val="222222"/>
                </a:solidFill>
                <a:highlight>
                  <a:srgbClr val="FFFFFF"/>
                </a:highlight>
                <a:latin typeface="Raleway"/>
                <a:ea typeface="Raleway"/>
                <a:cs typeface="Raleway"/>
                <a:sym typeface="Raleway"/>
              </a:rPr>
              <a:t>.</a:t>
            </a:r>
          </a:p>
          <a:p>
            <a:pPr marR="0" lvl="0" algn="l" rtl="0">
              <a:lnSpc>
                <a:spcPct val="115000"/>
              </a:lnSpc>
              <a:spcBef>
                <a:spcPts val="1000"/>
              </a:spcBef>
              <a:spcAft>
                <a:spcPts val="0"/>
              </a:spcAft>
              <a:buNone/>
            </a:pPr>
            <a:endParaRPr sz="1400" b="1">
              <a:solidFill>
                <a:schemeClr val="dk1"/>
              </a:solidFill>
              <a:highlight>
                <a:srgbClr val="FFFFFF"/>
              </a:highlight>
              <a:latin typeface="Raleway"/>
              <a:ea typeface="Raleway"/>
              <a:cs typeface="Raleway"/>
              <a:sym typeface="Raleway"/>
            </a:endParaRPr>
          </a:p>
          <a:p>
            <a:pPr marR="0" lvl="0" algn="l" rtl="0">
              <a:lnSpc>
                <a:spcPct val="115000"/>
              </a:lnSpc>
              <a:spcBef>
                <a:spcPts val="1000"/>
              </a:spcBef>
              <a:spcAft>
                <a:spcPts val="0"/>
              </a:spcAft>
              <a:buNone/>
            </a:pPr>
            <a:endParaRPr sz="1400" b="1">
              <a:solidFill>
                <a:schemeClr val="dk1"/>
              </a:solidFill>
              <a:highlight>
                <a:srgbClr val="FFFFFF"/>
              </a:highlight>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283100" y="712150"/>
            <a:ext cx="8631598" cy="3835499"/>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Hadoop</a:t>
            </a:r>
            <a:r>
              <a:rPr lang="en" sz="3600" b="0" i="0" u="none" strike="noStrike" cap="none" dirty="0" smtClean="0">
                <a:solidFill>
                  <a:srgbClr val="000000"/>
                </a:solidFill>
                <a:latin typeface="Raleway"/>
                <a:ea typeface="Raleway"/>
                <a:cs typeface="Raleway"/>
                <a:sym typeface="Raleway"/>
              </a:rPr>
              <a:t>:</a:t>
            </a:r>
            <a:endParaRPr lang="en" sz="3600" b="0" i="0" u="none" strike="noStrike" cap="none" dirty="0">
              <a:solidFill>
                <a:srgbClr val="000000"/>
              </a:solidFill>
              <a:latin typeface="Raleway"/>
              <a:ea typeface="Raleway"/>
              <a:cs typeface="Raleway"/>
              <a:sym typeface="Raleway"/>
            </a:endParaRP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b="0" i="0" u="none" strike="noStrike" cap="none" dirty="0">
                <a:solidFill>
                  <a:srgbClr val="000000"/>
                </a:solidFill>
                <a:latin typeface="Raleway"/>
                <a:ea typeface="Raleway"/>
                <a:cs typeface="Raleway"/>
                <a:sym typeface="Raleway"/>
              </a:rPr>
              <a:t>Loaded the dataset into hadoop file system as a  csv file.</a:t>
            </a:r>
          </a:p>
          <a:p>
            <a:pPr marL="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4572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88" name="Shape 88" descr="Screen Shot 2017-06-30 at 2.35.13 PM.png"/>
          <p:cNvPicPr preferRelativeResize="0"/>
          <p:nvPr/>
        </p:nvPicPr>
        <p:blipFill rotWithShape="1">
          <a:blip r:embed="rId3">
            <a:alphaModFix/>
          </a:blip>
          <a:srcRect/>
          <a:stretch/>
        </p:blipFill>
        <p:spPr>
          <a:xfrm>
            <a:off x="1573075" y="1802425"/>
            <a:ext cx="5181600" cy="2476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83100" y="712150"/>
            <a:ext cx="8631599" cy="3835499"/>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Hive:</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b="0" i="0" u="none" strike="noStrike" cap="none" dirty="0">
                <a:solidFill>
                  <a:srgbClr val="000000"/>
                </a:solidFill>
                <a:latin typeface="Raleway"/>
                <a:ea typeface="Raleway"/>
                <a:cs typeface="Raleway"/>
                <a:sym typeface="Raleway"/>
              </a:rPr>
              <a:t>Created a hive table named </a:t>
            </a:r>
            <a:r>
              <a:rPr lang="en" sz="1800" b="0" i="0" u="none" strike="noStrike" cap="none" dirty="0" smtClean="0">
                <a:solidFill>
                  <a:srgbClr val="000000"/>
                </a:solidFill>
                <a:latin typeface="Raleway"/>
                <a:ea typeface="Raleway"/>
                <a:cs typeface="Raleway"/>
                <a:sym typeface="Raleway"/>
              </a:rPr>
              <a:t>emissions</a:t>
            </a:r>
            <a:r>
              <a:rPr lang="en" sz="1800" dirty="0" smtClean="0">
                <a:solidFill>
                  <a:srgbClr val="000000"/>
                </a:solidFill>
                <a:latin typeface="Raleway"/>
                <a:ea typeface="Raleway"/>
                <a:cs typeface="Raleway"/>
                <a:sym typeface="Raleway"/>
              </a:rPr>
              <a:t> </a:t>
            </a:r>
            <a:r>
              <a:rPr lang="en" sz="1800" dirty="0">
                <a:solidFill>
                  <a:srgbClr val="000000"/>
                </a:solidFill>
                <a:latin typeface="Raleway"/>
                <a:ea typeface="Raleway"/>
                <a:cs typeface="Raleway"/>
                <a:sym typeface="Raleway"/>
              </a:rPr>
              <a:t>with </a:t>
            </a:r>
            <a:r>
              <a:rPr lang="en" sz="1800" b="0" i="0" u="none" strike="noStrike" cap="none" dirty="0">
                <a:solidFill>
                  <a:srgbClr val="000000"/>
                </a:solidFill>
                <a:latin typeface="Raleway"/>
                <a:ea typeface="Raleway"/>
                <a:cs typeface="Raleway"/>
                <a:sym typeface="Raleway"/>
              </a:rPr>
              <a:t>years </a:t>
            </a:r>
            <a:r>
              <a:rPr lang="en" sz="1800" b="0" i="0" u="none" strike="noStrike" cap="none" dirty="0" smtClean="0">
                <a:solidFill>
                  <a:srgbClr val="000000"/>
                </a:solidFill>
                <a:latin typeface="Raleway"/>
                <a:ea typeface="Raleway"/>
                <a:cs typeface="Raleway"/>
                <a:sym typeface="Raleway"/>
              </a:rPr>
              <a:t>as </a:t>
            </a:r>
            <a:r>
              <a:rPr lang="en" sz="1800" b="0" i="0" u="none" strike="noStrike" cap="none" dirty="0">
                <a:solidFill>
                  <a:srgbClr val="000000"/>
                </a:solidFill>
                <a:latin typeface="Raleway"/>
                <a:ea typeface="Raleway"/>
                <a:cs typeface="Raleway"/>
                <a:sym typeface="Raleway"/>
              </a:rPr>
              <a:t>fields</a:t>
            </a:r>
            <a:r>
              <a:rPr lang="en" sz="1800" dirty="0">
                <a:solidFill>
                  <a:srgbClr val="000000"/>
                </a:solidFill>
                <a:latin typeface="Raleway"/>
                <a:ea typeface="Raleway"/>
                <a:cs typeface="Raleway"/>
                <a:sym typeface="Raleway"/>
              </a:rPr>
              <a:t> and loaded </a:t>
            </a:r>
            <a:r>
              <a:rPr lang="en" sz="1800" dirty="0" smtClean="0">
                <a:solidFill>
                  <a:srgbClr val="000000"/>
                </a:solidFill>
                <a:latin typeface="Raleway"/>
                <a:ea typeface="Raleway"/>
                <a:cs typeface="Raleway"/>
                <a:sym typeface="Raleway"/>
              </a:rPr>
              <a:t>the csv </a:t>
            </a:r>
            <a:r>
              <a:rPr lang="en" sz="1800" dirty="0">
                <a:solidFill>
                  <a:srgbClr val="000000"/>
                </a:solidFill>
                <a:latin typeface="Raleway"/>
                <a:ea typeface="Raleway"/>
                <a:cs typeface="Raleway"/>
                <a:sym typeface="Raleway"/>
              </a:rPr>
              <a:t>data into the table</a:t>
            </a:r>
            <a:r>
              <a:rPr lang="en" sz="1800" dirty="0" smtClean="0">
                <a:solidFill>
                  <a:srgbClr val="000000"/>
                </a:solidFill>
                <a:latin typeface="Raleway"/>
                <a:ea typeface="Raleway"/>
                <a:cs typeface="Raleway"/>
                <a:sym typeface="Raleway"/>
              </a:rPr>
              <a:t>.</a:t>
            </a:r>
            <a:br>
              <a:rPr lang="en" sz="1800" dirty="0" smtClean="0">
                <a:solidFill>
                  <a:srgbClr val="000000"/>
                </a:solidFill>
                <a:latin typeface="Raleway"/>
                <a:ea typeface="Raleway"/>
                <a:cs typeface="Raleway"/>
                <a:sym typeface="Raleway"/>
              </a:rPr>
            </a:br>
            <a:endParaRPr lang="en" sz="1800" dirty="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a:p>
          <a:p>
            <a:pPr marL="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4572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028" name="Picture 4"/>
          <p:cNvPicPr>
            <a:picLocks noChangeAspect="1" noChangeArrowheads="1"/>
          </p:cNvPicPr>
          <p:nvPr/>
        </p:nvPicPr>
        <p:blipFill>
          <a:blip r:embed="rId3"/>
          <a:srcRect/>
          <a:stretch>
            <a:fillRect/>
          </a:stretch>
        </p:blipFill>
        <p:spPr bwMode="auto">
          <a:xfrm>
            <a:off x="457200" y="1962150"/>
            <a:ext cx="83058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146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Tableau:</a:t>
            </a:r>
          </a:p>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Maximum</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maximum value for each year has been found using hive and its results are visualized using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00" name="Shape 100"/>
          <p:cNvPicPr preferRelativeResize="0"/>
          <p:nvPr/>
        </p:nvPicPr>
        <p:blipFill>
          <a:blip r:embed="rId3">
            <a:alphaModFix/>
          </a:blip>
          <a:stretch>
            <a:fillRect/>
          </a:stretch>
        </p:blipFill>
        <p:spPr>
          <a:xfrm>
            <a:off x="287925" y="1928275"/>
            <a:ext cx="8507075" cy="301997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14600" y="696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Minimum</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minimum value for each year has been found using hive and its results are visualized using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06" name="Shape 106"/>
          <p:cNvPicPr preferRelativeResize="0"/>
          <p:nvPr/>
        </p:nvPicPr>
        <p:blipFill>
          <a:blip r:embed="rId3">
            <a:alphaModFix/>
          </a:blip>
          <a:stretch>
            <a:fillRect/>
          </a:stretch>
        </p:blipFill>
        <p:spPr>
          <a:xfrm>
            <a:off x="271800" y="1411325"/>
            <a:ext cx="8405248" cy="365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0" y="696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Count</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number of values made for each year has been found using hive and its results are visualized using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12" name="Shape 112"/>
          <p:cNvPicPr preferRelativeResize="0"/>
          <p:nvPr/>
        </p:nvPicPr>
        <p:blipFill>
          <a:blip r:embed="rId3">
            <a:alphaModFix/>
          </a:blip>
          <a:stretch>
            <a:fillRect/>
          </a:stretch>
        </p:blipFill>
        <p:spPr>
          <a:xfrm>
            <a:off x="418174" y="1348600"/>
            <a:ext cx="8220949" cy="362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4600" y="34800"/>
            <a:ext cx="8914800" cy="5073900"/>
          </a:xfrm>
          <a:prstGeom prst="rect">
            <a:avLst/>
          </a:prstGeom>
          <a:noFill/>
          <a:ln w="9525" cap="flat" cmpd="sng">
            <a:solidFill>
              <a:schemeClr val="lt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PT Sans Narrow"/>
              <a:buNone/>
            </a:pPr>
            <a:r>
              <a:rPr lang="en" sz="3600" dirty="0">
                <a:solidFill>
                  <a:srgbClr val="000000"/>
                </a:solidFill>
                <a:latin typeface="Raleway"/>
                <a:ea typeface="Raleway"/>
                <a:cs typeface="Raleway"/>
                <a:sym typeface="Raleway"/>
              </a:rPr>
              <a:t>Average</a:t>
            </a:r>
            <a:r>
              <a:rPr lang="en" sz="3600" b="0" i="0" u="none" strike="noStrike" cap="none" dirty="0">
                <a:solidFill>
                  <a:srgbClr val="000000"/>
                </a:solidFill>
                <a:latin typeface="Raleway"/>
                <a:ea typeface="Raleway"/>
                <a:cs typeface="Raleway"/>
                <a:sym typeface="Raleway"/>
              </a:rPr>
              <a:t>:</a:t>
            </a:r>
          </a:p>
          <a:p>
            <a:pPr marL="914400" marR="0" lvl="0" indent="-342900" algn="l" rtl="0">
              <a:lnSpc>
                <a:spcPct val="100000"/>
              </a:lnSpc>
              <a:spcBef>
                <a:spcPts val="0"/>
              </a:spcBef>
              <a:spcAft>
                <a:spcPts val="0"/>
              </a:spcAft>
              <a:buClr>
                <a:srgbClr val="000000"/>
              </a:buClr>
              <a:buSzPct val="100000"/>
              <a:buFont typeface="Wingdings" pitchFamily="2" charset="2"/>
              <a:buChar char="Ø"/>
            </a:pPr>
            <a:r>
              <a:rPr lang="en" sz="1800" dirty="0">
                <a:solidFill>
                  <a:srgbClr val="000000"/>
                </a:solidFill>
                <a:latin typeface="Raleway"/>
                <a:ea typeface="Raleway"/>
                <a:cs typeface="Raleway"/>
                <a:sym typeface="Raleway"/>
              </a:rPr>
              <a:t>The average value for each year has been found using hive and its results are visualized using Tableau.</a:t>
            </a: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R="0" lvl="0" algn="l" rtl="0">
              <a:lnSpc>
                <a:spcPct val="100000"/>
              </a:lnSpc>
              <a:spcBef>
                <a:spcPts val="0"/>
              </a:spcBef>
              <a:spcAft>
                <a:spcPts val="0"/>
              </a:spcAft>
              <a:buNone/>
            </a:pPr>
            <a:endParaRPr sz="180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endParaRPr sz="18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chemeClr val="dk2"/>
              </a:buClr>
              <a:buSzPct val="25000"/>
              <a:buFont typeface="PT Sans Narrow"/>
              <a:buNone/>
            </a:pPr>
            <a:r>
              <a:rPr lang="en" sz="3600" b="0" i="0" u="none" strike="noStrike" cap="none" dirty="0">
                <a:solidFill>
                  <a:srgbClr val="000000"/>
                </a:solidFill>
                <a:latin typeface="Raleway"/>
                <a:ea typeface="Raleway"/>
                <a:cs typeface="Raleway"/>
                <a:sym typeface="Raleway"/>
              </a:rPr>
              <a:t>   </a:t>
            </a:r>
          </a:p>
          <a:p>
            <a:pPr marL="914400" marR="0" lvl="0" indent="0" algn="l" rtl="0">
              <a:lnSpc>
                <a:spcPct val="100000"/>
              </a:lnSpc>
              <a:spcBef>
                <a:spcPts val="0"/>
              </a:spcBef>
              <a:spcAft>
                <a:spcPts val="0"/>
              </a:spcAft>
              <a:buClr>
                <a:schemeClr val="dk2"/>
              </a:buClr>
              <a:buSzPct val="25000"/>
              <a:buFont typeface="PT Sans Narrow"/>
              <a:buNone/>
            </a:pPr>
            <a:endParaRPr sz="3600" b="0" i="0" u="none" strike="noStrike" cap="none">
              <a:solidFill>
                <a:srgbClr val="000000"/>
              </a:solidFill>
              <a:latin typeface="Raleway"/>
              <a:ea typeface="Raleway"/>
              <a:cs typeface="Raleway"/>
              <a:sym typeface="Raleway"/>
            </a:endParaRPr>
          </a:p>
        </p:txBody>
      </p:sp>
      <p:pic>
        <p:nvPicPr>
          <p:cNvPr id="118" name="Shape 118"/>
          <p:cNvPicPr preferRelativeResize="0"/>
          <p:nvPr/>
        </p:nvPicPr>
        <p:blipFill>
          <a:blip r:embed="rId3">
            <a:alphaModFix/>
          </a:blip>
          <a:stretch>
            <a:fillRect/>
          </a:stretch>
        </p:blipFill>
        <p:spPr>
          <a:xfrm>
            <a:off x="313625" y="1348600"/>
            <a:ext cx="8384325" cy="35997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541</Words>
  <PresentationFormat>On-screen Show (16:9)</PresentationFormat>
  <Paragraphs>124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PT Sans Narrow</vt:lpstr>
      <vt:lpstr>Open Sans</vt:lpstr>
      <vt:lpstr>Roboto</vt:lpstr>
      <vt:lpstr>Raleway</vt:lpstr>
      <vt:lpstr>Wingdings</vt:lpstr>
      <vt:lpstr>tropic</vt:lpstr>
      <vt:lpstr>       BIG DATA ANALYTICS              MINI PROJECT</vt:lpstr>
      <vt:lpstr>CO2  EMISSION </vt:lpstr>
      <vt:lpstr>Slide 3</vt:lpstr>
      <vt:lpstr>Hadoop: Loaded the dataset into hadoop file system as a  csv file.      </vt:lpstr>
      <vt:lpstr>Hive: Created a hive table named emissions with years as fields and loaded the csv data into the table.                </vt:lpstr>
      <vt:lpstr>Tableau: Maximum: The maximum value for each year has been found using hive and its results are visualized using Tableau.        </vt:lpstr>
      <vt:lpstr>Minimum: The minimum value for each year has been found using hive and its results are visualized using Tableau.          </vt:lpstr>
      <vt:lpstr>Count: The number of values made for each year has been found using hive and its results are visualized using Tableau.         </vt:lpstr>
      <vt:lpstr>Average: The average value for each year has been found using hive and its results are visualized using Tableau.         </vt:lpstr>
      <vt:lpstr>Forecast Analysis: The future predictions are visualized through the analysis feature available  in Tableau.         </vt:lpstr>
      <vt:lpstr>Trend Analysis: The data trends using lines of best fit on statistical models are visualized through the trend analysis feature available  in Tableau.          </vt:lpstr>
      <vt:lpstr>Time Series Analysis: The month by month analysis of data are visualized through the built-in date and time feature available  in Tableau.          </vt:lpstr>
      <vt:lpstr>R studio: Correlation between two variables: The correlation between the year 1960 and 1961 is calculated through the cor.test() function in R studio.                                               </vt:lpstr>
      <vt:lpstr>Observations from the dataset:    On an average,the CO2 emission rate is found to be maximum during the year 1960 and minimum during the year 1973. Based on the forecast analysis,the average emission rate for the upcoming years is found to be 6.495(metric tons per capita). The Co2 emission rate is found to be maximum(99.84) in the United Arab Emirates during the year 1969. The Co2 emission rate is found to be minimum(-0.020) in the country Senegal during the year 1968.          </vt:lpstr>
      <vt:lpstr>Slide 15</vt:lpstr>
      <vt:lpstr>Rolls-Royce Manufacturers:  Rolls-Royce put Big Data processes to use in three key areas of their operations: design, manufacture and after-sales support.  Paul Stein, the company’s chief scientific officer, says: “We have huge clusters of high-power computing which are used in the design process. We generate tens of terabytes of data on each simulation of one of our jet engines. We then have to use some pretty sophisticated computer techniques to look into that massive dataset and visualize whether that particular product we’ve designed is good or bad.”  Rolls-Royce have been able to offer a new service model to clients, which they call Total Care, where customers are charged per hour for the us of their engines, with all of the servicing costs underwritten by Rolls-Royce.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ANALYTICS              MINI PROJECT</dc:title>
  <dc:creator>swapna subha</dc:creator>
  <cp:lastModifiedBy>Sony</cp:lastModifiedBy>
  <cp:revision>2</cp:revision>
  <dcterms:modified xsi:type="dcterms:W3CDTF">2017-06-30T15:15:56Z</dcterms:modified>
</cp:coreProperties>
</file>