
<file path=[Content_Types].xml><?xml version="1.0" encoding="utf-8"?>
<Types xmlns="http://schemas.openxmlformats.org/package/2006/content-types">
  <Default Extension="gif" ContentType="image/gif"/>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256" r:id="rId2"/>
    <p:sldId id="276" r:id="rId3"/>
    <p:sldId id="257" r:id="rId4"/>
    <p:sldId id="279" r:id="rId5"/>
    <p:sldId id="278" r:id="rId6"/>
    <p:sldId id="258" r:id="rId7"/>
    <p:sldId id="259" r:id="rId8"/>
    <p:sldId id="260" r:id="rId9"/>
    <p:sldId id="261" r:id="rId10"/>
    <p:sldId id="262" r:id="rId11"/>
    <p:sldId id="263" r:id="rId12"/>
    <p:sldId id="264" r:id="rId13"/>
    <p:sldId id="265" r:id="rId14"/>
    <p:sldId id="266" r:id="rId15"/>
    <p:sldId id="267" r:id="rId16"/>
    <p:sldId id="273" r:id="rId17"/>
    <p:sldId id="281" r:id="rId18"/>
    <p:sldId id="268" r:id="rId19"/>
    <p:sldId id="269" r:id="rId20"/>
    <p:sldId id="280" r:id="rId21"/>
    <p:sldId id="271" r:id="rId22"/>
    <p:sldId id="275" r:id="rId23"/>
    <p:sldId id="272" r:id="rId2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29670C-C5EA-43E7-AEC6-7FABD206A0F7}">
          <p14:sldIdLst>
            <p14:sldId id="256"/>
            <p14:sldId id="276"/>
            <p14:sldId id="257"/>
            <p14:sldId id="279"/>
          </p14:sldIdLst>
        </p14:section>
        <p14:section name="Summary Section" id="{5C3D1859-D67B-40DE-A20F-43BDBE146A26}">
          <p14:sldIdLst>
            <p14:sldId id="278"/>
          </p14:sldIdLst>
        </p14:section>
        <p14:section name="Section 1" id="{D33850E7-2AA7-4D00-8475-D0E55C89E16D}">
          <p14:sldIdLst>
            <p14:sldId id="258"/>
          </p14:sldIdLst>
        </p14:section>
        <p14:section name="Section 2" id="{5FB5A4D2-9231-4889-9771-CE0B63F306F3}">
          <p14:sldIdLst>
            <p14:sldId id="259"/>
            <p14:sldId id="260"/>
            <p14:sldId id="261"/>
            <p14:sldId id="262"/>
          </p14:sldIdLst>
        </p14:section>
        <p14:section name="Section 3" id="{7D5F5B56-020B-4078-A894-35924BE8CF06}">
          <p14:sldIdLst>
            <p14:sldId id="263"/>
            <p14:sldId id="264"/>
            <p14:sldId id="265"/>
            <p14:sldId id="266"/>
            <p14:sldId id="267"/>
            <p14:sldId id="273"/>
            <p14:sldId id="281"/>
            <p14:sldId id="268"/>
          </p14:sldIdLst>
        </p14:section>
        <p14:section name="Section 4" id="{4BA43CFE-DCC4-42B3-864A-D6B05C010B04}">
          <p14:sldIdLst>
            <p14:sldId id="269"/>
            <p14:sldId id="280"/>
            <p14:sldId id="271"/>
            <p14:sldId id="275"/>
            <p14:sldId id="2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22" autoAdjust="0"/>
  </p:normalViewPr>
  <p:slideViewPr>
    <p:cSldViewPr>
      <p:cViewPr varScale="1">
        <p:scale>
          <a:sx n="70" d="100"/>
          <a:sy n="70" d="100"/>
        </p:scale>
        <p:origin x="62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3576"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9E3DD2-68C1-980E-85A9-5AE4099AFE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15CCA1D-2FDF-72A7-C6B7-DA4BE644D0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35EA5-FD31-4C02-8457-FF336272B2E0}" type="datetimeFigureOut">
              <a:rPr lang="en-IN" smtClean="0"/>
              <a:t>25-11-2024</a:t>
            </a:fld>
            <a:endParaRPr lang="en-IN"/>
          </a:p>
        </p:txBody>
      </p:sp>
      <p:sp>
        <p:nvSpPr>
          <p:cNvPr id="4" name="Footer Placeholder 3">
            <a:extLst>
              <a:ext uri="{FF2B5EF4-FFF2-40B4-BE49-F238E27FC236}">
                <a16:creationId xmlns:a16="http://schemas.microsoft.com/office/drawing/2014/main" id="{66D568DD-E268-1C8B-780B-A801510EB4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4F12ADBC-3814-45AF-BAC8-32929069D2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DB608E-7DF4-4350-860A-9BCAD5E58676}" type="slidenum">
              <a:rPr lang="en-IN" smtClean="0"/>
              <a:t>‹#›</a:t>
            </a:fld>
            <a:endParaRPr lang="en-IN"/>
          </a:p>
        </p:txBody>
      </p:sp>
    </p:spTree>
    <p:extLst>
      <p:ext uri="{BB962C8B-B14F-4D97-AF65-F5344CB8AC3E}">
        <p14:creationId xmlns:p14="http://schemas.microsoft.com/office/powerpoint/2010/main" val="2239408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0F642-B9A7-417F-8D0A-19875C92D0B7}"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47757-5AD4-48DB-B46A-84A08FE18C93}" type="slidenum">
              <a:rPr lang="en-IN" smtClean="0"/>
              <a:t>‹#›</a:t>
            </a:fld>
            <a:endParaRPr lang="en-IN"/>
          </a:p>
        </p:txBody>
      </p:sp>
    </p:spTree>
    <p:extLst>
      <p:ext uri="{BB962C8B-B14F-4D97-AF65-F5344CB8AC3E}">
        <p14:creationId xmlns:p14="http://schemas.microsoft.com/office/powerpoint/2010/main" val="362572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647757-5AD4-48DB-B46A-84A08FE18C93}" type="slidenum">
              <a:rPr lang="en-IN" smtClean="0"/>
              <a:t>11</a:t>
            </a:fld>
            <a:endParaRPr lang="en-IN"/>
          </a:p>
        </p:txBody>
      </p:sp>
    </p:spTree>
    <p:extLst>
      <p:ext uri="{BB962C8B-B14F-4D97-AF65-F5344CB8AC3E}">
        <p14:creationId xmlns:p14="http://schemas.microsoft.com/office/powerpoint/2010/main" val="94163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647757-5AD4-48DB-B46A-84A08FE18C93}" type="slidenum">
              <a:rPr lang="en-IN" smtClean="0"/>
              <a:t>21</a:t>
            </a:fld>
            <a:endParaRPr lang="en-IN"/>
          </a:p>
        </p:txBody>
      </p:sp>
    </p:spTree>
    <p:extLst>
      <p:ext uri="{BB962C8B-B14F-4D97-AF65-F5344CB8AC3E}">
        <p14:creationId xmlns:p14="http://schemas.microsoft.com/office/powerpoint/2010/main" val="4155963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33400" y="9486899"/>
            <a:ext cx="2590800" cy="6096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33400" y="9486899"/>
            <a:ext cx="2590800" cy="609601"/>
          </a:xfrm>
          <a:prstGeom prst="rect">
            <a:avLst/>
          </a:prstGeom>
        </p:spPr>
        <p:txBody>
          <a:bodyPr/>
          <a:lstStyle/>
          <a:p>
            <a:endParaRPr lang="en-US"/>
          </a:p>
        </p:txBody>
      </p:sp>
      <p:sp>
        <p:nvSpPr>
          <p:cNvPr id="6" name="Slide Number Placeholder 5"/>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33400" y="9486899"/>
            <a:ext cx="2590800" cy="609601"/>
          </a:xfrm>
          <a:prstGeom prst="rect">
            <a:avLst/>
          </a:prstGeom>
        </p:spPr>
        <p:txBody>
          <a:bodyPr/>
          <a:lstStyle/>
          <a:p>
            <a:endParaRPr lang="en-US"/>
          </a:p>
        </p:txBody>
      </p:sp>
      <p:sp>
        <p:nvSpPr>
          <p:cNvPr id="6" name="Slide Number Placeholder 5"/>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33400" y="9486899"/>
            <a:ext cx="2590800" cy="609601"/>
          </a:xfrm>
          <a:prstGeom prst="rect">
            <a:avLst/>
          </a:prstGeom>
        </p:spPr>
        <p:txBody>
          <a:bodyPr/>
          <a:lstStyle/>
          <a:p>
            <a:endParaRPr lang="en-US"/>
          </a:p>
        </p:txBody>
      </p:sp>
      <p:sp>
        <p:nvSpPr>
          <p:cNvPr id="6" name="Slide Number Placeholder 5"/>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33400" y="9486899"/>
            <a:ext cx="2590800" cy="609601"/>
          </a:xfrm>
          <a:prstGeom prst="rect">
            <a:avLst/>
          </a:prstGeom>
        </p:spPr>
        <p:txBody>
          <a:bodyPr/>
          <a:lstStyle/>
          <a:p>
            <a:endParaRPr lang="en-US"/>
          </a:p>
        </p:txBody>
      </p:sp>
      <p:sp>
        <p:nvSpPr>
          <p:cNvPr id="6" name="Slide Number Placeholder 5"/>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33400" y="9486899"/>
            <a:ext cx="2590800" cy="609601"/>
          </a:xfrm>
          <a:prstGeom prst="rect">
            <a:avLst/>
          </a:prstGeom>
        </p:spPr>
        <p:txBody>
          <a:bodyPr/>
          <a:lstStyle/>
          <a:p>
            <a:endParaRPr lang="en-US"/>
          </a:p>
        </p:txBody>
      </p:sp>
      <p:sp>
        <p:nvSpPr>
          <p:cNvPr id="7" name="Slide Number Placeholder 6"/>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33400" y="9486899"/>
            <a:ext cx="2590800" cy="609601"/>
          </a:xfrm>
          <a:prstGeom prst="rect">
            <a:avLst/>
          </a:prstGeom>
        </p:spPr>
        <p:txBody>
          <a:bodyPr/>
          <a:lstStyle/>
          <a:p>
            <a:endParaRPr lang="en-US"/>
          </a:p>
        </p:txBody>
      </p:sp>
      <p:sp>
        <p:nvSpPr>
          <p:cNvPr id="9" name="Slide Number Placeholder 8"/>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533400" y="9486899"/>
            <a:ext cx="2590800" cy="609601"/>
          </a:xfrm>
          <a:prstGeom prst="rect">
            <a:avLst/>
          </a:prstGeom>
        </p:spPr>
        <p:txBody>
          <a:bodyPr/>
          <a:lstStyle/>
          <a:p>
            <a:endParaRPr lang="en-US"/>
          </a:p>
        </p:txBody>
      </p:sp>
      <p:sp>
        <p:nvSpPr>
          <p:cNvPr id="5" name="Slide Number Placeholder 4"/>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33400" y="9486899"/>
            <a:ext cx="2590800" cy="609601"/>
          </a:xfrm>
          <a:prstGeom prst="rect">
            <a:avLst/>
          </a:prstGeom>
        </p:spPr>
        <p:txBody>
          <a:bodyPr/>
          <a:lstStyle/>
          <a:p>
            <a:endParaRPr lang="en-US"/>
          </a:p>
        </p:txBody>
      </p:sp>
      <p:sp>
        <p:nvSpPr>
          <p:cNvPr id="7" name="Slide Number Placeholder 6"/>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33400" y="9486899"/>
            <a:ext cx="2590800" cy="609601"/>
          </a:xfrm>
          <a:prstGeom prst="rect">
            <a:avLst/>
          </a:prstGeom>
        </p:spPr>
        <p:txBody>
          <a:bodyPr/>
          <a:lstStyle/>
          <a:p>
            <a:endParaRPr lang="en-US"/>
          </a:p>
        </p:txBody>
      </p:sp>
      <p:sp>
        <p:nvSpPr>
          <p:cNvPr id="7" name="Slide Number Placeholder 6"/>
          <p:cNvSpPr>
            <a:spLocks noGrp="1"/>
          </p:cNvSpPr>
          <p:nvPr>
            <p:ph type="sldNum" sz="quarter" idx="12"/>
          </p:nvPr>
        </p:nvSpPr>
        <p:spPr>
          <a:xfrm>
            <a:off x="16992600" y="9639300"/>
            <a:ext cx="762000" cy="457201"/>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42.sv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4.sv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sv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55.svg"/></Relationships>
</file>

<file path=ppt/slides/_rels/slide1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slideLayout" Target="../slideLayouts/slideLayout7.xml"/><Relationship Id="rId7" Type="http://schemas.openxmlformats.org/officeDocument/2006/relationships/image" Target="../media/image59.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58.png"/><Relationship Id="rId11" Type="http://schemas.openxmlformats.org/officeDocument/2006/relationships/image" Target="../media/image62.sv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hyperlink" Target="https://github.com/swarna987456/MTech_Final_Project.gi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68.sv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6.png"/><Relationship Id="rId7" Type="http://schemas.openxmlformats.org/officeDocument/2006/relationships/slide" Target="slide7.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slide" Target="slide1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gif"/><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650240" y="376455"/>
            <a:ext cx="8493760" cy="9534091"/>
            <a:chOff x="0" y="0"/>
            <a:chExt cx="11325013" cy="12712121"/>
          </a:xfrm>
        </p:grpSpPr>
        <p:pic>
          <p:nvPicPr>
            <p:cNvPr id="3" name="Picture 3"/>
            <p:cNvPicPr>
              <a:picLocks noChangeAspect="1"/>
            </p:cNvPicPr>
            <p:nvPr/>
          </p:nvPicPr>
          <p:blipFill>
            <a:blip r:embed="rId3"/>
            <a:srcRect t="94" b="15683"/>
            <a:stretch>
              <a:fillRect/>
            </a:stretch>
          </p:blipFill>
          <p:spPr>
            <a:xfrm>
              <a:off x="0" y="0"/>
              <a:ext cx="11325013" cy="12712121"/>
            </a:xfrm>
            <a:prstGeom prst="rect">
              <a:avLst/>
            </a:prstGeom>
            <a:ln>
              <a:solidFill>
                <a:schemeClr val="tx1"/>
              </a:solidFill>
            </a:ln>
          </p:spPr>
        </p:pic>
      </p:grpSp>
      <p:sp>
        <p:nvSpPr>
          <p:cNvPr id="5" name="TextBox 5"/>
          <p:cNvSpPr txBox="1"/>
          <p:nvPr/>
        </p:nvSpPr>
        <p:spPr>
          <a:xfrm>
            <a:off x="9578096" y="3953109"/>
            <a:ext cx="7039240" cy="3347263"/>
          </a:xfrm>
          <a:prstGeom prst="rect">
            <a:avLst/>
          </a:prstGeom>
        </p:spPr>
        <p:txBody>
          <a:bodyPr lIns="0" tIns="0" rIns="0" bIns="0" rtlCol="0" anchor="t">
            <a:spAutoFit/>
          </a:bodyPr>
          <a:lstStyle/>
          <a:p>
            <a:pPr algn="l">
              <a:lnSpc>
                <a:spcPts val="5265"/>
              </a:lnSpc>
            </a:pPr>
            <a:r>
              <a:rPr lang="en-US" sz="3510" spc="105" dirty="0">
                <a:solidFill>
                  <a:srgbClr val="191919"/>
                </a:solidFill>
                <a:latin typeface="+mj-lt"/>
                <a:ea typeface="Cormorant Garamond Bold"/>
                <a:cs typeface="Cormorant Garamond Bold"/>
                <a:sym typeface="Cormorant Garamond Bold"/>
              </a:rPr>
              <a:t>“INTEGRATING MACHINE LEARNING IN ITIL </a:t>
            </a:r>
            <a:r>
              <a:rPr lang="en-US" sz="3510" spc="105" dirty="0">
                <a:solidFill>
                  <a:srgbClr val="191919"/>
                </a:solidFill>
                <a:latin typeface="+mj-lt"/>
                <a:ea typeface="Cormorant Garamond Bold"/>
                <a:cs typeface="Arial" panose="020B0604020202020204" pitchFamily="34" charset="0"/>
                <a:sym typeface="Cormorant Garamond Bold"/>
              </a:rPr>
              <a:t>INCIDENT</a:t>
            </a:r>
            <a:r>
              <a:rPr lang="en-US" sz="3510" spc="105" dirty="0">
                <a:solidFill>
                  <a:srgbClr val="191919"/>
                </a:solidFill>
                <a:latin typeface="+mj-lt"/>
                <a:ea typeface="Cormorant Garamond Bold"/>
                <a:cs typeface="Cormorant Garamond Bold"/>
                <a:sym typeface="Cormorant Garamond Bold"/>
              </a:rPr>
              <a:t> TICKETING FOR ASSIGNMENT GROUP PREDICTION”</a:t>
            </a:r>
          </a:p>
          <a:p>
            <a:pPr marL="0" lvl="0" indent="0" algn="l">
              <a:lnSpc>
                <a:spcPts val="5265"/>
              </a:lnSpc>
              <a:spcBef>
                <a:spcPct val="0"/>
              </a:spcBef>
            </a:pPr>
            <a:endParaRPr lang="en-US" sz="3510" b="1" spc="105" dirty="0">
              <a:solidFill>
                <a:srgbClr val="191919"/>
              </a:solidFill>
              <a:latin typeface="+mj-lt"/>
              <a:ea typeface="Cormorant Garamond Bold"/>
              <a:cs typeface="Cormorant Garamond Bold"/>
              <a:sym typeface="Cormorant Garamond Bold"/>
            </a:endParaRPr>
          </a:p>
        </p:txBody>
      </p:sp>
      <p:sp>
        <p:nvSpPr>
          <p:cNvPr id="6" name="TextBox 6"/>
          <p:cNvSpPr txBox="1"/>
          <p:nvPr/>
        </p:nvSpPr>
        <p:spPr>
          <a:xfrm>
            <a:off x="9578096" y="2242501"/>
            <a:ext cx="8436119" cy="846386"/>
          </a:xfrm>
          <a:prstGeom prst="rect">
            <a:avLst/>
          </a:prstGeom>
        </p:spPr>
        <p:txBody>
          <a:bodyPr lIns="0" tIns="0" rIns="0" bIns="0" rtlCol="0" anchor="t">
            <a:spAutoFit/>
          </a:bodyPr>
          <a:lstStyle/>
          <a:p>
            <a:pPr marL="0" lvl="0" indent="0" algn="l">
              <a:lnSpc>
                <a:spcPts val="6600"/>
              </a:lnSpc>
              <a:spcBef>
                <a:spcPct val="0"/>
              </a:spcBef>
            </a:pPr>
            <a:r>
              <a:rPr lang="en-US" sz="5500" spc="165" dirty="0">
                <a:solidFill>
                  <a:srgbClr val="191919"/>
                </a:solidFill>
                <a:latin typeface="+mj-lt"/>
                <a:ea typeface="The Seasons"/>
                <a:cs typeface="Arial" panose="020B0604020202020204" pitchFamily="34" charset="0"/>
                <a:sym typeface="The Seasons"/>
              </a:rPr>
              <a:t>DISSERTATION TITLE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5"/>
                                        </p:tgtEl>
                                        <p:attrNameLst>
                                          <p:attrName>style.color</p:attrName>
                                        </p:attrNameLst>
                                      </p:cBhvr>
                                      <p:to>
                                        <a:schemeClr val="bg1"/>
                                      </p:to>
                                    </p:animClr>
                                    <p:animClr clrSpc="rgb" dir="cw">
                                      <p:cBhvr>
                                        <p:cTn id="12" dur="250" autoRev="1" fill="remove"/>
                                        <p:tgtEl>
                                          <p:spTgt spid="5"/>
                                        </p:tgtEl>
                                        <p:attrNameLst>
                                          <p:attrName>fillcolor</p:attrName>
                                        </p:attrNameLst>
                                      </p:cBhvr>
                                      <p:to>
                                        <a:schemeClr val="bg1"/>
                                      </p:to>
                                    </p:animClr>
                                    <p:set>
                                      <p:cBhvr>
                                        <p:cTn id="13" dur="250" autoRev="1" fill="remove"/>
                                        <p:tgtEl>
                                          <p:spTgt spid="5"/>
                                        </p:tgtEl>
                                        <p:attrNameLst>
                                          <p:attrName>fill.type</p:attrName>
                                        </p:attrNameLst>
                                      </p:cBhvr>
                                      <p:to>
                                        <p:strVal val="solid"/>
                                      </p:to>
                                    </p:set>
                                    <p:set>
                                      <p:cBhvr>
                                        <p:cTn id="14"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0647" y="3577522"/>
            <a:ext cx="16027624" cy="2724696"/>
          </a:xfrm>
          <a:custGeom>
            <a:avLst/>
            <a:gdLst/>
            <a:ahLst/>
            <a:cxnLst/>
            <a:rect l="l" t="t" r="r" b="b"/>
            <a:pathLst>
              <a:path w="16027624" h="2724696">
                <a:moveTo>
                  <a:pt x="0" y="0"/>
                </a:moveTo>
                <a:lnTo>
                  <a:pt x="16027625" y="0"/>
                </a:lnTo>
                <a:lnTo>
                  <a:pt x="16027625" y="2724696"/>
                </a:lnTo>
                <a:lnTo>
                  <a:pt x="0" y="2724696"/>
                </a:lnTo>
                <a:lnTo>
                  <a:pt x="0" y="0"/>
                </a:lnTo>
                <a:close/>
              </a:path>
            </a:pathLst>
          </a:custGeom>
          <a:blipFill>
            <a:blip r:embed="rId3"/>
            <a:stretch>
              <a:fillRect/>
            </a:stretch>
          </a:blipFill>
        </p:spPr>
      </p:sp>
      <p:sp>
        <p:nvSpPr>
          <p:cNvPr id="3" name="Freeform 3"/>
          <p:cNvSpPr/>
          <p:nvPr/>
        </p:nvSpPr>
        <p:spPr>
          <a:xfrm>
            <a:off x="730647" y="8105824"/>
            <a:ext cx="14027224" cy="1665733"/>
          </a:xfrm>
          <a:custGeom>
            <a:avLst/>
            <a:gdLst/>
            <a:ahLst/>
            <a:cxnLst/>
            <a:rect l="l" t="t" r="r" b="b"/>
            <a:pathLst>
              <a:path w="14027224" h="1665733">
                <a:moveTo>
                  <a:pt x="0" y="0"/>
                </a:moveTo>
                <a:lnTo>
                  <a:pt x="14027224" y="0"/>
                </a:lnTo>
                <a:lnTo>
                  <a:pt x="14027224" y="1665733"/>
                </a:lnTo>
                <a:lnTo>
                  <a:pt x="0" y="1665733"/>
                </a:lnTo>
                <a:lnTo>
                  <a:pt x="0" y="0"/>
                </a:lnTo>
                <a:close/>
              </a:path>
            </a:pathLst>
          </a:custGeom>
          <a:blipFill>
            <a:blip r:embed="rId4"/>
            <a:stretch>
              <a:fillRect/>
            </a:stretch>
          </a:blipFill>
        </p:spPr>
        <p:txBody>
          <a:bodyPr/>
          <a:lstStyle/>
          <a:p>
            <a:endParaRPr lang="en-IN" dirty="0">
              <a:latin typeface="+mj-lt"/>
            </a:endParaRPr>
          </a:p>
        </p:txBody>
      </p:sp>
      <p:sp>
        <p:nvSpPr>
          <p:cNvPr id="4" name="Freeform 4"/>
          <p:cNvSpPr/>
          <p:nvPr/>
        </p:nvSpPr>
        <p:spPr>
          <a:xfrm>
            <a:off x="14784910" y="6591300"/>
            <a:ext cx="3350690" cy="3695700"/>
          </a:xfrm>
          <a:custGeom>
            <a:avLst/>
            <a:gdLst/>
            <a:ahLst/>
            <a:cxnLst/>
            <a:rect l="l" t="t" r="r" b="b"/>
            <a:pathLst>
              <a:path w="4027877" h="4548937">
                <a:moveTo>
                  <a:pt x="0" y="0"/>
                </a:moveTo>
                <a:lnTo>
                  <a:pt x="4027877" y="0"/>
                </a:lnTo>
                <a:lnTo>
                  <a:pt x="4027877" y="4548937"/>
                </a:lnTo>
                <a:lnTo>
                  <a:pt x="0" y="45489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latin typeface="+mj-lt"/>
            </a:endParaRPr>
          </a:p>
        </p:txBody>
      </p:sp>
      <p:sp>
        <p:nvSpPr>
          <p:cNvPr id="5" name="TextBox 5"/>
          <p:cNvSpPr txBox="1"/>
          <p:nvPr/>
        </p:nvSpPr>
        <p:spPr>
          <a:xfrm>
            <a:off x="730647" y="1758474"/>
            <a:ext cx="13503133" cy="1381106"/>
          </a:xfrm>
          <a:prstGeom prst="rect">
            <a:avLst/>
          </a:prstGeom>
        </p:spPr>
        <p:txBody>
          <a:bodyPr lIns="0" tIns="0" rIns="0" bIns="0" rtlCol="0" anchor="t">
            <a:spAutoFit/>
          </a:bodyPr>
          <a:lstStyle/>
          <a:p>
            <a:pPr algn="just">
              <a:lnSpc>
                <a:spcPts val="3676"/>
              </a:lnSpc>
              <a:spcBef>
                <a:spcPct val="0"/>
              </a:spcBef>
            </a:pPr>
            <a:r>
              <a:rPr lang="en-US" sz="2625" spc="78" dirty="0">
                <a:solidFill>
                  <a:srgbClr val="191919"/>
                </a:solidFill>
                <a:latin typeface="+mj-lt"/>
                <a:ea typeface="Aileron"/>
                <a:cs typeface="Aileron"/>
                <a:sym typeface="Aileron"/>
              </a:rPr>
              <a:t>Based on the evaluation metrics, the </a:t>
            </a:r>
            <a:r>
              <a:rPr lang="en-US" sz="2625" spc="78" dirty="0" err="1">
                <a:solidFill>
                  <a:srgbClr val="191919"/>
                </a:solidFill>
                <a:latin typeface="+mj-lt"/>
                <a:ea typeface="Aileron"/>
                <a:cs typeface="Aileron"/>
                <a:sym typeface="Aileron"/>
              </a:rPr>
              <a:t>OneVsOne</a:t>
            </a:r>
            <a:r>
              <a:rPr lang="en-US" sz="2625" spc="78" dirty="0">
                <a:solidFill>
                  <a:srgbClr val="191919"/>
                </a:solidFill>
                <a:latin typeface="+mj-lt"/>
                <a:ea typeface="Aileron"/>
                <a:cs typeface="Aileron"/>
                <a:sym typeface="Aileron"/>
              </a:rPr>
              <a:t> Logistic Regression model appears performing good so far, It offers a good balance between accuracy, precision, recall, and F1-score.</a:t>
            </a:r>
          </a:p>
        </p:txBody>
      </p:sp>
      <p:sp>
        <p:nvSpPr>
          <p:cNvPr id="6" name="TextBox 6"/>
          <p:cNvSpPr txBox="1"/>
          <p:nvPr/>
        </p:nvSpPr>
        <p:spPr>
          <a:xfrm>
            <a:off x="730647" y="687387"/>
            <a:ext cx="16209300" cy="720725"/>
          </a:xfrm>
          <a:prstGeom prst="rect">
            <a:avLst/>
          </a:prstGeom>
        </p:spPr>
        <p:txBody>
          <a:bodyPr lIns="0" tIns="0" rIns="0" bIns="0" rtlCol="0" anchor="t">
            <a:spAutoFit/>
          </a:bodyPr>
          <a:lstStyle/>
          <a:p>
            <a:pPr marL="0" lvl="0" indent="0" algn="l">
              <a:lnSpc>
                <a:spcPts val="5500"/>
              </a:lnSpc>
            </a:pPr>
            <a:r>
              <a:rPr lang="en-US" sz="5000" b="1" spc="150" dirty="0">
                <a:solidFill>
                  <a:srgbClr val="191919"/>
                </a:solidFill>
                <a:latin typeface="+mj-lt"/>
                <a:ea typeface="Aileron Bold"/>
                <a:cs typeface="Arial" panose="020B0604020202020204" pitchFamily="34" charset="0"/>
                <a:sym typeface="Aileron Bold"/>
              </a:rPr>
              <a:t>Performance of Machine Learning Models</a:t>
            </a:r>
          </a:p>
        </p:txBody>
      </p:sp>
      <p:sp>
        <p:nvSpPr>
          <p:cNvPr id="7" name="TextBox 7"/>
          <p:cNvSpPr txBox="1"/>
          <p:nvPr/>
        </p:nvSpPr>
        <p:spPr>
          <a:xfrm>
            <a:off x="757686" y="6820913"/>
            <a:ext cx="14027224" cy="835203"/>
          </a:xfrm>
          <a:prstGeom prst="rect">
            <a:avLst/>
          </a:prstGeom>
        </p:spPr>
        <p:txBody>
          <a:bodyPr wrap="square" lIns="0" tIns="0" rIns="0" bIns="0" rtlCol="0" anchor="t">
            <a:spAutoFit/>
          </a:bodyPr>
          <a:lstStyle/>
          <a:p>
            <a:pPr algn="just">
              <a:lnSpc>
                <a:spcPts val="3315"/>
              </a:lnSpc>
              <a:spcBef>
                <a:spcPct val="0"/>
              </a:spcBef>
            </a:pPr>
            <a:r>
              <a:rPr lang="en-US" sz="2367" spc="71" dirty="0">
                <a:solidFill>
                  <a:srgbClr val="191919"/>
                </a:solidFill>
                <a:latin typeface="+mj-lt"/>
                <a:ea typeface="Aileron"/>
                <a:cs typeface="Aileron"/>
                <a:sym typeface="Aileron"/>
              </a:rPr>
              <a:t>As Support Vector Classifier is taking longer time to train, Reduced the feature dimensionality from 3804 to 913 which can explain 95% of the variance in the data using PCA technique.</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500" fill="hold"/>
                                        <p:tgtEl>
                                          <p:spTgt spid="5">
                                            <p:txEl>
                                              <p:pRg st="0" end="0"/>
                                            </p:txEl>
                                          </p:spTgt>
                                        </p:tgtEl>
                                        <p:attrNameLst>
                                          <p:attrName>style.color</p:attrName>
                                        </p:attrNameLst>
                                      </p:cBhvr>
                                      <p:to>
                                        <p:clrVal>
                                          <a:schemeClr val="accent2"/>
                                        </p:clrVal>
                                      </p:to>
                                    </p:set>
                                    <p:set>
                                      <p:cBhvr>
                                        <p:cTn id="14" dur="500" fill="hold"/>
                                        <p:tgtEl>
                                          <p:spTgt spid="5">
                                            <p:txEl>
                                              <p:pRg st="0" end="0"/>
                                            </p:txEl>
                                          </p:spTgt>
                                        </p:tgtEl>
                                        <p:attrNameLst>
                                          <p:attrName>fillcolor</p:attrName>
                                        </p:attrNameLst>
                                      </p:cBhvr>
                                      <p:to>
                                        <p:clrVal>
                                          <a:schemeClr val="accent2"/>
                                        </p:clrVal>
                                      </p:to>
                                    </p:set>
                                    <p:set>
                                      <p:cBhvr>
                                        <p:cTn id="15" dur="500" fill="hold"/>
                                        <p:tgtEl>
                                          <p:spTgt spid="5">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782588"/>
            <a:ext cx="4812141" cy="6095896"/>
          </a:xfrm>
          <a:custGeom>
            <a:avLst/>
            <a:gdLst/>
            <a:ahLst/>
            <a:cxnLst/>
            <a:rect l="l" t="t" r="r" b="b"/>
            <a:pathLst>
              <a:path w="4812141" h="6095896">
                <a:moveTo>
                  <a:pt x="0" y="0"/>
                </a:moveTo>
                <a:lnTo>
                  <a:pt x="4812141" y="0"/>
                </a:lnTo>
                <a:lnTo>
                  <a:pt x="4812141" y="6095896"/>
                </a:lnTo>
                <a:lnTo>
                  <a:pt x="0" y="60958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6254597" y="4935273"/>
            <a:ext cx="12534906" cy="1895263"/>
          </a:xfrm>
          <a:prstGeom prst="rect">
            <a:avLst/>
          </a:prstGeom>
        </p:spPr>
        <p:txBody>
          <a:bodyPr lIns="0" tIns="0" rIns="0" bIns="0" rtlCol="0" anchor="t">
            <a:spAutoFit/>
          </a:bodyPr>
          <a:lstStyle/>
          <a:p>
            <a:pPr algn="l">
              <a:lnSpc>
                <a:spcPts val="7406"/>
              </a:lnSpc>
            </a:pPr>
            <a:r>
              <a:rPr lang="en-US" sz="6733" b="1" spc="202" dirty="0">
                <a:solidFill>
                  <a:srgbClr val="90674C"/>
                </a:solidFill>
                <a:latin typeface="+mj-lt"/>
                <a:ea typeface="Aileron Bold"/>
                <a:cs typeface="Arial" panose="020B0604020202020204" pitchFamily="34" charset="0"/>
                <a:sym typeface="Aileron Bold"/>
              </a:rPr>
              <a:t>MORE ON </a:t>
            </a:r>
          </a:p>
          <a:p>
            <a:pPr marL="0" lvl="0" indent="0" algn="l">
              <a:lnSpc>
                <a:spcPts val="7406"/>
              </a:lnSpc>
            </a:pPr>
            <a:r>
              <a:rPr lang="en-US" sz="6733" b="1" spc="202" dirty="0">
                <a:solidFill>
                  <a:srgbClr val="90674C"/>
                </a:solidFill>
                <a:latin typeface="+mj-lt"/>
                <a:ea typeface="Aileron Bold"/>
                <a:cs typeface="Arial" panose="020B0604020202020204" pitchFamily="34" charset="0"/>
                <a:sym typeface="Aileron Bold"/>
              </a:rPr>
              <a:t>LOGISTIC REGRESSION</a:t>
            </a:r>
          </a:p>
        </p:txBody>
      </p:sp>
      <p:sp>
        <p:nvSpPr>
          <p:cNvPr id="4" name="Freeform 4"/>
          <p:cNvSpPr/>
          <p:nvPr/>
        </p:nvSpPr>
        <p:spPr>
          <a:xfrm>
            <a:off x="9899794" y="7187831"/>
            <a:ext cx="7315200" cy="1050729"/>
          </a:xfrm>
          <a:custGeom>
            <a:avLst/>
            <a:gdLst/>
            <a:ahLst/>
            <a:cxnLst/>
            <a:rect l="l" t="t" r="r" b="b"/>
            <a:pathLst>
              <a:path w="7315200" h="1050729">
                <a:moveTo>
                  <a:pt x="0" y="0"/>
                </a:moveTo>
                <a:lnTo>
                  <a:pt x="7315200" y="0"/>
                </a:lnTo>
                <a:lnTo>
                  <a:pt x="7315200" y="1050729"/>
                </a:lnTo>
                <a:lnTo>
                  <a:pt x="0" y="10507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421858" y="409575"/>
            <a:ext cx="16230600" cy="1228725"/>
          </a:xfrm>
          <a:prstGeom prst="rect">
            <a:avLst/>
          </a:prstGeom>
        </p:spPr>
        <p:txBody>
          <a:bodyPr lIns="0" tIns="0" rIns="0" bIns="0" rtlCol="0" anchor="t">
            <a:spAutoFit/>
          </a:bodyPr>
          <a:lstStyle/>
          <a:p>
            <a:pPr marL="0" lvl="0" indent="0" algn="l">
              <a:lnSpc>
                <a:spcPts val="9600"/>
              </a:lnSpc>
              <a:spcBef>
                <a:spcPct val="0"/>
              </a:spcBef>
            </a:pPr>
            <a:r>
              <a:rPr lang="en-US" sz="8000" b="1" spc="240" dirty="0">
                <a:solidFill>
                  <a:schemeClr val="tx1">
                    <a:lumMod val="85000"/>
                    <a:lumOff val="15000"/>
                  </a:schemeClr>
                </a:solidFill>
                <a:latin typeface="+mj-lt"/>
                <a:ea typeface="Aileron Bold"/>
                <a:cs typeface="Arial" panose="020B0604020202020204" pitchFamily="34" charset="0"/>
                <a:sym typeface="Aileron Bold"/>
              </a:rPr>
              <a:t>CONSTRUCT STAGE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8698" y="175744"/>
            <a:ext cx="17646624" cy="9587378"/>
          </a:xfrm>
          <a:prstGeom prst="rect">
            <a:avLst/>
          </a:prstGeom>
          <a:solidFill>
            <a:srgbClr val="FFFFFF"/>
          </a:solidFill>
        </p:spPr>
      </p:sp>
      <p:grpSp>
        <p:nvGrpSpPr>
          <p:cNvPr id="3" name="Group 3"/>
          <p:cNvGrpSpPr/>
          <p:nvPr/>
        </p:nvGrpSpPr>
        <p:grpSpPr>
          <a:xfrm>
            <a:off x="6685105" y="1833253"/>
            <a:ext cx="771999" cy="771999"/>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5" name="Group 5"/>
          <p:cNvGrpSpPr/>
          <p:nvPr/>
        </p:nvGrpSpPr>
        <p:grpSpPr>
          <a:xfrm>
            <a:off x="6685105" y="3192310"/>
            <a:ext cx="771999" cy="77199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7" name="Group 7"/>
          <p:cNvGrpSpPr/>
          <p:nvPr/>
        </p:nvGrpSpPr>
        <p:grpSpPr>
          <a:xfrm>
            <a:off x="6685105" y="5988498"/>
            <a:ext cx="771999" cy="771999"/>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9" name="Group 9"/>
          <p:cNvGrpSpPr/>
          <p:nvPr/>
        </p:nvGrpSpPr>
        <p:grpSpPr>
          <a:xfrm>
            <a:off x="6685105" y="4583434"/>
            <a:ext cx="771999" cy="771999"/>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11" name="Group 11"/>
          <p:cNvGrpSpPr/>
          <p:nvPr/>
        </p:nvGrpSpPr>
        <p:grpSpPr>
          <a:xfrm>
            <a:off x="6685105" y="7611220"/>
            <a:ext cx="771999" cy="771999"/>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13" name="Freeform 13"/>
          <p:cNvSpPr/>
          <p:nvPr/>
        </p:nvSpPr>
        <p:spPr>
          <a:xfrm>
            <a:off x="592678" y="4262388"/>
            <a:ext cx="5997177" cy="4274351"/>
          </a:xfrm>
          <a:custGeom>
            <a:avLst/>
            <a:gdLst/>
            <a:ahLst/>
            <a:cxnLst/>
            <a:rect l="l" t="t" r="r" b="b"/>
            <a:pathLst>
              <a:path w="5997177" h="4274351">
                <a:moveTo>
                  <a:pt x="0" y="0"/>
                </a:moveTo>
                <a:lnTo>
                  <a:pt x="5997177" y="0"/>
                </a:lnTo>
                <a:lnTo>
                  <a:pt x="5997177" y="4274351"/>
                </a:lnTo>
                <a:lnTo>
                  <a:pt x="0" y="4274351"/>
                </a:lnTo>
                <a:lnTo>
                  <a:pt x="0" y="0"/>
                </a:lnTo>
                <a:close/>
              </a:path>
            </a:pathLst>
          </a:custGeom>
          <a:blipFill>
            <a:blip r:embed="rId3">
              <a:alphaModFix amt="61000"/>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8100922" y="1591033"/>
            <a:ext cx="9158378" cy="1279273"/>
          </a:xfrm>
          <a:prstGeom prst="rect">
            <a:avLst/>
          </a:prstGeom>
        </p:spPr>
        <p:txBody>
          <a:bodyPr lIns="0" tIns="0" rIns="0" bIns="0" rtlCol="0" anchor="t">
            <a:spAutoFit/>
          </a:bodyPr>
          <a:lstStyle/>
          <a:p>
            <a:pPr algn="l">
              <a:lnSpc>
                <a:spcPts val="5379"/>
              </a:lnSpc>
            </a:pPr>
            <a:r>
              <a:rPr lang="en-US" sz="2689" spc="80" dirty="0">
                <a:solidFill>
                  <a:srgbClr val="191919"/>
                </a:solidFill>
                <a:latin typeface="+mj-lt"/>
                <a:ea typeface="Aileron"/>
                <a:cs typeface="Aileron"/>
                <a:sym typeface="Aileron"/>
              </a:rPr>
              <a:t>Hyperparameter Tuning &amp; Random Over Sampling of Minority Class to handle class Imbalance.</a:t>
            </a:r>
          </a:p>
        </p:txBody>
      </p:sp>
      <p:sp>
        <p:nvSpPr>
          <p:cNvPr id="15" name="TextBox 15"/>
          <p:cNvSpPr txBox="1"/>
          <p:nvPr/>
        </p:nvSpPr>
        <p:spPr>
          <a:xfrm>
            <a:off x="6798499" y="1813297"/>
            <a:ext cx="545211" cy="678561"/>
          </a:xfrm>
          <a:prstGeom prst="rect">
            <a:avLst/>
          </a:prstGeom>
        </p:spPr>
        <p:txBody>
          <a:bodyPr lIns="0" tIns="0" rIns="0" bIns="0" rtlCol="0" anchor="t">
            <a:spAutoFit/>
          </a:bodyPr>
          <a:lstStyle/>
          <a:p>
            <a:pPr algn="ctr">
              <a:lnSpc>
                <a:spcPts val="5652"/>
              </a:lnSpc>
            </a:pPr>
            <a:r>
              <a:rPr lang="en-US" sz="3600" b="1" spc="107" dirty="0">
                <a:solidFill>
                  <a:srgbClr val="FFFFFF"/>
                </a:solidFill>
                <a:latin typeface="+mj-lt"/>
                <a:ea typeface="Aileron Bold"/>
                <a:cs typeface="Arial" panose="020B0604020202020204" pitchFamily="34" charset="0"/>
                <a:sym typeface="Aileron Bold"/>
              </a:rPr>
              <a:t>1</a:t>
            </a:r>
          </a:p>
        </p:txBody>
      </p:sp>
      <p:sp>
        <p:nvSpPr>
          <p:cNvPr id="16" name="TextBox 16"/>
          <p:cNvSpPr txBox="1"/>
          <p:nvPr/>
        </p:nvSpPr>
        <p:spPr>
          <a:xfrm>
            <a:off x="8100922" y="3127481"/>
            <a:ext cx="10046195" cy="602998"/>
          </a:xfrm>
          <a:prstGeom prst="rect">
            <a:avLst/>
          </a:prstGeom>
        </p:spPr>
        <p:txBody>
          <a:bodyPr lIns="0" tIns="0" rIns="0" bIns="0" rtlCol="0" anchor="t">
            <a:spAutoFit/>
          </a:bodyPr>
          <a:lstStyle/>
          <a:p>
            <a:pPr marL="0" lvl="1" indent="0" algn="l">
              <a:lnSpc>
                <a:spcPts val="5379"/>
              </a:lnSpc>
              <a:spcBef>
                <a:spcPct val="0"/>
              </a:spcBef>
            </a:pPr>
            <a:r>
              <a:rPr lang="en-US" sz="2689" spc="80">
                <a:solidFill>
                  <a:srgbClr val="191919"/>
                </a:solidFill>
                <a:latin typeface="+mj-lt"/>
                <a:ea typeface="Aileron"/>
                <a:cs typeface="Aileron"/>
                <a:sym typeface="Aileron"/>
              </a:rPr>
              <a:t>Text Length was added as a new feature on the above Model</a:t>
            </a:r>
          </a:p>
        </p:txBody>
      </p:sp>
      <p:sp>
        <p:nvSpPr>
          <p:cNvPr id="17" name="TextBox 17"/>
          <p:cNvSpPr txBox="1"/>
          <p:nvPr/>
        </p:nvSpPr>
        <p:spPr>
          <a:xfrm>
            <a:off x="6798499" y="3133348"/>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b="1" u="none" spc="107" dirty="0">
                <a:solidFill>
                  <a:srgbClr val="FFFFFF"/>
                </a:solidFill>
                <a:latin typeface="+mj-lt"/>
                <a:ea typeface="Aileron Bold"/>
                <a:cs typeface="Arial" panose="020B0604020202020204" pitchFamily="34" charset="0"/>
                <a:sym typeface="Aileron Bold"/>
              </a:rPr>
              <a:t>2</a:t>
            </a:r>
          </a:p>
        </p:txBody>
      </p:sp>
      <p:sp>
        <p:nvSpPr>
          <p:cNvPr id="18" name="TextBox 18"/>
          <p:cNvSpPr txBox="1"/>
          <p:nvPr/>
        </p:nvSpPr>
        <p:spPr>
          <a:xfrm>
            <a:off x="8100922" y="5817048"/>
            <a:ext cx="9465915" cy="1279273"/>
          </a:xfrm>
          <a:prstGeom prst="rect">
            <a:avLst/>
          </a:prstGeom>
        </p:spPr>
        <p:txBody>
          <a:bodyPr lIns="0" tIns="0" rIns="0" bIns="0" rtlCol="0" anchor="t">
            <a:spAutoFit/>
          </a:bodyPr>
          <a:lstStyle/>
          <a:p>
            <a:pPr marL="0" lvl="1" indent="0" algn="l">
              <a:lnSpc>
                <a:spcPts val="5379"/>
              </a:lnSpc>
              <a:spcBef>
                <a:spcPct val="0"/>
              </a:spcBef>
            </a:pPr>
            <a:r>
              <a:rPr lang="en-US" sz="2689" spc="80">
                <a:solidFill>
                  <a:srgbClr val="191919"/>
                </a:solidFill>
                <a:latin typeface="+mj-lt"/>
                <a:ea typeface="Aileron"/>
                <a:cs typeface="Aileron"/>
                <a:sym typeface="Aileron"/>
              </a:rPr>
              <a:t>NLPAug for synonym augmentation was used on the above model instead of SMOTE</a:t>
            </a:r>
          </a:p>
        </p:txBody>
      </p:sp>
      <p:sp>
        <p:nvSpPr>
          <p:cNvPr id="19" name="TextBox 19"/>
          <p:cNvSpPr txBox="1"/>
          <p:nvPr/>
        </p:nvSpPr>
        <p:spPr>
          <a:xfrm>
            <a:off x="6798499" y="5993608"/>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b="1" u="none" spc="107" dirty="0">
                <a:solidFill>
                  <a:srgbClr val="FFFFFF"/>
                </a:solidFill>
                <a:latin typeface="+mj-lt"/>
                <a:ea typeface="Aileron Bold"/>
                <a:cs typeface="Arial" panose="020B0604020202020204" pitchFamily="34" charset="0"/>
                <a:sym typeface="Aileron Bold"/>
              </a:rPr>
              <a:t>4</a:t>
            </a:r>
          </a:p>
        </p:txBody>
      </p:sp>
      <p:sp>
        <p:nvSpPr>
          <p:cNvPr id="20" name="TextBox 20"/>
          <p:cNvSpPr txBox="1"/>
          <p:nvPr/>
        </p:nvSpPr>
        <p:spPr>
          <a:xfrm>
            <a:off x="8100922" y="4306303"/>
            <a:ext cx="9465915" cy="1279273"/>
          </a:xfrm>
          <a:prstGeom prst="rect">
            <a:avLst/>
          </a:prstGeom>
        </p:spPr>
        <p:txBody>
          <a:bodyPr lIns="0" tIns="0" rIns="0" bIns="0" rtlCol="0" anchor="t">
            <a:spAutoFit/>
          </a:bodyPr>
          <a:lstStyle/>
          <a:p>
            <a:pPr marL="0" lvl="1" indent="0" algn="l">
              <a:lnSpc>
                <a:spcPts val="5379"/>
              </a:lnSpc>
              <a:spcBef>
                <a:spcPct val="0"/>
              </a:spcBef>
            </a:pPr>
            <a:r>
              <a:rPr lang="en-US" sz="2689" spc="80">
                <a:solidFill>
                  <a:srgbClr val="191919"/>
                </a:solidFill>
                <a:latin typeface="+mj-lt"/>
                <a:ea typeface="Aileron"/>
                <a:cs typeface="Aileron"/>
                <a:sym typeface="Aileron"/>
              </a:rPr>
              <a:t>SMOTE Technique was used on the above model for handling Imbalance data instead of ROS</a:t>
            </a:r>
          </a:p>
        </p:txBody>
      </p:sp>
      <p:sp>
        <p:nvSpPr>
          <p:cNvPr id="21" name="TextBox 21"/>
          <p:cNvSpPr txBox="1"/>
          <p:nvPr/>
        </p:nvSpPr>
        <p:spPr>
          <a:xfrm>
            <a:off x="6798499" y="4540365"/>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b="1" u="none" spc="107" dirty="0">
                <a:solidFill>
                  <a:srgbClr val="FFFFFF"/>
                </a:solidFill>
                <a:latin typeface="+mj-lt"/>
                <a:ea typeface="Aileron Bold"/>
                <a:cs typeface="Arial" panose="020B0604020202020204" pitchFamily="34" charset="0"/>
                <a:sym typeface="Aileron Bold"/>
              </a:rPr>
              <a:t>3</a:t>
            </a:r>
          </a:p>
        </p:txBody>
      </p:sp>
      <p:sp>
        <p:nvSpPr>
          <p:cNvPr id="22" name="TextBox 22"/>
          <p:cNvSpPr txBox="1"/>
          <p:nvPr/>
        </p:nvSpPr>
        <p:spPr>
          <a:xfrm>
            <a:off x="8100922" y="7411195"/>
            <a:ext cx="9686585" cy="1279273"/>
          </a:xfrm>
          <a:prstGeom prst="rect">
            <a:avLst/>
          </a:prstGeom>
        </p:spPr>
        <p:txBody>
          <a:bodyPr lIns="0" tIns="0" rIns="0" bIns="0" rtlCol="0" anchor="t">
            <a:spAutoFit/>
          </a:bodyPr>
          <a:lstStyle/>
          <a:p>
            <a:pPr marL="0" lvl="1" indent="0" algn="l">
              <a:lnSpc>
                <a:spcPts val="5379"/>
              </a:lnSpc>
              <a:spcBef>
                <a:spcPct val="0"/>
              </a:spcBef>
            </a:pPr>
            <a:r>
              <a:rPr lang="en-US" sz="2689" spc="80">
                <a:solidFill>
                  <a:srgbClr val="191919"/>
                </a:solidFill>
                <a:latin typeface="+mj-lt"/>
                <a:ea typeface="Aileron"/>
                <a:cs typeface="Aileron"/>
                <a:sym typeface="Aileron"/>
              </a:rPr>
              <a:t>Huggingface BERT pretrained prediction of masked data was used for adding augmented data</a:t>
            </a:r>
          </a:p>
        </p:txBody>
      </p:sp>
      <p:sp>
        <p:nvSpPr>
          <p:cNvPr id="23" name="TextBox 23"/>
          <p:cNvSpPr txBox="1"/>
          <p:nvPr/>
        </p:nvSpPr>
        <p:spPr>
          <a:xfrm>
            <a:off x="6798499" y="7560597"/>
            <a:ext cx="545211" cy="678561"/>
          </a:xfrm>
          <a:prstGeom prst="rect">
            <a:avLst/>
          </a:prstGeom>
        </p:spPr>
        <p:txBody>
          <a:bodyPr lIns="0" tIns="0" rIns="0" bIns="0" rtlCol="0" anchor="t">
            <a:spAutoFit/>
          </a:bodyPr>
          <a:lstStyle/>
          <a:p>
            <a:pPr marL="0" lvl="1" indent="0" algn="ctr">
              <a:lnSpc>
                <a:spcPts val="5652"/>
              </a:lnSpc>
              <a:spcBef>
                <a:spcPct val="0"/>
              </a:spcBef>
            </a:pPr>
            <a:r>
              <a:rPr lang="en-US" sz="3600" b="1" u="none" spc="107" dirty="0">
                <a:solidFill>
                  <a:srgbClr val="FFFFFF"/>
                </a:solidFill>
                <a:latin typeface="+mj-lt"/>
                <a:ea typeface="Aileron Bold"/>
                <a:cs typeface="Arial" panose="020B0604020202020204" pitchFamily="34" charset="0"/>
                <a:sym typeface="Aileron Bold"/>
              </a:rPr>
              <a:t>5</a:t>
            </a:r>
          </a:p>
        </p:txBody>
      </p:sp>
      <p:sp>
        <p:nvSpPr>
          <p:cNvPr id="24" name="TextBox 24"/>
          <p:cNvSpPr txBox="1"/>
          <p:nvPr/>
        </p:nvSpPr>
        <p:spPr>
          <a:xfrm>
            <a:off x="1028701" y="1823728"/>
            <a:ext cx="4532712" cy="2295525"/>
          </a:xfrm>
          <a:prstGeom prst="rect">
            <a:avLst/>
          </a:prstGeom>
        </p:spPr>
        <p:txBody>
          <a:bodyPr wrap="square" lIns="0" tIns="0" rIns="0" bIns="0" rtlCol="0" anchor="t">
            <a:spAutoFit/>
          </a:bodyPr>
          <a:lstStyle/>
          <a:p>
            <a:pPr marL="0" lvl="0" indent="0" algn="l">
              <a:lnSpc>
                <a:spcPts val="6000"/>
              </a:lnSpc>
              <a:spcBef>
                <a:spcPct val="0"/>
              </a:spcBef>
            </a:pPr>
            <a:r>
              <a:rPr lang="en-US" sz="5000" b="1" spc="150" dirty="0">
                <a:solidFill>
                  <a:srgbClr val="191919"/>
                </a:solidFill>
                <a:latin typeface="+mj-lt"/>
                <a:ea typeface="Aileron Bold"/>
                <a:cs typeface="Arial" panose="020B0604020202020204" pitchFamily="34" charset="0"/>
                <a:sym typeface="Aileron Bold"/>
              </a:rPr>
              <a:t>LOGISTIC REGRESSION WITH...</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4"/>
                                        </p:tgtEl>
                                        <p:attrNameLst>
                                          <p:attrName>r</p:attrName>
                                        </p:attrNameLst>
                                      </p:cBhvr>
                                    </p:animRot>
                                    <p:animRot by="-240000">
                                      <p:cBhvr>
                                        <p:cTn id="7" dur="200" fill="hold">
                                          <p:stCondLst>
                                            <p:cond delay="200"/>
                                          </p:stCondLst>
                                        </p:cTn>
                                        <p:tgtEl>
                                          <p:spTgt spid="24"/>
                                        </p:tgtEl>
                                        <p:attrNameLst>
                                          <p:attrName>r</p:attrName>
                                        </p:attrNameLst>
                                      </p:cBhvr>
                                    </p:animRot>
                                    <p:animRot by="240000">
                                      <p:cBhvr>
                                        <p:cTn id="8" dur="200" fill="hold">
                                          <p:stCondLst>
                                            <p:cond delay="400"/>
                                          </p:stCondLst>
                                        </p:cTn>
                                        <p:tgtEl>
                                          <p:spTgt spid="24"/>
                                        </p:tgtEl>
                                        <p:attrNameLst>
                                          <p:attrName>r</p:attrName>
                                        </p:attrNameLst>
                                      </p:cBhvr>
                                    </p:animRot>
                                    <p:animRot by="-240000">
                                      <p:cBhvr>
                                        <p:cTn id="9" dur="200" fill="hold">
                                          <p:stCondLst>
                                            <p:cond delay="600"/>
                                          </p:stCondLst>
                                        </p:cTn>
                                        <p:tgtEl>
                                          <p:spTgt spid="24"/>
                                        </p:tgtEl>
                                        <p:attrNameLst>
                                          <p:attrName>r</p:attrName>
                                        </p:attrNameLst>
                                      </p:cBhvr>
                                    </p:animRot>
                                    <p:animRot by="120000">
                                      <p:cBhvr>
                                        <p:cTn id="10" dur="200" fill="hold">
                                          <p:stCondLst>
                                            <p:cond delay="800"/>
                                          </p:stCondLst>
                                        </p:cTn>
                                        <p:tgtEl>
                                          <p:spTgt spid="2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5"/>
                                        </p:tgtEl>
                                      </p:cBhvr>
                                    </p:animEffect>
                                    <p:animScale>
                                      <p:cBhvr>
                                        <p:cTn id="18" dur="250" autoRev="1" fill="hold"/>
                                        <p:tgtEl>
                                          <p:spTgt spid="5"/>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9"/>
                                        </p:tgtEl>
                                      </p:cBhvr>
                                    </p:animEffect>
                                    <p:animScale>
                                      <p:cBhvr>
                                        <p:cTn id="21" dur="250" autoRev="1" fill="hold"/>
                                        <p:tgtEl>
                                          <p:spTgt spid="9"/>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11"/>
                                        </p:tgtEl>
                                      </p:cBhvr>
                                    </p:animEffect>
                                    <p:animScale>
                                      <p:cBhvr>
                                        <p:cTn id="2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3936" y="2857500"/>
            <a:ext cx="17540128" cy="4890061"/>
          </a:xfrm>
          <a:custGeom>
            <a:avLst/>
            <a:gdLst/>
            <a:ahLst/>
            <a:cxnLst/>
            <a:rect l="l" t="t" r="r" b="b"/>
            <a:pathLst>
              <a:path w="17540128" h="4890061">
                <a:moveTo>
                  <a:pt x="0" y="0"/>
                </a:moveTo>
                <a:lnTo>
                  <a:pt x="17540127" y="0"/>
                </a:lnTo>
                <a:lnTo>
                  <a:pt x="17540127" y="4890060"/>
                </a:lnTo>
                <a:lnTo>
                  <a:pt x="0" y="4890060"/>
                </a:lnTo>
                <a:lnTo>
                  <a:pt x="0" y="0"/>
                </a:lnTo>
                <a:close/>
              </a:path>
            </a:pathLst>
          </a:custGeom>
          <a:blipFill>
            <a:blip r:embed="rId3"/>
            <a:stretch>
              <a:fillRect b="-16125"/>
            </a:stretch>
          </a:blipFill>
          <a:ln w="38100" cap="sq">
            <a:solidFill>
              <a:srgbClr val="000000"/>
            </a:solidFill>
            <a:prstDash val="solid"/>
            <a:miter/>
          </a:ln>
        </p:spPr>
      </p:sp>
      <p:sp>
        <p:nvSpPr>
          <p:cNvPr id="3" name="Freeform 3"/>
          <p:cNvSpPr/>
          <p:nvPr/>
        </p:nvSpPr>
        <p:spPr>
          <a:xfrm>
            <a:off x="533400" y="648545"/>
            <a:ext cx="1598571" cy="1652658"/>
          </a:xfrm>
          <a:custGeom>
            <a:avLst/>
            <a:gdLst/>
            <a:ahLst/>
            <a:cxnLst/>
            <a:rect l="l" t="t" r="r" b="b"/>
            <a:pathLst>
              <a:path w="1598571" h="1652658">
                <a:moveTo>
                  <a:pt x="0" y="0"/>
                </a:moveTo>
                <a:lnTo>
                  <a:pt x="1598571" y="0"/>
                </a:lnTo>
                <a:lnTo>
                  <a:pt x="1598571" y="1652658"/>
                </a:lnTo>
                <a:lnTo>
                  <a:pt x="0" y="16526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2743200" y="857903"/>
            <a:ext cx="13503133" cy="1056621"/>
          </a:xfrm>
          <a:prstGeom prst="rect">
            <a:avLst/>
          </a:prstGeom>
        </p:spPr>
        <p:txBody>
          <a:bodyPr lIns="0" tIns="0" rIns="0" bIns="0" rtlCol="0" anchor="t">
            <a:spAutoFit/>
          </a:bodyPr>
          <a:lstStyle/>
          <a:p>
            <a:pPr algn="just">
              <a:lnSpc>
                <a:spcPts val="4236"/>
              </a:lnSpc>
              <a:spcBef>
                <a:spcPct val="0"/>
              </a:spcBef>
            </a:pPr>
            <a:r>
              <a:rPr lang="en-US" sz="3025" spc="90" dirty="0" err="1">
                <a:solidFill>
                  <a:srgbClr val="191919"/>
                </a:solidFill>
                <a:highlight>
                  <a:srgbClr val="C0C0C0"/>
                </a:highlight>
                <a:latin typeface="+mj-lt"/>
                <a:ea typeface="Aileron"/>
                <a:cs typeface="Aileron"/>
                <a:sym typeface="Aileron"/>
              </a:rPr>
              <a:t>OneVsOne</a:t>
            </a:r>
            <a:r>
              <a:rPr lang="en-US" sz="3025" spc="90" dirty="0">
                <a:solidFill>
                  <a:srgbClr val="191919"/>
                </a:solidFill>
                <a:highlight>
                  <a:srgbClr val="C0C0C0"/>
                </a:highlight>
                <a:latin typeface="+mj-lt"/>
                <a:ea typeface="Aileron"/>
                <a:cs typeface="Aileron"/>
                <a:sym typeface="Aileron"/>
              </a:rPr>
              <a:t> Logistic Regression with </a:t>
            </a:r>
            <a:r>
              <a:rPr lang="en-US" sz="3025" spc="90" dirty="0" err="1">
                <a:solidFill>
                  <a:srgbClr val="191919"/>
                </a:solidFill>
                <a:highlight>
                  <a:srgbClr val="C0C0C0"/>
                </a:highlight>
                <a:latin typeface="+mj-lt"/>
                <a:ea typeface="Aileron"/>
                <a:cs typeface="Aileron"/>
                <a:sym typeface="Aileron"/>
              </a:rPr>
              <a:t>NLPAugmented</a:t>
            </a:r>
            <a:r>
              <a:rPr lang="en-US" sz="3025" spc="90" dirty="0">
                <a:solidFill>
                  <a:srgbClr val="191919"/>
                </a:solidFill>
                <a:highlight>
                  <a:srgbClr val="C0C0C0"/>
                </a:highlight>
                <a:latin typeface="+mj-lt"/>
                <a:ea typeface="Aileron"/>
                <a:cs typeface="Aileron"/>
                <a:sym typeface="Aileron"/>
              </a:rPr>
              <a:t> data outperformed other models.</a:t>
            </a:r>
          </a:p>
        </p:txBody>
      </p:sp>
      <p:grpSp>
        <p:nvGrpSpPr>
          <p:cNvPr id="6" name="Group 6"/>
          <p:cNvGrpSpPr/>
          <p:nvPr/>
        </p:nvGrpSpPr>
        <p:grpSpPr>
          <a:xfrm>
            <a:off x="10347960" y="6743700"/>
            <a:ext cx="7025640" cy="114300"/>
            <a:chOff x="0" y="0"/>
            <a:chExt cx="9367520" cy="152400"/>
          </a:xfrm>
        </p:grpSpPr>
        <p:sp>
          <p:nvSpPr>
            <p:cNvPr id="7" name="Freeform 7"/>
            <p:cNvSpPr/>
            <p:nvPr/>
          </p:nvSpPr>
          <p:spPr>
            <a:xfrm>
              <a:off x="50800" y="49530"/>
              <a:ext cx="9265920" cy="191770"/>
            </a:xfrm>
            <a:custGeom>
              <a:avLst/>
              <a:gdLst/>
              <a:ahLst/>
              <a:cxnLst/>
              <a:rect l="l" t="t" r="r" b="b"/>
              <a:pathLst>
                <a:path w="9265920" h="191770">
                  <a:moveTo>
                    <a:pt x="25400" y="1270"/>
                  </a:moveTo>
                  <a:cubicBezTo>
                    <a:pt x="9259570" y="10160"/>
                    <a:pt x="9265920" y="20320"/>
                    <a:pt x="9264650" y="29210"/>
                  </a:cubicBezTo>
                  <a:cubicBezTo>
                    <a:pt x="9264650" y="36830"/>
                    <a:pt x="9245600" y="53340"/>
                    <a:pt x="9236710" y="52070"/>
                  </a:cubicBezTo>
                  <a:cubicBezTo>
                    <a:pt x="9229090" y="52070"/>
                    <a:pt x="9216390" y="39370"/>
                    <a:pt x="9215120" y="31750"/>
                  </a:cubicBezTo>
                  <a:cubicBezTo>
                    <a:pt x="9212580" y="24130"/>
                    <a:pt x="9217660" y="13970"/>
                    <a:pt x="9222740" y="8890"/>
                  </a:cubicBezTo>
                  <a:cubicBezTo>
                    <a:pt x="9227820" y="3810"/>
                    <a:pt x="9237980" y="0"/>
                    <a:pt x="9245600" y="2540"/>
                  </a:cubicBezTo>
                  <a:cubicBezTo>
                    <a:pt x="9253220" y="5080"/>
                    <a:pt x="9265920" y="17780"/>
                    <a:pt x="9264650" y="25400"/>
                  </a:cubicBezTo>
                  <a:cubicBezTo>
                    <a:pt x="9264650" y="34290"/>
                    <a:pt x="9259570" y="44450"/>
                    <a:pt x="9239250" y="52070"/>
                  </a:cubicBezTo>
                  <a:cubicBezTo>
                    <a:pt x="8931910" y="185420"/>
                    <a:pt x="334010" y="191770"/>
                    <a:pt x="25400" y="52070"/>
                  </a:cubicBezTo>
                  <a:cubicBezTo>
                    <a:pt x="6350" y="43180"/>
                    <a:pt x="0" y="33020"/>
                    <a:pt x="0" y="24130"/>
                  </a:cubicBezTo>
                  <a:cubicBezTo>
                    <a:pt x="1270" y="16510"/>
                    <a:pt x="25400" y="1270"/>
                    <a:pt x="25400" y="1270"/>
                  </a:cubicBezTo>
                </a:path>
              </a:pathLst>
            </a:custGeom>
            <a:solidFill>
              <a:srgbClr val="0571D3"/>
            </a:solidFill>
            <a:ln cap="sq">
              <a:noFill/>
              <a:prstDash val="solid"/>
              <a:miter/>
            </a:ln>
          </p:spPr>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05200" y="723900"/>
            <a:ext cx="10863257" cy="1990725"/>
          </a:xfrm>
          <a:prstGeom prst="rect">
            <a:avLst/>
          </a:prstGeom>
        </p:spPr>
        <p:txBody>
          <a:bodyPr lIns="0" tIns="0" rIns="0" bIns="0" rtlCol="0" anchor="t">
            <a:spAutoFit/>
          </a:bodyPr>
          <a:lstStyle/>
          <a:p>
            <a:pPr marL="0" lvl="0" indent="0" algn="ctr">
              <a:lnSpc>
                <a:spcPts val="7800"/>
              </a:lnSpc>
              <a:spcBef>
                <a:spcPct val="0"/>
              </a:spcBef>
            </a:pPr>
            <a:r>
              <a:rPr lang="en-US" sz="6500" b="1" spc="195" dirty="0">
                <a:solidFill>
                  <a:srgbClr val="191919"/>
                </a:solidFill>
                <a:latin typeface="+mj-lt"/>
                <a:ea typeface="Aileron Bold"/>
                <a:cs typeface="Arial" panose="020B0604020202020204" pitchFamily="34" charset="0"/>
                <a:sym typeface="Aileron Bold"/>
              </a:rPr>
              <a:t>Deep Learning Models with Embeddings</a:t>
            </a:r>
          </a:p>
        </p:txBody>
      </p:sp>
      <p:sp>
        <p:nvSpPr>
          <p:cNvPr id="3" name="TextBox 3"/>
          <p:cNvSpPr txBox="1"/>
          <p:nvPr/>
        </p:nvSpPr>
        <p:spPr>
          <a:xfrm>
            <a:off x="1427627" y="5501008"/>
            <a:ext cx="4580058" cy="4091940"/>
          </a:xfrm>
          <a:prstGeom prst="rect">
            <a:avLst/>
          </a:prstGeom>
        </p:spPr>
        <p:txBody>
          <a:bodyPr lIns="0" tIns="0" rIns="0" bIns="0" rtlCol="0" anchor="t">
            <a:spAutoFit/>
          </a:bodyPr>
          <a:lstStyle/>
          <a:p>
            <a:pPr algn="ctr">
              <a:lnSpc>
                <a:spcPts val="4620"/>
              </a:lnSpc>
            </a:pPr>
            <a:r>
              <a:rPr lang="en-US" sz="4200" spc="126" dirty="0">
                <a:solidFill>
                  <a:srgbClr val="191919"/>
                </a:solidFill>
                <a:latin typeface="+mj-lt"/>
                <a:ea typeface="Aileron"/>
                <a:cs typeface="Aileron"/>
                <a:sym typeface="Aileron"/>
              </a:rPr>
              <a:t>Bidirectional LSTM with Word2Vec Embeddings and Random Oversampling</a:t>
            </a:r>
          </a:p>
          <a:p>
            <a:pPr algn="ctr">
              <a:lnSpc>
                <a:spcPts val="4620"/>
              </a:lnSpc>
            </a:pPr>
            <a:endParaRPr lang="en-US" sz="4200" spc="126" dirty="0">
              <a:solidFill>
                <a:srgbClr val="191919"/>
              </a:solidFill>
              <a:latin typeface="+mj-lt"/>
              <a:ea typeface="Aileron"/>
              <a:cs typeface="Aileron"/>
              <a:sym typeface="Aileron"/>
            </a:endParaRPr>
          </a:p>
        </p:txBody>
      </p:sp>
      <p:sp>
        <p:nvSpPr>
          <p:cNvPr id="4" name="TextBox 4"/>
          <p:cNvSpPr txBox="1"/>
          <p:nvPr/>
        </p:nvSpPr>
        <p:spPr>
          <a:xfrm>
            <a:off x="6646800" y="5501008"/>
            <a:ext cx="4580058" cy="2929890"/>
          </a:xfrm>
          <a:prstGeom prst="rect">
            <a:avLst/>
          </a:prstGeom>
        </p:spPr>
        <p:txBody>
          <a:bodyPr lIns="0" tIns="0" rIns="0" bIns="0" rtlCol="0" anchor="t">
            <a:spAutoFit/>
          </a:bodyPr>
          <a:lstStyle/>
          <a:p>
            <a:pPr marL="0" lvl="0" indent="0" algn="ctr">
              <a:lnSpc>
                <a:spcPts val="4620"/>
              </a:lnSpc>
              <a:spcBef>
                <a:spcPct val="0"/>
              </a:spcBef>
            </a:pPr>
            <a:r>
              <a:rPr lang="en-US" sz="4200" spc="126">
                <a:solidFill>
                  <a:srgbClr val="191919"/>
                </a:solidFill>
                <a:latin typeface="+mj-lt"/>
                <a:ea typeface="Aileron"/>
                <a:cs typeface="Aileron"/>
                <a:sym typeface="Aileron"/>
              </a:rPr>
              <a:t>Bidirectional LSTM with GloVe Embeddings and Random Oversampling</a:t>
            </a:r>
          </a:p>
        </p:txBody>
      </p:sp>
      <p:sp>
        <p:nvSpPr>
          <p:cNvPr id="5" name="TextBox 5"/>
          <p:cNvSpPr txBox="1"/>
          <p:nvPr/>
        </p:nvSpPr>
        <p:spPr>
          <a:xfrm>
            <a:off x="11865974" y="5501008"/>
            <a:ext cx="4580058" cy="2929890"/>
          </a:xfrm>
          <a:prstGeom prst="rect">
            <a:avLst/>
          </a:prstGeom>
        </p:spPr>
        <p:txBody>
          <a:bodyPr lIns="0" tIns="0" rIns="0" bIns="0" rtlCol="0" anchor="t">
            <a:spAutoFit/>
          </a:bodyPr>
          <a:lstStyle/>
          <a:p>
            <a:pPr marL="0" lvl="0" indent="0" algn="ctr">
              <a:lnSpc>
                <a:spcPts val="4620"/>
              </a:lnSpc>
              <a:spcBef>
                <a:spcPct val="0"/>
              </a:spcBef>
            </a:pPr>
            <a:r>
              <a:rPr lang="en-US" sz="4200" spc="126">
                <a:solidFill>
                  <a:srgbClr val="191919"/>
                </a:solidFill>
                <a:latin typeface="+mj-lt"/>
                <a:ea typeface="Aileron"/>
                <a:cs typeface="Aileron"/>
                <a:sym typeface="Aileron"/>
              </a:rPr>
              <a:t>GloVe Embeddings and BERT-Aug Data for Bidirectional LSTM</a:t>
            </a:r>
          </a:p>
        </p:txBody>
      </p:sp>
      <p:grpSp>
        <p:nvGrpSpPr>
          <p:cNvPr id="6" name="Group 6"/>
          <p:cNvGrpSpPr/>
          <p:nvPr/>
        </p:nvGrpSpPr>
        <p:grpSpPr>
          <a:xfrm>
            <a:off x="3098024" y="3543300"/>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8" name="TextBox 8"/>
          <p:cNvSpPr txBox="1"/>
          <p:nvPr/>
        </p:nvSpPr>
        <p:spPr>
          <a:xfrm>
            <a:off x="3098024" y="3451287"/>
            <a:ext cx="1239263" cy="1148584"/>
          </a:xfrm>
          <a:prstGeom prst="rect">
            <a:avLst/>
          </a:prstGeom>
        </p:spPr>
        <p:txBody>
          <a:bodyPr lIns="0" tIns="0" rIns="0" bIns="0" rtlCol="0" anchor="t">
            <a:spAutoFit/>
          </a:bodyPr>
          <a:lstStyle/>
          <a:p>
            <a:pPr marL="0" lvl="1" indent="0" algn="ctr">
              <a:lnSpc>
                <a:spcPts val="10047"/>
              </a:lnSpc>
              <a:spcBef>
                <a:spcPct val="0"/>
              </a:spcBef>
            </a:pPr>
            <a:r>
              <a:rPr lang="en-US" sz="6399" b="1" u="none" spc="191" dirty="0">
                <a:solidFill>
                  <a:srgbClr val="FFFFFF"/>
                </a:solidFill>
                <a:latin typeface="+mj-lt"/>
                <a:ea typeface="Aileron Bold"/>
                <a:cs typeface="Arial" panose="020B0604020202020204" pitchFamily="34" charset="0"/>
                <a:sym typeface="Aileron Bold"/>
              </a:rPr>
              <a:t>1</a:t>
            </a:r>
          </a:p>
        </p:txBody>
      </p:sp>
      <p:grpSp>
        <p:nvGrpSpPr>
          <p:cNvPr id="9" name="Group 9"/>
          <p:cNvGrpSpPr/>
          <p:nvPr/>
        </p:nvGrpSpPr>
        <p:grpSpPr>
          <a:xfrm>
            <a:off x="8317197" y="3543300"/>
            <a:ext cx="1239263" cy="12392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11" name="TextBox 11"/>
          <p:cNvSpPr txBox="1"/>
          <p:nvPr/>
        </p:nvSpPr>
        <p:spPr>
          <a:xfrm>
            <a:off x="8317197" y="3451287"/>
            <a:ext cx="1239263" cy="1148584"/>
          </a:xfrm>
          <a:prstGeom prst="rect">
            <a:avLst/>
          </a:prstGeom>
        </p:spPr>
        <p:txBody>
          <a:bodyPr lIns="0" tIns="0" rIns="0" bIns="0" rtlCol="0" anchor="t">
            <a:spAutoFit/>
          </a:bodyPr>
          <a:lstStyle/>
          <a:p>
            <a:pPr marL="0" lvl="1" indent="0" algn="ctr">
              <a:lnSpc>
                <a:spcPts val="10047"/>
              </a:lnSpc>
              <a:spcBef>
                <a:spcPct val="0"/>
              </a:spcBef>
            </a:pPr>
            <a:r>
              <a:rPr lang="en-US" sz="6399" b="1" u="none" spc="191" dirty="0">
                <a:solidFill>
                  <a:srgbClr val="FFFFFF"/>
                </a:solidFill>
                <a:latin typeface="+mj-lt"/>
                <a:ea typeface="Aileron Bold"/>
                <a:cs typeface="Arial" panose="020B0604020202020204" pitchFamily="34" charset="0"/>
                <a:sym typeface="Aileron Bold"/>
              </a:rPr>
              <a:t>2</a:t>
            </a:r>
          </a:p>
        </p:txBody>
      </p:sp>
      <p:grpSp>
        <p:nvGrpSpPr>
          <p:cNvPr id="12" name="Group 12"/>
          <p:cNvGrpSpPr/>
          <p:nvPr/>
        </p:nvGrpSpPr>
        <p:grpSpPr>
          <a:xfrm>
            <a:off x="13536371" y="3543300"/>
            <a:ext cx="1239263" cy="1239263"/>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14" name="TextBox 14"/>
          <p:cNvSpPr txBox="1"/>
          <p:nvPr/>
        </p:nvSpPr>
        <p:spPr>
          <a:xfrm>
            <a:off x="13536371" y="3451287"/>
            <a:ext cx="1239263" cy="1148584"/>
          </a:xfrm>
          <a:prstGeom prst="rect">
            <a:avLst/>
          </a:prstGeom>
        </p:spPr>
        <p:txBody>
          <a:bodyPr lIns="0" tIns="0" rIns="0" bIns="0" rtlCol="0" anchor="t">
            <a:spAutoFit/>
          </a:bodyPr>
          <a:lstStyle/>
          <a:p>
            <a:pPr marL="0" lvl="1" indent="0" algn="ctr">
              <a:lnSpc>
                <a:spcPts val="10047"/>
              </a:lnSpc>
              <a:spcBef>
                <a:spcPct val="0"/>
              </a:spcBef>
            </a:pPr>
            <a:r>
              <a:rPr lang="en-US" sz="6399" b="1" u="none" spc="191" dirty="0">
                <a:solidFill>
                  <a:srgbClr val="FFFFFF"/>
                </a:solidFill>
                <a:latin typeface="+mj-lt"/>
                <a:ea typeface="Aileron Bold"/>
                <a:cs typeface="Arial" panose="020B0604020202020204" pitchFamily="34" charset="0"/>
                <a:sym typeface="Aileron Bold"/>
              </a:rPr>
              <a:t>3</a:t>
            </a:r>
          </a:p>
        </p:txBody>
      </p:sp>
      <p:pic>
        <p:nvPicPr>
          <p:cNvPr id="16" name="Graphic 15" descr="Statistics with solid fill">
            <a:extLst>
              <a:ext uri="{FF2B5EF4-FFF2-40B4-BE49-F238E27FC236}">
                <a16:creationId xmlns:a16="http://schemas.microsoft.com/office/drawing/2014/main" id="{8C6CA2E7-52FF-D1B7-3124-F3C1E90DC7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13629" y="710959"/>
            <a:ext cx="2264572" cy="2264572"/>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526" y="2575812"/>
            <a:ext cx="5638646" cy="3802115"/>
          </a:xfrm>
          <a:custGeom>
            <a:avLst/>
            <a:gdLst/>
            <a:ahLst/>
            <a:cxnLst/>
            <a:rect l="l" t="t" r="r" b="b"/>
            <a:pathLst>
              <a:path w="5638646" h="3802115">
                <a:moveTo>
                  <a:pt x="0" y="0"/>
                </a:moveTo>
                <a:lnTo>
                  <a:pt x="5638646" y="0"/>
                </a:lnTo>
                <a:lnTo>
                  <a:pt x="5638646" y="3802115"/>
                </a:lnTo>
                <a:lnTo>
                  <a:pt x="0" y="3802115"/>
                </a:lnTo>
                <a:lnTo>
                  <a:pt x="0" y="0"/>
                </a:lnTo>
                <a:close/>
              </a:path>
            </a:pathLst>
          </a:custGeom>
          <a:blipFill>
            <a:blip r:embed="rId3"/>
            <a:stretch>
              <a:fillRect/>
            </a:stretch>
          </a:blipFill>
        </p:spPr>
      </p:sp>
      <p:sp>
        <p:nvSpPr>
          <p:cNvPr id="3" name="Freeform 3"/>
          <p:cNvSpPr/>
          <p:nvPr/>
        </p:nvSpPr>
        <p:spPr>
          <a:xfrm>
            <a:off x="5700037" y="2588802"/>
            <a:ext cx="5799186" cy="3802115"/>
          </a:xfrm>
          <a:custGeom>
            <a:avLst/>
            <a:gdLst/>
            <a:ahLst/>
            <a:cxnLst/>
            <a:rect l="l" t="t" r="r" b="b"/>
            <a:pathLst>
              <a:path w="5799186" h="3802115">
                <a:moveTo>
                  <a:pt x="0" y="0"/>
                </a:moveTo>
                <a:lnTo>
                  <a:pt x="5799186" y="0"/>
                </a:lnTo>
                <a:lnTo>
                  <a:pt x="5799186" y="3802115"/>
                </a:lnTo>
                <a:lnTo>
                  <a:pt x="0" y="3802115"/>
                </a:lnTo>
                <a:lnTo>
                  <a:pt x="0" y="0"/>
                </a:lnTo>
                <a:close/>
              </a:path>
            </a:pathLst>
          </a:custGeom>
          <a:blipFill>
            <a:blip r:embed="rId4"/>
            <a:stretch>
              <a:fillRect/>
            </a:stretch>
          </a:blipFill>
        </p:spPr>
      </p:sp>
      <p:sp>
        <p:nvSpPr>
          <p:cNvPr id="4" name="Freeform 4"/>
          <p:cNvSpPr/>
          <p:nvPr/>
        </p:nvSpPr>
        <p:spPr>
          <a:xfrm>
            <a:off x="11459088" y="2588802"/>
            <a:ext cx="6365983" cy="3659063"/>
          </a:xfrm>
          <a:custGeom>
            <a:avLst/>
            <a:gdLst/>
            <a:ahLst/>
            <a:cxnLst/>
            <a:rect l="l" t="t" r="r" b="b"/>
            <a:pathLst>
              <a:path w="6638809" h="3659063">
                <a:moveTo>
                  <a:pt x="0" y="0"/>
                </a:moveTo>
                <a:lnTo>
                  <a:pt x="6638809" y="0"/>
                </a:lnTo>
                <a:lnTo>
                  <a:pt x="6638809" y="3659063"/>
                </a:lnTo>
                <a:lnTo>
                  <a:pt x="0" y="3659063"/>
                </a:lnTo>
                <a:lnTo>
                  <a:pt x="0" y="0"/>
                </a:lnTo>
                <a:close/>
              </a:path>
            </a:pathLst>
          </a:custGeom>
          <a:blipFill>
            <a:blip r:embed="rId5"/>
            <a:stretch>
              <a:fillRect l="-411" r="-411"/>
            </a:stretch>
          </a:blipFill>
        </p:spPr>
      </p:sp>
      <p:sp>
        <p:nvSpPr>
          <p:cNvPr id="5" name="Freeform 5"/>
          <p:cNvSpPr/>
          <p:nvPr/>
        </p:nvSpPr>
        <p:spPr>
          <a:xfrm>
            <a:off x="382626" y="6542572"/>
            <a:ext cx="17362142" cy="1590021"/>
          </a:xfrm>
          <a:custGeom>
            <a:avLst/>
            <a:gdLst/>
            <a:ahLst/>
            <a:cxnLst/>
            <a:rect l="l" t="t" r="r" b="b"/>
            <a:pathLst>
              <a:path w="17607826" h="2024900">
                <a:moveTo>
                  <a:pt x="0" y="0"/>
                </a:moveTo>
                <a:lnTo>
                  <a:pt x="17607826" y="0"/>
                </a:lnTo>
                <a:lnTo>
                  <a:pt x="17607826" y="2024900"/>
                </a:lnTo>
                <a:lnTo>
                  <a:pt x="0" y="2024900"/>
                </a:lnTo>
                <a:lnTo>
                  <a:pt x="0" y="0"/>
                </a:lnTo>
                <a:close/>
              </a:path>
            </a:pathLst>
          </a:custGeom>
          <a:blipFill>
            <a:blip r:embed="rId6"/>
            <a:stretch>
              <a:fillRect/>
            </a:stretch>
          </a:blipFill>
          <a:ln w="9525" cap="sq">
            <a:solidFill>
              <a:srgbClr val="000000"/>
            </a:solidFill>
            <a:prstDash val="solid"/>
            <a:miter/>
          </a:ln>
        </p:spPr>
      </p:sp>
      <p:sp>
        <p:nvSpPr>
          <p:cNvPr id="9" name="TextBox 8">
            <a:extLst>
              <a:ext uri="{FF2B5EF4-FFF2-40B4-BE49-F238E27FC236}">
                <a16:creationId xmlns:a16="http://schemas.microsoft.com/office/drawing/2014/main" id="{4AF3FBFB-878E-9708-4936-C4EDD48C53BE}"/>
              </a:ext>
            </a:extLst>
          </p:cNvPr>
          <p:cNvSpPr txBox="1"/>
          <p:nvPr/>
        </p:nvSpPr>
        <p:spPr>
          <a:xfrm>
            <a:off x="462929" y="876300"/>
            <a:ext cx="17362142" cy="1123384"/>
          </a:xfrm>
          <a:prstGeom prst="rect">
            <a:avLst/>
          </a:prstGeom>
          <a:noFill/>
        </p:spPr>
        <p:txBody>
          <a:bodyPr wrap="square">
            <a:spAutoFit/>
          </a:bodyPr>
          <a:lstStyle/>
          <a:p>
            <a:pPr algn="l">
              <a:lnSpc>
                <a:spcPts val="4236"/>
              </a:lnSpc>
              <a:spcBef>
                <a:spcPct val="0"/>
              </a:spcBef>
            </a:pPr>
            <a:r>
              <a:rPr lang="en-US" sz="3000" spc="90" dirty="0">
                <a:solidFill>
                  <a:srgbClr val="191919"/>
                </a:solidFill>
                <a:highlight>
                  <a:srgbClr val="C0C0C0"/>
                </a:highlight>
                <a:latin typeface="+mj-lt"/>
                <a:ea typeface="Aileron"/>
                <a:cs typeface="Aileron"/>
                <a:sym typeface="Aileron"/>
              </a:rPr>
              <a:t>The first two models underperformed compared to OVO-Logistic Regression and the last model outperformed on Train and validation sets than OVO_LR</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B43846-0606-F85B-B0A6-BA5324F4F1B8}"/>
              </a:ext>
            </a:extLst>
          </p:cNvPr>
          <p:cNvPicPr>
            <a:picLocks noChangeAspect="1"/>
          </p:cNvPicPr>
          <p:nvPr/>
        </p:nvPicPr>
        <p:blipFill>
          <a:blip r:embed="rId2"/>
          <a:stretch>
            <a:fillRect/>
          </a:stretch>
        </p:blipFill>
        <p:spPr>
          <a:xfrm>
            <a:off x="533401" y="1599179"/>
            <a:ext cx="8482260" cy="6363721"/>
          </a:xfrm>
          <a:prstGeom prst="rect">
            <a:avLst/>
          </a:prstGeom>
          <a:ln>
            <a:solidFill>
              <a:schemeClr val="tx1"/>
            </a:solidFill>
          </a:ln>
        </p:spPr>
      </p:pic>
      <p:sp>
        <p:nvSpPr>
          <p:cNvPr id="9" name="TextBox 8">
            <a:extLst>
              <a:ext uri="{FF2B5EF4-FFF2-40B4-BE49-F238E27FC236}">
                <a16:creationId xmlns:a16="http://schemas.microsoft.com/office/drawing/2014/main" id="{9D8EBEBA-9B86-2DAB-5E61-BCB05349B4F3}"/>
              </a:ext>
            </a:extLst>
          </p:cNvPr>
          <p:cNvSpPr txBox="1"/>
          <p:nvPr/>
        </p:nvSpPr>
        <p:spPr>
          <a:xfrm>
            <a:off x="264085" y="460427"/>
            <a:ext cx="12613715" cy="726417"/>
          </a:xfrm>
          <a:prstGeom prst="rect">
            <a:avLst/>
          </a:prstGeom>
          <a:noFill/>
        </p:spPr>
        <p:txBody>
          <a:bodyPr wrap="square">
            <a:spAutoFit/>
          </a:bodyPr>
          <a:lstStyle/>
          <a:p>
            <a:pPr marL="0" lvl="0" indent="0" algn="l">
              <a:lnSpc>
                <a:spcPts val="5500"/>
              </a:lnSpc>
            </a:pPr>
            <a:r>
              <a:rPr lang="en-US" sz="3600" b="1" spc="150" dirty="0">
                <a:solidFill>
                  <a:srgbClr val="191919"/>
                </a:solidFill>
                <a:latin typeface="+mj-lt"/>
                <a:ea typeface="Aileron Bold"/>
                <a:cs typeface="Arial" panose="020B0604020202020204" pitchFamily="34" charset="0"/>
                <a:sym typeface="Aileron Bold"/>
              </a:rPr>
              <a:t>Performance Of All Models on Validation Dataset</a:t>
            </a:r>
          </a:p>
        </p:txBody>
      </p:sp>
      <p:pic>
        <p:nvPicPr>
          <p:cNvPr id="14" name="Picture 13">
            <a:extLst>
              <a:ext uri="{FF2B5EF4-FFF2-40B4-BE49-F238E27FC236}">
                <a16:creationId xmlns:a16="http://schemas.microsoft.com/office/drawing/2014/main" id="{A15D9E7D-9721-E2A4-80E2-8A2561FC670C}"/>
              </a:ext>
            </a:extLst>
          </p:cNvPr>
          <p:cNvPicPr>
            <a:picLocks noChangeAspect="1"/>
          </p:cNvPicPr>
          <p:nvPr/>
        </p:nvPicPr>
        <p:blipFill>
          <a:blip r:embed="rId3"/>
          <a:stretch>
            <a:fillRect/>
          </a:stretch>
        </p:blipFill>
        <p:spPr>
          <a:xfrm>
            <a:off x="9272341" y="1617350"/>
            <a:ext cx="8458200" cy="5564606"/>
          </a:xfrm>
          <a:prstGeom prst="rect">
            <a:avLst/>
          </a:prstGeom>
          <a:ln>
            <a:solidFill>
              <a:schemeClr val="tx1"/>
            </a:solidFill>
          </a:ln>
        </p:spPr>
      </p:pic>
      <p:sp>
        <p:nvSpPr>
          <p:cNvPr id="6" name="TextBox 5">
            <a:extLst>
              <a:ext uri="{FF2B5EF4-FFF2-40B4-BE49-F238E27FC236}">
                <a16:creationId xmlns:a16="http://schemas.microsoft.com/office/drawing/2014/main" id="{91530D53-EC98-8CD8-ED0E-E966BC80441D}"/>
              </a:ext>
            </a:extLst>
          </p:cNvPr>
          <p:cNvSpPr txBox="1"/>
          <p:nvPr/>
        </p:nvSpPr>
        <p:spPr>
          <a:xfrm>
            <a:off x="9272341" y="7429500"/>
            <a:ext cx="9144000" cy="1114408"/>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en-IN" dirty="0"/>
              <a:t>An average performance score of 73% was obtained across all metrics for each model..</a:t>
            </a:r>
          </a:p>
        </p:txBody>
      </p:sp>
    </p:spTree>
    <p:extLst>
      <p:ext uri="{BB962C8B-B14F-4D97-AF65-F5344CB8AC3E}">
        <p14:creationId xmlns:p14="http://schemas.microsoft.com/office/powerpoint/2010/main" val="3593071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A33E745-FE94-6BF9-164F-F67D1C21549D}"/>
              </a:ext>
            </a:extLst>
          </p:cNvPr>
          <p:cNvPicPr>
            <a:picLocks noChangeAspect="1"/>
          </p:cNvPicPr>
          <p:nvPr/>
        </p:nvPicPr>
        <p:blipFill>
          <a:blip r:embed="rId2"/>
          <a:stretch>
            <a:fillRect/>
          </a:stretch>
        </p:blipFill>
        <p:spPr>
          <a:xfrm>
            <a:off x="533400" y="1953053"/>
            <a:ext cx="9263505" cy="5526964"/>
          </a:xfrm>
          <a:prstGeom prst="rect">
            <a:avLst/>
          </a:prstGeom>
          <a:ln>
            <a:solidFill>
              <a:schemeClr val="tx1"/>
            </a:solidFill>
          </a:ln>
        </p:spPr>
      </p:pic>
      <p:pic>
        <p:nvPicPr>
          <p:cNvPr id="6" name="Graphic 5" descr="Ribbon with solid fill">
            <a:extLst>
              <a:ext uri="{FF2B5EF4-FFF2-40B4-BE49-F238E27FC236}">
                <a16:creationId xmlns:a16="http://schemas.microsoft.com/office/drawing/2014/main" id="{9F07FA86-F22A-179A-05C3-ABB703A39D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1800" y="1953053"/>
            <a:ext cx="2269585" cy="2269585"/>
          </a:xfrm>
          <a:prstGeom prst="rect">
            <a:avLst/>
          </a:prstGeom>
        </p:spPr>
      </p:pic>
      <p:sp>
        <p:nvSpPr>
          <p:cNvPr id="15" name="TextBox 14">
            <a:extLst>
              <a:ext uri="{FF2B5EF4-FFF2-40B4-BE49-F238E27FC236}">
                <a16:creationId xmlns:a16="http://schemas.microsoft.com/office/drawing/2014/main" id="{BC62FC39-7EE1-B7B0-65CF-BAD87190AF01}"/>
              </a:ext>
            </a:extLst>
          </p:cNvPr>
          <p:cNvSpPr txBox="1"/>
          <p:nvPr/>
        </p:nvSpPr>
        <p:spPr>
          <a:xfrm>
            <a:off x="10820400" y="4225569"/>
            <a:ext cx="6409289" cy="769441"/>
          </a:xfrm>
          <a:prstGeom prst="rect">
            <a:avLst/>
          </a:prstGeom>
          <a:noFill/>
        </p:spPr>
        <p:txBody>
          <a:bodyPr wrap="square">
            <a:spAutoFit/>
          </a:bodyPr>
          <a:lstStyle/>
          <a:p>
            <a:r>
              <a:rPr lang="en-US" sz="4400" b="1" spc="129" dirty="0">
                <a:solidFill>
                  <a:srgbClr val="191919"/>
                </a:solidFill>
                <a:latin typeface="+mj-lt"/>
                <a:ea typeface="Aileron Bold"/>
                <a:cs typeface="Arial" panose="020B0604020202020204" pitchFamily="34" charset="0"/>
                <a:sym typeface="Aileron Bold"/>
              </a:rPr>
              <a:t>Logistic Regression </a:t>
            </a:r>
            <a:endParaRPr lang="en-IN" sz="4400" dirty="0">
              <a:latin typeface="+mj-lt"/>
            </a:endParaRPr>
          </a:p>
        </p:txBody>
      </p:sp>
      <p:sp>
        <p:nvSpPr>
          <p:cNvPr id="10" name="TextBox 9">
            <a:extLst>
              <a:ext uri="{FF2B5EF4-FFF2-40B4-BE49-F238E27FC236}">
                <a16:creationId xmlns:a16="http://schemas.microsoft.com/office/drawing/2014/main" id="{2E9FD2A1-0D7B-9185-B2CF-17B7B9510809}"/>
              </a:ext>
            </a:extLst>
          </p:cNvPr>
          <p:cNvSpPr txBox="1"/>
          <p:nvPr/>
        </p:nvSpPr>
        <p:spPr>
          <a:xfrm>
            <a:off x="381000" y="419100"/>
            <a:ext cx="13757787" cy="751103"/>
          </a:xfrm>
          <a:prstGeom prst="rect">
            <a:avLst/>
          </a:prstGeom>
          <a:noFill/>
        </p:spPr>
        <p:txBody>
          <a:bodyPr wrap="square">
            <a:spAutoFit/>
          </a:bodyPr>
          <a:lstStyle/>
          <a:p>
            <a:pPr marL="0" lvl="0" indent="0" algn="l">
              <a:lnSpc>
                <a:spcPts val="5500"/>
              </a:lnSpc>
            </a:pPr>
            <a:r>
              <a:rPr lang="en-US" sz="4400" b="1" spc="150" dirty="0">
                <a:solidFill>
                  <a:srgbClr val="191919"/>
                </a:solidFill>
                <a:latin typeface="+mj-lt"/>
                <a:ea typeface="Aileron Bold"/>
                <a:cs typeface="Arial" panose="020B0604020202020204" pitchFamily="34" charset="0"/>
                <a:sym typeface="Aileron Bold"/>
              </a:rPr>
              <a:t>Performance of Final Models on Test Dataset</a:t>
            </a:r>
          </a:p>
        </p:txBody>
      </p:sp>
      <p:sp>
        <p:nvSpPr>
          <p:cNvPr id="12" name="TextBox 11">
            <a:extLst>
              <a:ext uri="{FF2B5EF4-FFF2-40B4-BE49-F238E27FC236}">
                <a16:creationId xmlns:a16="http://schemas.microsoft.com/office/drawing/2014/main" id="{6ABB3743-2D49-A4E2-02BB-8196938E13E6}"/>
              </a:ext>
            </a:extLst>
          </p:cNvPr>
          <p:cNvSpPr txBox="1"/>
          <p:nvPr/>
        </p:nvSpPr>
        <p:spPr>
          <a:xfrm>
            <a:off x="10515600" y="5556489"/>
            <a:ext cx="6400802" cy="1502463"/>
          </a:xfrm>
          <a:prstGeom prst="rect">
            <a:avLst/>
          </a:prstGeom>
          <a:noFill/>
        </p:spPr>
        <p:txBody>
          <a:bodyPr wrap="square">
            <a:spAutoFit/>
          </a:bodyPr>
          <a:lstStyle/>
          <a:p>
            <a:pPr marL="276348" lvl="1" algn="l">
              <a:lnSpc>
                <a:spcPts val="3839"/>
              </a:lnSpc>
            </a:pPr>
            <a:r>
              <a:rPr lang="en-US" sz="2400" spc="76" dirty="0">
                <a:solidFill>
                  <a:srgbClr val="191919"/>
                </a:solidFill>
                <a:latin typeface="+mj-lt"/>
                <a:ea typeface="Aileron"/>
                <a:cs typeface="Aileron"/>
                <a:sym typeface="Aileron"/>
              </a:rPr>
              <a:t>Logistic Regression model demonstrates better generalization to unseen data than Bi-directional LSTM</a:t>
            </a:r>
          </a:p>
        </p:txBody>
      </p:sp>
    </p:spTree>
    <p:extLst>
      <p:ext uri="{BB962C8B-B14F-4D97-AF65-F5344CB8AC3E}">
        <p14:creationId xmlns:p14="http://schemas.microsoft.com/office/powerpoint/2010/main" val="2155640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000"/>
                                        <p:tgtEl>
                                          <p:spTgt spid="15"/>
                                        </p:tgtEl>
                                      </p:cBhvr>
                                    </p:animEffect>
                                  </p:childTnLst>
                                </p:cTn>
                              </p:par>
                              <p:par>
                                <p:cTn id="8" presetID="21"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heel(1)">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950673"/>
            <a:ext cx="11469484" cy="5990656"/>
          </a:xfrm>
          <a:prstGeom prst="rect">
            <a:avLst/>
          </a:prstGeom>
          <a:solidFill>
            <a:srgbClr val="E0C5A1"/>
          </a:solidFill>
        </p:spPr>
        <p:txBody>
          <a:bodyPr/>
          <a:lstStyle/>
          <a:p>
            <a:endParaRPr lang="en-IN" dirty="0"/>
          </a:p>
        </p:txBody>
      </p:sp>
      <p:grpSp>
        <p:nvGrpSpPr>
          <p:cNvPr id="3" name="Group 3"/>
          <p:cNvGrpSpPr/>
          <p:nvPr/>
        </p:nvGrpSpPr>
        <p:grpSpPr>
          <a:xfrm>
            <a:off x="1708861" y="3254891"/>
            <a:ext cx="10297337" cy="5401044"/>
            <a:chOff x="0" y="-95250"/>
            <a:chExt cx="13729783" cy="7201391"/>
          </a:xfrm>
        </p:grpSpPr>
        <p:sp>
          <p:nvSpPr>
            <p:cNvPr id="4" name="TextBox 4"/>
            <p:cNvSpPr txBox="1"/>
            <p:nvPr/>
          </p:nvSpPr>
          <p:spPr>
            <a:xfrm>
              <a:off x="0" y="-95250"/>
              <a:ext cx="13729783" cy="1991546"/>
            </a:xfrm>
            <a:prstGeom prst="rect">
              <a:avLst/>
            </a:prstGeom>
          </p:spPr>
          <p:txBody>
            <a:bodyPr lIns="0" tIns="0" rIns="0" bIns="0" rtlCol="0" anchor="t">
              <a:spAutoFit/>
            </a:bodyPr>
            <a:lstStyle/>
            <a:p>
              <a:pPr marL="0" lvl="0" indent="0" algn="l">
                <a:lnSpc>
                  <a:spcPts val="6063"/>
                </a:lnSpc>
              </a:pPr>
              <a:r>
                <a:rPr lang="en-US" sz="4330" b="1" spc="129" dirty="0">
                  <a:solidFill>
                    <a:srgbClr val="191919"/>
                  </a:solidFill>
                  <a:latin typeface="+mj-lt"/>
                  <a:ea typeface="Aileron Bold"/>
                  <a:cs typeface="Arial" panose="020B0604020202020204" pitchFamily="34" charset="0"/>
                  <a:sym typeface="Aileron Bold"/>
                </a:rPr>
                <a:t>Logistic Regression performs well on Unseen/Test Data</a:t>
              </a:r>
            </a:p>
          </p:txBody>
        </p:sp>
        <p:sp>
          <p:nvSpPr>
            <p:cNvPr id="5" name="TextBox 5"/>
            <p:cNvSpPr txBox="1"/>
            <p:nvPr/>
          </p:nvSpPr>
          <p:spPr>
            <a:xfrm>
              <a:off x="0" y="2640211"/>
              <a:ext cx="13574052" cy="4465930"/>
            </a:xfrm>
            <a:prstGeom prst="rect">
              <a:avLst/>
            </a:prstGeom>
          </p:spPr>
          <p:txBody>
            <a:bodyPr lIns="0" tIns="0" rIns="0" bIns="0" rtlCol="0" anchor="t">
              <a:spAutoFit/>
            </a:bodyPr>
            <a:lstStyle/>
            <a:p>
              <a:pPr marL="552696" lvl="1" indent="-276348" algn="l">
                <a:lnSpc>
                  <a:spcPts val="3839"/>
                </a:lnSpc>
                <a:buFont typeface="Arial"/>
                <a:buChar char="•"/>
              </a:pPr>
              <a:r>
                <a:rPr lang="en-US" sz="2559" spc="76" dirty="0">
                  <a:solidFill>
                    <a:srgbClr val="191919"/>
                  </a:solidFill>
                  <a:latin typeface="+mj-lt"/>
                  <a:ea typeface="Aileron"/>
                  <a:cs typeface="Aileron"/>
                  <a:sym typeface="Aileron"/>
                </a:rPr>
                <a:t>A bidirectional LSTM using </a:t>
              </a:r>
              <a:r>
                <a:rPr lang="en-US" sz="2559" spc="76" dirty="0" err="1">
                  <a:solidFill>
                    <a:srgbClr val="191919"/>
                  </a:solidFill>
                  <a:latin typeface="+mj-lt"/>
                  <a:ea typeface="Aileron"/>
                  <a:cs typeface="Aileron"/>
                  <a:sym typeface="Aileron"/>
                </a:rPr>
                <a:t>GloVe</a:t>
              </a:r>
              <a:r>
                <a:rPr lang="en-US" sz="2559" spc="76" dirty="0">
                  <a:solidFill>
                    <a:srgbClr val="191919"/>
                  </a:solidFill>
                  <a:latin typeface="+mj-lt"/>
                  <a:ea typeface="Aileron"/>
                  <a:cs typeface="Aileron"/>
                  <a:sym typeface="Aileron"/>
                </a:rPr>
                <a:t> embeddings trained on BERT-augmented data performed well on the training and validation sets but underperformed on the unseen test data, indicating a lack of generalization to new data.</a:t>
              </a:r>
            </a:p>
            <a:p>
              <a:pPr marL="552696" lvl="1" indent="-276348" algn="l">
                <a:lnSpc>
                  <a:spcPts val="3839"/>
                </a:lnSpc>
                <a:buFont typeface="Arial"/>
                <a:buChar char="•"/>
              </a:pPr>
              <a:r>
                <a:rPr lang="en-US" sz="2559" spc="76" dirty="0">
                  <a:solidFill>
                    <a:srgbClr val="191919"/>
                  </a:solidFill>
                  <a:latin typeface="+mj-lt"/>
                  <a:ea typeface="Aileron"/>
                  <a:cs typeface="Aileron"/>
                  <a:sym typeface="Aileron"/>
                </a:rPr>
                <a:t>Logistic Regression model demonstrates better generalization to unseen data, prioritizing robustness over purely optimizing for validation accuracy.</a:t>
              </a:r>
            </a:p>
          </p:txBody>
        </p:sp>
      </p:grpSp>
      <p:sp>
        <p:nvSpPr>
          <p:cNvPr id="6" name="Freeform 6"/>
          <p:cNvSpPr/>
          <p:nvPr/>
        </p:nvSpPr>
        <p:spPr>
          <a:xfrm>
            <a:off x="12791981" y="2523025"/>
            <a:ext cx="4763140" cy="4114800"/>
          </a:xfrm>
          <a:custGeom>
            <a:avLst/>
            <a:gdLst/>
            <a:ahLst/>
            <a:cxnLst/>
            <a:rect l="l" t="t" r="r" b="b"/>
            <a:pathLst>
              <a:path w="4763140" h="4114800">
                <a:moveTo>
                  <a:pt x="0" y="0"/>
                </a:moveTo>
                <a:lnTo>
                  <a:pt x="4763141" y="0"/>
                </a:lnTo>
                <a:lnTo>
                  <a:pt x="476314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042768" y="876300"/>
            <a:ext cx="14673189" cy="972574"/>
          </a:xfrm>
          <a:prstGeom prst="rect">
            <a:avLst/>
          </a:prstGeom>
        </p:spPr>
        <p:txBody>
          <a:bodyPr wrap="square" lIns="0" tIns="0" rIns="0" bIns="0" rtlCol="0" anchor="t">
            <a:spAutoFit/>
          </a:bodyPr>
          <a:lstStyle/>
          <a:p>
            <a:pPr marL="0" lvl="0" indent="0" algn="l">
              <a:lnSpc>
                <a:spcPts val="8190"/>
              </a:lnSpc>
            </a:pPr>
            <a:r>
              <a:rPr lang="en-US" sz="6300" b="1" spc="189" dirty="0">
                <a:solidFill>
                  <a:srgbClr val="191919"/>
                </a:solidFill>
                <a:latin typeface="+mj-lt"/>
                <a:ea typeface="Aileron Bold"/>
                <a:cs typeface="Arial" panose="020B0604020202020204" pitchFamily="34" charset="0"/>
                <a:sym typeface="Aileron Bold"/>
              </a:rPr>
              <a:t>Conclusion: Final Model Selection</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ouse-click-sound-233951">
            <a:hlinkClick r:id="" action="ppaction://media"/>
            <a:extLst>
              <a:ext uri="{FF2B5EF4-FFF2-40B4-BE49-F238E27FC236}">
                <a16:creationId xmlns:a16="http://schemas.microsoft.com/office/drawing/2014/main" id="{A815A75F-CCEE-D02D-4A0F-59EBB00975F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494059" y="9445368"/>
            <a:ext cx="487363" cy="487363"/>
          </a:xfrm>
          <a:prstGeom prst="rect">
            <a:avLst/>
          </a:prstGeom>
        </p:spPr>
      </p:pic>
      <p:sp>
        <p:nvSpPr>
          <p:cNvPr id="2" name="Freeform 2"/>
          <p:cNvSpPr/>
          <p:nvPr/>
        </p:nvSpPr>
        <p:spPr>
          <a:xfrm>
            <a:off x="421858" y="2350872"/>
            <a:ext cx="8115300" cy="7663853"/>
          </a:xfrm>
          <a:custGeom>
            <a:avLst/>
            <a:gdLst/>
            <a:ahLst/>
            <a:cxnLst/>
            <a:rect l="l" t="t" r="r" b="b"/>
            <a:pathLst>
              <a:path w="8115300" h="7663853">
                <a:moveTo>
                  <a:pt x="0" y="0"/>
                </a:moveTo>
                <a:lnTo>
                  <a:pt x="8115300" y="0"/>
                </a:lnTo>
                <a:lnTo>
                  <a:pt x="8115300" y="7663853"/>
                </a:lnTo>
                <a:lnTo>
                  <a:pt x="0" y="7663853"/>
                </a:lnTo>
                <a:lnTo>
                  <a:pt x="0" y="0"/>
                </a:lnTo>
                <a:close/>
              </a:path>
            </a:pathLst>
          </a:custGeom>
          <a:blipFill>
            <a:blip r:embed="rId5"/>
            <a:stretch>
              <a:fillRect/>
            </a:stretch>
          </a:blipFill>
          <a:ln w="38100" cap="sq">
            <a:solidFill>
              <a:srgbClr val="000000"/>
            </a:solidFill>
            <a:prstDash val="solid"/>
            <a:miter/>
          </a:ln>
        </p:spPr>
      </p:sp>
      <p:sp>
        <p:nvSpPr>
          <p:cNvPr id="3" name="Freeform 3"/>
          <p:cNvSpPr/>
          <p:nvPr/>
        </p:nvSpPr>
        <p:spPr>
          <a:xfrm>
            <a:off x="9144000" y="2350872"/>
            <a:ext cx="8115300" cy="6125188"/>
          </a:xfrm>
          <a:custGeom>
            <a:avLst/>
            <a:gdLst/>
            <a:ahLst/>
            <a:cxnLst/>
            <a:rect l="l" t="t" r="r" b="b"/>
            <a:pathLst>
              <a:path w="8115300" h="6125188">
                <a:moveTo>
                  <a:pt x="0" y="0"/>
                </a:moveTo>
                <a:lnTo>
                  <a:pt x="8115300" y="0"/>
                </a:lnTo>
                <a:lnTo>
                  <a:pt x="8115300" y="6125187"/>
                </a:lnTo>
                <a:lnTo>
                  <a:pt x="0" y="6125187"/>
                </a:lnTo>
                <a:lnTo>
                  <a:pt x="0" y="0"/>
                </a:lnTo>
                <a:close/>
              </a:path>
            </a:pathLst>
          </a:custGeom>
          <a:blipFill>
            <a:blip r:embed="rId6"/>
            <a:stretch>
              <a:fillRect b="-2410"/>
            </a:stretch>
          </a:blipFill>
          <a:ln w="38100" cap="sq">
            <a:solidFill>
              <a:srgbClr val="000000"/>
            </a:solidFill>
            <a:prstDash val="solid"/>
            <a:miter/>
          </a:ln>
        </p:spPr>
      </p:sp>
      <p:sp>
        <p:nvSpPr>
          <p:cNvPr id="4" name="Freeform 4"/>
          <p:cNvSpPr/>
          <p:nvPr/>
        </p:nvSpPr>
        <p:spPr>
          <a:xfrm>
            <a:off x="1657236" y="9258300"/>
            <a:ext cx="822075" cy="816096"/>
          </a:xfrm>
          <a:custGeom>
            <a:avLst/>
            <a:gdLst/>
            <a:ahLst/>
            <a:cxnLst/>
            <a:rect l="l" t="t" r="r" b="b"/>
            <a:pathLst>
              <a:path w="822075" h="816096">
                <a:moveTo>
                  <a:pt x="0" y="0"/>
                </a:moveTo>
                <a:lnTo>
                  <a:pt x="822075" y="0"/>
                </a:lnTo>
                <a:lnTo>
                  <a:pt x="822075" y="816096"/>
                </a:lnTo>
                <a:lnTo>
                  <a:pt x="0" y="8160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TextBox 5"/>
          <p:cNvSpPr txBox="1"/>
          <p:nvPr/>
        </p:nvSpPr>
        <p:spPr>
          <a:xfrm>
            <a:off x="421858" y="409575"/>
            <a:ext cx="16230600" cy="1115947"/>
          </a:xfrm>
          <a:prstGeom prst="rect">
            <a:avLst/>
          </a:prstGeom>
        </p:spPr>
        <p:txBody>
          <a:bodyPr lIns="0" tIns="0" rIns="0" bIns="0" rtlCol="0" anchor="t">
            <a:spAutoFit/>
          </a:bodyPr>
          <a:lstStyle/>
          <a:p>
            <a:pPr marL="0" lvl="0" indent="0" algn="l">
              <a:lnSpc>
                <a:spcPts val="9600"/>
              </a:lnSpc>
              <a:spcBef>
                <a:spcPct val="0"/>
              </a:spcBef>
            </a:pPr>
            <a:r>
              <a:rPr lang="en-US" sz="6600" b="1" spc="240" dirty="0">
                <a:solidFill>
                  <a:schemeClr val="tx1">
                    <a:lumMod val="85000"/>
                    <a:lumOff val="15000"/>
                  </a:schemeClr>
                </a:solidFill>
                <a:latin typeface="+mj-lt"/>
                <a:ea typeface="Aileron Bold"/>
                <a:cs typeface="Arial" panose="020B0604020202020204" pitchFamily="34" charset="0"/>
                <a:sym typeface="Aileron Bold"/>
              </a:rPr>
              <a:t>EXECUTE STAGE</a:t>
            </a:r>
          </a:p>
        </p:txBody>
      </p:sp>
      <p:sp>
        <p:nvSpPr>
          <p:cNvPr id="6" name="TextBox 6"/>
          <p:cNvSpPr txBox="1"/>
          <p:nvPr/>
        </p:nvSpPr>
        <p:spPr>
          <a:xfrm>
            <a:off x="0" y="1740637"/>
            <a:ext cx="12261415" cy="422167"/>
          </a:xfrm>
          <a:prstGeom prst="rect">
            <a:avLst/>
          </a:prstGeom>
        </p:spPr>
        <p:txBody>
          <a:bodyPr lIns="0" tIns="0" rIns="0" bIns="0" rtlCol="0" anchor="t">
            <a:spAutoFit/>
          </a:bodyPr>
          <a:lstStyle/>
          <a:p>
            <a:pPr algn="ctr">
              <a:lnSpc>
                <a:spcPts val="3640"/>
              </a:lnSpc>
              <a:spcBef>
                <a:spcPct val="0"/>
              </a:spcBef>
            </a:pPr>
            <a:r>
              <a:rPr lang="en-US" sz="2600" spc="78" dirty="0">
                <a:solidFill>
                  <a:srgbClr val="595963"/>
                </a:solidFill>
                <a:latin typeface="+mj-lt"/>
                <a:ea typeface="Aileron"/>
                <a:cs typeface="Aileron"/>
                <a:sym typeface="Aileron"/>
              </a:rPr>
              <a:t>Model was deployed using Open Source Framework </a:t>
            </a:r>
            <a:r>
              <a:rPr lang="en-US" sz="2600" spc="78" dirty="0" err="1">
                <a:solidFill>
                  <a:srgbClr val="595963"/>
                </a:solidFill>
                <a:latin typeface="+mj-lt"/>
                <a:ea typeface="Aileron"/>
                <a:cs typeface="Aileron"/>
                <a:sym typeface="Aileron"/>
              </a:rPr>
              <a:t>Streamlit</a:t>
            </a:r>
            <a:r>
              <a:rPr lang="en-US" sz="2600" spc="78" dirty="0">
                <a:solidFill>
                  <a:srgbClr val="595963"/>
                </a:solidFill>
                <a:latin typeface="+mj-lt"/>
                <a:ea typeface="Aileron"/>
                <a:cs typeface="Aileron"/>
                <a:sym typeface="Aileron"/>
              </a:rPr>
              <a:t> and Tested</a:t>
            </a:r>
          </a:p>
        </p:txBody>
      </p:sp>
      <p:sp>
        <p:nvSpPr>
          <p:cNvPr id="7" name="TextBox 7"/>
          <p:cNvSpPr txBox="1"/>
          <p:nvPr/>
        </p:nvSpPr>
        <p:spPr>
          <a:xfrm>
            <a:off x="8854434" y="8901509"/>
            <a:ext cx="9281166" cy="338491"/>
          </a:xfrm>
          <a:prstGeom prst="rect">
            <a:avLst/>
          </a:prstGeom>
        </p:spPr>
        <p:txBody>
          <a:bodyPr wrap="square" lIns="0" tIns="0" rIns="0" bIns="0" rtlCol="0" anchor="t">
            <a:spAutoFit/>
          </a:bodyPr>
          <a:lstStyle/>
          <a:p>
            <a:pPr algn="ctr">
              <a:lnSpc>
                <a:spcPts val="2857"/>
              </a:lnSpc>
              <a:spcBef>
                <a:spcPct val="0"/>
              </a:spcBef>
            </a:pPr>
            <a:r>
              <a:rPr lang="en-US" sz="2040" b="1" spc="61" dirty="0">
                <a:solidFill>
                  <a:srgbClr val="595963"/>
                </a:solidFill>
                <a:latin typeface="+mj-lt"/>
                <a:ea typeface="Aileron Bold"/>
                <a:cs typeface="Arial" panose="020B0604020202020204" pitchFamily="34" charset="0"/>
                <a:sym typeface="Aileron Bold"/>
              </a:rPr>
              <a:t>GitHub Link: </a:t>
            </a:r>
            <a:r>
              <a:rPr lang="en-US" sz="2040" b="1" spc="61" dirty="0">
                <a:solidFill>
                  <a:srgbClr val="595963"/>
                </a:solidFill>
                <a:latin typeface="+mj-lt"/>
                <a:ea typeface="Aileron Bold"/>
                <a:cs typeface="Arial" panose="020B0604020202020204" pitchFamily="34" charset="0"/>
                <a:sym typeface="Aileron Bold"/>
                <a:hlinkClick r:id="rId9"/>
              </a:rPr>
              <a:t>https://github.com/swarna987456/MTech_Final_Project.git</a:t>
            </a:r>
            <a:endParaRPr lang="en-US" sz="2040" b="1" spc="61" dirty="0">
              <a:solidFill>
                <a:srgbClr val="595963"/>
              </a:solidFill>
              <a:latin typeface="+mj-lt"/>
              <a:ea typeface="Aileron Bold"/>
              <a:cs typeface="Arial" panose="020B0604020202020204" pitchFamily="34" charset="0"/>
              <a:sym typeface="Aileron Bold"/>
            </a:endParaRPr>
          </a:p>
        </p:txBody>
      </p:sp>
      <p:pic>
        <p:nvPicPr>
          <p:cNvPr id="11" name="Graphic 10" descr="Cloud Computing with solid fill">
            <a:extLst>
              <a:ext uri="{FF2B5EF4-FFF2-40B4-BE49-F238E27FC236}">
                <a16:creationId xmlns:a16="http://schemas.microsoft.com/office/drawing/2014/main" id="{14CB2BC3-4D76-928A-F220-09E590AEDF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621000" y="408979"/>
            <a:ext cx="1564858" cy="156485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3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0E4C1D3-F28D-8018-4360-F8E0A06D5EED}"/>
              </a:ext>
            </a:extLst>
          </p:cNvPr>
          <p:cNvPicPr>
            <a:picLocks noChangeAspect="1"/>
          </p:cNvPicPr>
          <p:nvPr/>
        </p:nvPicPr>
        <p:blipFill>
          <a:blip r:embed="rId2"/>
          <a:stretch>
            <a:fillRect/>
          </a:stretch>
        </p:blipFill>
        <p:spPr>
          <a:xfrm>
            <a:off x="181286" y="1215280"/>
            <a:ext cx="9069145" cy="4690220"/>
          </a:xfrm>
          <a:prstGeom prst="rect">
            <a:avLst/>
          </a:prstGeom>
          <a:ln>
            <a:solidFill>
              <a:schemeClr val="bg1">
                <a:lumMod val="85000"/>
              </a:schemeClr>
            </a:solidFill>
          </a:ln>
        </p:spPr>
      </p:pic>
      <p:pic>
        <p:nvPicPr>
          <p:cNvPr id="24" name="Picture 23">
            <a:extLst>
              <a:ext uri="{FF2B5EF4-FFF2-40B4-BE49-F238E27FC236}">
                <a16:creationId xmlns:a16="http://schemas.microsoft.com/office/drawing/2014/main" id="{6F73C89C-4DB3-D1A5-FE5A-A94484AA07C0}"/>
              </a:ext>
            </a:extLst>
          </p:cNvPr>
          <p:cNvPicPr>
            <a:picLocks noChangeAspect="1"/>
          </p:cNvPicPr>
          <p:nvPr/>
        </p:nvPicPr>
        <p:blipFill>
          <a:blip r:embed="rId3"/>
          <a:stretch>
            <a:fillRect/>
          </a:stretch>
        </p:blipFill>
        <p:spPr>
          <a:xfrm>
            <a:off x="9250431" y="1215280"/>
            <a:ext cx="8856282" cy="4690220"/>
          </a:xfrm>
          <a:prstGeom prst="rect">
            <a:avLst/>
          </a:prstGeom>
          <a:ln>
            <a:solidFill>
              <a:schemeClr val="bg1">
                <a:lumMod val="85000"/>
              </a:schemeClr>
            </a:solidFill>
          </a:ln>
        </p:spPr>
      </p:pic>
      <p:pic>
        <p:nvPicPr>
          <p:cNvPr id="26" name="Picture 25">
            <a:extLst>
              <a:ext uri="{FF2B5EF4-FFF2-40B4-BE49-F238E27FC236}">
                <a16:creationId xmlns:a16="http://schemas.microsoft.com/office/drawing/2014/main" id="{ED02B2D9-EBF7-1954-0BBC-B84BA7911B5C}"/>
              </a:ext>
            </a:extLst>
          </p:cNvPr>
          <p:cNvPicPr>
            <a:picLocks noChangeAspect="1"/>
          </p:cNvPicPr>
          <p:nvPr/>
        </p:nvPicPr>
        <p:blipFill>
          <a:blip r:embed="rId4"/>
          <a:stretch>
            <a:fillRect/>
          </a:stretch>
        </p:blipFill>
        <p:spPr>
          <a:xfrm>
            <a:off x="5366527" y="5905500"/>
            <a:ext cx="7554945" cy="4020397"/>
          </a:xfrm>
          <a:prstGeom prst="rect">
            <a:avLst/>
          </a:prstGeom>
          <a:ln>
            <a:solidFill>
              <a:schemeClr val="bg1">
                <a:lumMod val="85000"/>
              </a:schemeClr>
            </a:solidFill>
          </a:ln>
        </p:spPr>
      </p:pic>
      <p:sp>
        <p:nvSpPr>
          <p:cNvPr id="29" name="TextBox 12">
            <a:extLst>
              <a:ext uri="{FF2B5EF4-FFF2-40B4-BE49-F238E27FC236}">
                <a16:creationId xmlns:a16="http://schemas.microsoft.com/office/drawing/2014/main" id="{816857AA-ED76-1F6B-4ED5-B8CBA1EAFC42}"/>
              </a:ext>
            </a:extLst>
          </p:cNvPr>
          <p:cNvSpPr txBox="1"/>
          <p:nvPr/>
        </p:nvSpPr>
        <p:spPr>
          <a:xfrm>
            <a:off x="181286" y="-70806"/>
            <a:ext cx="16230600" cy="1156214"/>
          </a:xfrm>
          <a:prstGeom prst="rect">
            <a:avLst/>
          </a:prstGeom>
        </p:spPr>
        <p:txBody>
          <a:bodyPr lIns="0" tIns="0" rIns="0" bIns="0" rtlCol="0" anchor="t">
            <a:spAutoFit/>
          </a:bodyPr>
          <a:lstStyle/>
          <a:p>
            <a:pPr marL="0" lvl="0" indent="0" algn="l">
              <a:lnSpc>
                <a:spcPts val="10199"/>
              </a:lnSpc>
              <a:spcBef>
                <a:spcPct val="0"/>
              </a:spcBef>
            </a:pPr>
            <a:r>
              <a:rPr lang="en-US" sz="6000" b="1" spc="254" dirty="0">
                <a:solidFill>
                  <a:srgbClr val="191919"/>
                </a:solidFill>
                <a:latin typeface="+mj-lt"/>
                <a:ea typeface="Aileron Bold"/>
                <a:cs typeface="Arial" panose="020B0604020202020204" pitchFamily="34" charset="0"/>
                <a:sym typeface="Aileron Bold"/>
              </a:rPr>
              <a:t>Problem Overview</a:t>
            </a:r>
          </a:p>
        </p:txBody>
      </p:sp>
      <p:pic>
        <p:nvPicPr>
          <p:cNvPr id="38" name="Graphic 37" descr="Lightbulb with solid fill">
            <a:extLst>
              <a:ext uri="{FF2B5EF4-FFF2-40B4-BE49-F238E27FC236}">
                <a16:creationId xmlns:a16="http://schemas.microsoft.com/office/drawing/2014/main" id="{1D76207B-39BC-290D-D538-6F23832317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293158" y="1675448"/>
            <a:ext cx="1256628" cy="1256628"/>
          </a:xfrm>
          <a:prstGeom prst="rect">
            <a:avLst/>
          </a:prstGeom>
          <a:effectLst>
            <a:glow rad="139700">
              <a:schemeClr val="accent6">
                <a:satMod val="175000"/>
                <a:alpha val="40000"/>
              </a:schemeClr>
            </a:glow>
          </a:effectLst>
        </p:spPr>
      </p:pic>
      <p:sp>
        <p:nvSpPr>
          <p:cNvPr id="39" name="Freeform 4"/>
          <p:cNvSpPr/>
          <p:nvPr/>
        </p:nvSpPr>
        <p:spPr>
          <a:xfrm>
            <a:off x="16384847" y="188911"/>
            <a:ext cx="1282961" cy="1026369"/>
          </a:xfrm>
          <a:custGeom>
            <a:avLst/>
            <a:gdLst/>
            <a:ahLst/>
            <a:cxnLst/>
            <a:rect l="l" t="t" r="r" b="b"/>
            <a:pathLst>
              <a:path w="1282961" h="1026369">
                <a:moveTo>
                  <a:pt x="0" y="0"/>
                </a:moveTo>
                <a:lnTo>
                  <a:pt x="1282961" y="0"/>
                </a:lnTo>
                <a:lnTo>
                  <a:pt x="1282961" y="1026369"/>
                </a:lnTo>
                <a:lnTo>
                  <a:pt x="0" y="10263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2946194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24"/>
                                        </p:tgtEl>
                                      </p:cBhvr>
                                    </p:animEffect>
                                    <p:animScale>
                                      <p:cBhvr>
                                        <p:cTn id="12" dur="250" autoRev="1" fill="hold"/>
                                        <p:tgtEl>
                                          <p:spTgt spid="24"/>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26"/>
                                        </p:tgtEl>
                                      </p:cBhvr>
                                    </p:animEffect>
                                    <p:animScale>
                                      <p:cBhvr>
                                        <p:cTn id="24" dur="25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03A065-8C0D-5D32-22C7-152D087E13B5}"/>
              </a:ext>
            </a:extLst>
          </p:cNvPr>
          <p:cNvSpPr txBox="1"/>
          <p:nvPr/>
        </p:nvSpPr>
        <p:spPr>
          <a:xfrm>
            <a:off x="533400" y="190500"/>
            <a:ext cx="10363200" cy="972574"/>
          </a:xfrm>
          <a:prstGeom prst="rect">
            <a:avLst/>
          </a:prstGeom>
        </p:spPr>
        <p:txBody>
          <a:bodyPr wrap="square" lIns="0" tIns="0" rIns="0" bIns="0" rtlCol="0" anchor="t">
            <a:spAutoFit/>
          </a:bodyPr>
          <a:lstStyle>
            <a:defPPr>
              <a:defRPr lang="en-US"/>
            </a:defPPr>
            <a:lvl1pPr lvl="0" indent="0">
              <a:lnSpc>
                <a:spcPts val="8190"/>
              </a:lnSpc>
              <a:defRPr sz="6300" b="1" spc="189">
                <a:solidFill>
                  <a:srgbClr val="191919"/>
                </a:solidFill>
                <a:latin typeface="+mj-lt"/>
                <a:ea typeface="Aileron Bold"/>
                <a:cs typeface="Aileron Bold"/>
              </a:defRPr>
            </a:lvl1pPr>
          </a:lstStyle>
          <a:p>
            <a:endParaRPr lang="en-IN" dirty="0">
              <a:cs typeface="Arial" panose="020B0604020202020204" pitchFamily="34" charset="0"/>
            </a:endParaRPr>
          </a:p>
        </p:txBody>
      </p:sp>
      <p:pic>
        <p:nvPicPr>
          <p:cNvPr id="8" name="Picture 7">
            <a:extLst>
              <a:ext uri="{FF2B5EF4-FFF2-40B4-BE49-F238E27FC236}">
                <a16:creationId xmlns:a16="http://schemas.microsoft.com/office/drawing/2014/main" id="{1C5EF4A3-5B70-29AF-2E52-ABDDE0BF4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77" y="640218"/>
            <a:ext cx="9497223" cy="3029286"/>
          </a:xfrm>
          <a:prstGeom prst="rect">
            <a:avLst/>
          </a:prstGeom>
        </p:spPr>
      </p:pic>
      <p:graphicFrame>
        <p:nvGraphicFramePr>
          <p:cNvPr id="11" name="Table 10">
            <a:extLst>
              <a:ext uri="{FF2B5EF4-FFF2-40B4-BE49-F238E27FC236}">
                <a16:creationId xmlns:a16="http://schemas.microsoft.com/office/drawing/2014/main" id="{CEA66B64-9E74-3B8E-2B35-D68F6564925D}"/>
              </a:ext>
            </a:extLst>
          </p:cNvPr>
          <p:cNvGraphicFramePr>
            <a:graphicFrameLocks noGrp="1"/>
          </p:cNvGraphicFramePr>
          <p:nvPr>
            <p:extLst>
              <p:ext uri="{D42A27DB-BD31-4B8C-83A1-F6EECF244321}">
                <p14:modId xmlns:p14="http://schemas.microsoft.com/office/powerpoint/2010/main" val="1126484092"/>
              </p:ext>
            </p:extLst>
          </p:nvPr>
        </p:nvGraphicFramePr>
        <p:xfrm>
          <a:off x="692522" y="5408251"/>
          <a:ext cx="10204078" cy="1642132"/>
        </p:xfrm>
        <a:graphic>
          <a:graphicData uri="http://schemas.openxmlformats.org/drawingml/2006/table">
            <a:tbl>
              <a:tblPr firstRow="1" firstCol="1" bandRow="1">
                <a:tableStyleId>{9D7B26C5-4107-4FEC-AEDC-1716B250A1EF}</a:tableStyleId>
              </a:tblPr>
              <a:tblGrid>
                <a:gridCol w="3606490">
                  <a:extLst>
                    <a:ext uri="{9D8B030D-6E8A-4147-A177-3AD203B41FA5}">
                      <a16:colId xmlns:a16="http://schemas.microsoft.com/office/drawing/2014/main" val="590681475"/>
                    </a:ext>
                  </a:extLst>
                </a:gridCol>
                <a:gridCol w="1600162">
                  <a:extLst>
                    <a:ext uri="{9D8B030D-6E8A-4147-A177-3AD203B41FA5}">
                      <a16:colId xmlns:a16="http://schemas.microsoft.com/office/drawing/2014/main" val="2041223458"/>
                    </a:ext>
                  </a:extLst>
                </a:gridCol>
                <a:gridCol w="1698633">
                  <a:extLst>
                    <a:ext uri="{9D8B030D-6E8A-4147-A177-3AD203B41FA5}">
                      <a16:colId xmlns:a16="http://schemas.microsoft.com/office/drawing/2014/main" val="2195891007"/>
                    </a:ext>
                  </a:extLst>
                </a:gridCol>
                <a:gridCol w="1353982">
                  <a:extLst>
                    <a:ext uri="{9D8B030D-6E8A-4147-A177-3AD203B41FA5}">
                      <a16:colId xmlns:a16="http://schemas.microsoft.com/office/drawing/2014/main" val="4018891370"/>
                    </a:ext>
                  </a:extLst>
                </a:gridCol>
                <a:gridCol w="1944811">
                  <a:extLst>
                    <a:ext uri="{9D8B030D-6E8A-4147-A177-3AD203B41FA5}">
                      <a16:colId xmlns:a16="http://schemas.microsoft.com/office/drawing/2014/main" val="3240442779"/>
                    </a:ext>
                  </a:extLst>
                </a:gridCol>
              </a:tblGrid>
              <a:tr h="854260">
                <a:tc>
                  <a:txBody>
                    <a:bodyPr/>
                    <a:lstStyle/>
                    <a:p>
                      <a:pPr algn="l" fontAlgn="ctr"/>
                      <a:r>
                        <a:rPr lang="en-IN" sz="1800" u="none" strike="noStrike" dirty="0">
                          <a:effectLst/>
                        </a:rPr>
                        <a:t>Traditional Supervised Models + -  Feature Engineering + Data Augmentation for imbalance</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Accuracy</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a:effectLst/>
                        </a:rPr>
                        <a:t>Avg Precision</a:t>
                      </a:r>
                      <a:endParaRPr lang="en-IN" sz="1800" b="0" i="0" u="none" strike="noStrike">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Recall</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F1_Score</a:t>
                      </a:r>
                      <a:endParaRPr lang="en-IN" sz="1800" b="0" i="0" u="none" strike="noStrike" dirty="0">
                        <a:solidFill>
                          <a:srgbClr val="000000"/>
                        </a:solidFill>
                        <a:effectLst/>
                        <a:latin typeface="Arial" panose="020B0604020202020204" pitchFamily="34" charset="0"/>
                      </a:endParaRPr>
                    </a:p>
                  </a:txBody>
                  <a:tcPr marL="8626" marR="8626" marT="8626" marB="0" anchor="ctr"/>
                </a:tc>
                <a:extLst>
                  <a:ext uri="{0D108BD9-81ED-4DB2-BD59-A6C34878D82A}">
                    <a16:rowId xmlns:a16="http://schemas.microsoft.com/office/drawing/2014/main" val="1219779649"/>
                  </a:ext>
                </a:extLst>
              </a:tr>
              <a:tr h="787872">
                <a:tc>
                  <a:txBody>
                    <a:bodyPr/>
                    <a:lstStyle/>
                    <a:p>
                      <a:pPr algn="l" fontAlgn="ctr"/>
                      <a:r>
                        <a:rPr lang="en-IN" sz="1800" u="none" strike="noStrike" dirty="0">
                          <a:effectLst/>
                        </a:rPr>
                        <a:t>IT Support Tickets Data(Public)</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a:effectLst/>
                        </a:rPr>
                        <a:t>0.7322</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a:effectLst/>
                        </a:rPr>
                        <a:t>0.7545</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a:effectLst/>
                        </a:rPr>
                        <a:t>0.7322</a:t>
                      </a:r>
                      <a:endParaRPr lang="en-IN" sz="1800" b="0" i="0" u="none" strike="noStrike">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a:effectLst/>
                        </a:rPr>
                        <a:t>0.7263</a:t>
                      </a:r>
                      <a:endParaRPr lang="en-IN" sz="1800" b="0" i="0" u="none" strike="noStrike" dirty="0">
                        <a:solidFill>
                          <a:srgbClr val="000000"/>
                        </a:solidFill>
                        <a:effectLst/>
                        <a:latin typeface="Arial" panose="020B0604020202020204" pitchFamily="34" charset="0"/>
                      </a:endParaRPr>
                    </a:p>
                  </a:txBody>
                  <a:tcPr marL="8626" marR="8626" marT="8626" marB="0" anchor="ctr"/>
                </a:tc>
                <a:extLst>
                  <a:ext uri="{0D108BD9-81ED-4DB2-BD59-A6C34878D82A}">
                    <a16:rowId xmlns:a16="http://schemas.microsoft.com/office/drawing/2014/main" val="3284645026"/>
                  </a:ext>
                </a:extLst>
              </a:tr>
            </a:tbl>
          </a:graphicData>
        </a:graphic>
      </p:graphicFrame>
      <p:graphicFrame>
        <p:nvGraphicFramePr>
          <p:cNvPr id="12" name="Table 11">
            <a:extLst>
              <a:ext uri="{FF2B5EF4-FFF2-40B4-BE49-F238E27FC236}">
                <a16:creationId xmlns:a16="http://schemas.microsoft.com/office/drawing/2014/main" id="{4A34DBFB-911D-E507-94E7-B3A6B1823CF0}"/>
              </a:ext>
            </a:extLst>
          </p:cNvPr>
          <p:cNvGraphicFramePr>
            <a:graphicFrameLocks noGrp="1"/>
          </p:cNvGraphicFramePr>
          <p:nvPr>
            <p:extLst>
              <p:ext uri="{D42A27DB-BD31-4B8C-83A1-F6EECF244321}">
                <p14:modId xmlns:p14="http://schemas.microsoft.com/office/powerpoint/2010/main" val="2559755868"/>
              </p:ext>
            </p:extLst>
          </p:nvPr>
        </p:nvGraphicFramePr>
        <p:xfrm>
          <a:off x="692522" y="7480917"/>
          <a:ext cx="10124607" cy="1776468"/>
        </p:xfrm>
        <a:graphic>
          <a:graphicData uri="http://schemas.openxmlformats.org/drawingml/2006/table">
            <a:tbl>
              <a:tblPr firstRow="1" firstCol="1" bandRow="1">
                <a:tableStyleId>{9D7B26C5-4107-4FEC-AEDC-1716B250A1EF}</a:tableStyleId>
              </a:tblPr>
              <a:tblGrid>
                <a:gridCol w="3522674">
                  <a:extLst>
                    <a:ext uri="{9D8B030D-6E8A-4147-A177-3AD203B41FA5}">
                      <a16:colId xmlns:a16="http://schemas.microsoft.com/office/drawing/2014/main" val="3867083868"/>
                    </a:ext>
                  </a:extLst>
                </a:gridCol>
                <a:gridCol w="1601215">
                  <a:extLst>
                    <a:ext uri="{9D8B030D-6E8A-4147-A177-3AD203B41FA5}">
                      <a16:colId xmlns:a16="http://schemas.microsoft.com/office/drawing/2014/main" val="2504484552"/>
                    </a:ext>
                  </a:extLst>
                </a:gridCol>
                <a:gridCol w="1699752">
                  <a:extLst>
                    <a:ext uri="{9D8B030D-6E8A-4147-A177-3AD203B41FA5}">
                      <a16:colId xmlns:a16="http://schemas.microsoft.com/office/drawing/2014/main" val="784313875"/>
                    </a:ext>
                  </a:extLst>
                </a:gridCol>
                <a:gridCol w="1354874">
                  <a:extLst>
                    <a:ext uri="{9D8B030D-6E8A-4147-A177-3AD203B41FA5}">
                      <a16:colId xmlns:a16="http://schemas.microsoft.com/office/drawing/2014/main" val="2391616891"/>
                    </a:ext>
                  </a:extLst>
                </a:gridCol>
                <a:gridCol w="1946092">
                  <a:extLst>
                    <a:ext uri="{9D8B030D-6E8A-4147-A177-3AD203B41FA5}">
                      <a16:colId xmlns:a16="http://schemas.microsoft.com/office/drawing/2014/main" val="546119346"/>
                    </a:ext>
                  </a:extLst>
                </a:gridCol>
              </a:tblGrid>
              <a:tr h="1033045">
                <a:tc>
                  <a:txBody>
                    <a:bodyPr/>
                    <a:lstStyle/>
                    <a:p>
                      <a:pPr algn="l" fontAlgn="ctr"/>
                      <a:r>
                        <a:rPr lang="en-IN" sz="1800" u="none" strike="noStrike" dirty="0">
                          <a:effectLst/>
                        </a:rPr>
                        <a:t>Deep Learning Models + Embeddings</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Accuracy</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a:effectLst/>
                        </a:rPr>
                        <a:t>Avg Precision</a:t>
                      </a:r>
                      <a:endParaRPr lang="en-IN" sz="1800" b="0" i="0" u="none" strike="noStrike">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Recall</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err="1">
                          <a:effectLst/>
                        </a:rPr>
                        <a:t>Avg</a:t>
                      </a:r>
                      <a:r>
                        <a:rPr lang="en-IN" sz="1800" u="none" strike="noStrike" dirty="0">
                          <a:effectLst/>
                        </a:rPr>
                        <a:t> F1_Score</a:t>
                      </a:r>
                      <a:endParaRPr lang="en-IN" sz="1800" b="0" i="0" u="none" strike="noStrike" dirty="0">
                        <a:solidFill>
                          <a:srgbClr val="000000"/>
                        </a:solidFill>
                        <a:effectLst/>
                        <a:latin typeface="Arial" panose="020B0604020202020204" pitchFamily="34" charset="0"/>
                      </a:endParaRPr>
                    </a:p>
                  </a:txBody>
                  <a:tcPr marL="8626" marR="8626" marT="8626" marB="0" anchor="ctr"/>
                </a:tc>
                <a:extLst>
                  <a:ext uri="{0D108BD9-81ED-4DB2-BD59-A6C34878D82A}">
                    <a16:rowId xmlns:a16="http://schemas.microsoft.com/office/drawing/2014/main" val="3144558880"/>
                  </a:ext>
                </a:extLst>
              </a:tr>
              <a:tr h="743423">
                <a:tc>
                  <a:txBody>
                    <a:bodyPr/>
                    <a:lstStyle/>
                    <a:p>
                      <a:pPr algn="l" fontAlgn="ctr"/>
                      <a:r>
                        <a:rPr lang="en-IN" sz="1800" u="none" strike="noStrike" dirty="0">
                          <a:effectLst/>
                        </a:rPr>
                        <a:t>IT Support Tickets Data(Public)</a:t>
                      </a:r>
                      <a:endParaRPr lang="en-IN" sz="1800" b="0" i="0" u="none" strike="noStrike" dirty="0">
                        <a:solidFill>
                          <a:srgbClr val="000000"/>
                        </a:solidFill>
                        <a:effectLst/>
                        <a:latin typeface="Calibri" panose="020F0502020204030204" pitchFamily="34" charset="0"/>
                      </a:endParaRPr>
                    </a:p>
                  </a:txBody>
                  <a:tcPr marL="8626" marR="8626" marT="8626" marB="0" anchor="ctr"/>
                </a:tc>
                <a:tc>
                  <a:txBody>
                    <a:bodyPr/>
                    <a:lstStyle/>
                    <a:p>
                      <a:pPr algn="l" fontAlgn="ctr"/>
                      <a:r>
                        <a:rPr lang="en-IN" sz="1800" u="none" strike="noStrike">
                          <a:effectLst/>
                        </a:rPr>
                        <a:t>0.7578</a:t>
                      </a:r>
                      <a:endParaRPr lang="en-IN" sz="1800" b="0" i="0" u="none" strike="noStrike">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a:effectLst/>
                        </a:rPr>
                        <a:t>0.7703</a:t>
                      </a:r>
                      <a:endParaRPr lang="en-IN" sz="1800" b="0" i="0" u="none" strike="noStrike">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a:effectLst/>
                        </a:rPr>
                        <a:t>0.7578</a:t>
                      </a:r>
                      <a:endParaRPr lang="en-IN" sz="1800" b="0" i="0" u="none" strike="noStrike" dirty="0">
                        <a:solidFill>
                          <a:srgbClr val="000000"/>
                        </a:solidFill>
                        <a:effectLst/>
                        <a:latin typeface="Arial" panose="020B0604020202020204" pitchFamily="34" charset="0"/>
                      </a:endParaRPr>
                    </a:p>
                  </a:txBody>
                  <a:tcPr marL="8626" marR="8626" marT="8626" marB="0" anchor="ctr"/>
                </a:tc>
                <a:tc>
                  <a:txBody>
                    <a:bodyPr/>
                    <a:lstStyle/>
                    <a:p>
                      <a:pPr algn="l" fontAlgn="ctr"/>
                      <a:r>
                        <a:rPr lang="en-IN" sz="1800" u="none" strike="noStrike" dirty="0">
                          <a:effectLst/>
                        </a:rPr>
                        <a:t>0.7554</a:t>
                      </a:r>
                      <a:endParaRPr lang="en-IN" sz="1800" b="0" i="0" u="none" strike="noStrike" dirty="0">
                        <a:solidFill>
                          <a:srgbClr val="000000"/>
                        </a:solidFill>
                        <a:effectLst/>
                        <a:latin typeface="Arial" panose="020B0604020202020204" pitchFamily="34" charset="0"/>
                      </a:endParaRPr>
                    </a:p>
                  </a:txBody>
                  <a:tcPr marL="8626" marR="8626" marT="8626" marB="0" anchor="ctr"/>
                </a:tc>
                <a:extLst>
                  <a:ext uri="{0D108BD9-81ED-4DB2-BD59-A6C34878D82A}">
                    <a16:rowId xmlns:a16="http://schemas.microsoft.com/office/drawing/2014/main" val="4038413280"/>
                  </a:ext>
                </a:extLst>
              </a:tr>
            </a:tbl>
          </a:graphicData>
        </a:graphic>
      </p:graphicFrame>
      <p:sp>
        <p:nvSpPr>
          <p:cNvPr id="14" name="TextBox 13">
            <a:extLst>
              <a:ext uri="{FF2B5EF4-FFF2-40B4-BE49-F238E27FC236}">
                <a16:creationId xmlns:a16="http://schemas.microsoft.com/office/drawing/2014/main" id="{595AE815-CC6C-96EA-E28F-83DE61150FBC}"/>
              </a:ext>
            </a:extLst>
          </p:cNvPr>
          <p:cNvSpPr txBox="1"/>
          <p:nvPr/>
        </p:nvSpPr>
        <p:spPr>
          <a:xfrm>
            <a:off x="495886" y="1243460"/>
            <a:ext cx="9144000" cy="369332"/>
          </a:xfrm>
          <a:prstGeom prst="rect">
            <a:avLst/>
          </a:prstGeom>
          <a:noFill/>
        </p:spPr>
        <p:txBody>
          <a:bodyPr wrap="square">
            <a:spAutoFit/>
          </a:bodyPr>
          <a:lstStyle/>
          <a:p>
            <a:r>
              <a:rPr lang="en-US" b="0" i="0" u="none" strike="noStrike" baseline="0" dirty="0">
                <a:latin typeface="+mj-lt"/>
              </a:rPr>
              <a:t>A. </a:t>
            </a:r>
            <a:r>
              <a:rPr lang="en-US" b="0" i="0" u="none" strike="noStrike" baseline="0" dirty="0" err="1">
                <a:latin typeface="+mj-lt"/>
              </a:rPr>
              <a:t>Revina</a:t>
            </a:r>
            <a:r>
              <a:rPr lang="en-US" b="0" i="0" u="none" strike="noStrike" baseline="0" dirty="0">
                <a:latin typeface="+mj-lt"/>
              </a:rPr>
              <a:t> </a:t>
            </a:r>
            <a:r>
              <a:rPr lang="en-US" b="0" i="1" u="none" strike="noStrike" baseline="0" dirty="0">
                <a:latin typeface="+mj-lt"/>
              </a:rPr>
              <a:t>et al.</a:t>
            </a:r>
            <a:r>
              <a:rPr lang="en-US" b="0" i="0" u="none" strike="noStrike" baseline="0" dirty="0">
                <a:latin typeface="+mj-lt"/>
              </a:rPr>
              <a:t>: IT Ticket Classification: The Simpler, the Better</a:t>
            </a:r>
            <a:endParaRPr lang="en-IN" sz="4800" dirty="0">
              <a:latin typeface="+mj-lt"/>
            </a:endParaRPr>
          </a:p>
        </p:txBody>
      </p:sp>
      <p:pic>
        <p:nvPicPr>
          <p:cNvPr id="17" name="Picture 16">
            <a:extLst>
              <a:ext uri="{FF2B5EF4-FFF2-40B4-BE49-F238E27FC236}">
                <a16:creationId xmlns:a16="http://schemas.microsoft.com/office/drawing/2014/main" id="{BF321050-EA9A-8935-82E4-77CA2780B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1386" y="684267"/>
            <a:ext cx="5282291" cy="3544613"/>
          </a:xfrm>
          <a:prstGeom prst="rect">
            <a:avLst/>
          </a:prstGeom>
        </p:spPr>
      </p:pic>
      <p:sp>
        <p:nvSpPr>
          <p:cNvPr id="18" name="TextBox 7">
            <a:extLst>
              <a:ext uri="{FF2B5EF4-FFF2-40B4-BE49-F238E27FC236}">
                <a16:creationId xmlns:a16="http://schemas.microsoft.com/office/drawing/2014/main" id="{925669DA-6D13-2AB5-3186-1152A057D2A9}"/>
              </a:ext>
            </a:extLst>
          </p:cNvPr>
          <p:cNvSpPr txBox="1"/>
          <p:nvPr/>
        </p:nvSpPr>
        <p:spPr>
          <a:xfrm>
            <a:off x="613181" y="4366927"/>
            <a:ext cx="10639928" cy="905441"/>
          </a:xfrm>
          <a:prstGeom prst="rect">
            <a:avLst/>
          </a:prstGeom>
        </p:spPr>
        <p:txBody>
          <a:bodyPr wrap="square" lIns="0" tIns="0" rIns="0" bIns="0" rtlCol="0" anchor="t">
            <a:spAutoFit/>
          </a:bodyPr>
          <a:lstStyle/>
          <a:p>
            <a:pPr marL="0" lvl="0" indent="0" algn="l">
              <a:lnSpc>
                <a:spcPts val="8190"/>
              </a:lnSpc>
            </a:pPr>
            <a:r>
              <a:rPr lang="en-US" sz="4000" b="1" spc="189" dirty="0">
                <a:solidFill>
                  <a:srgbClr val="191919"/>
                </a:solidFill>
                <a:latin typeface="+mj-lt"/>
                <a:ea typeface="Aileron Bold"/>
                <a:cs typeface="Arial" panose="020B0604020202020204" pitchFamily="34" charset="0"/>
                <a:sym typeface="Aileron Bold"/>
              </a:rPr>
              <a:t>Our results with additional approaches</a:t>
            </a:r>
          </a:p>
        </p:txBody>
      </p:sp>
      <p:cxnSp>
        <p:nvCxnSpPr>
          <p:cNvPr id="20" name="Straight Connector 19">
            <a:extLst>
              <a:ext uri="{FF2B5EF4-FFF2-40B4-BE49-F238E27FC236}">
                <a16:creationId xmlns:a16="http://schemas.microsoft.com/office/drawing/2014/main" id="{1AF20724-9B46-6C93-74B4-AD9AB3661000}"/>
              </a:ext>
            </a:extLst>
          </p:cNvPr>
          <p:cNvCxnSpPr/>
          <p:nvPr/>
        </p:nvCxnSpPr>
        <p:spPr>
          <a:xfrm>
            <a:off x="0" y="4366927"/>
            <a:ext cx="18288000" cy="0"/>
          </a:xfrm>
          <a:prstGeom prst="line">
            <a:avLst/>
          </a:prstGeom>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811934E4-18D4-A426-29BB-C3A5CBCC2E96}"/>
              </a:ext>
            </a:extLst>
          </p:cNvPr>
          <p:cNvPicPr>
            <a:picLocks noChangeAspect="1"/>
          </p:cNvPicPr>
          <p:nvPr/>
        </p:nvPicPr>
        <p:blipFill>
          <a:blip r:embed="rId4"/>
          <a:stretch>
            <a:fillRect/>
          </a:stretch>
        </p:blipFill>
        <p:spPr>
          <a:xfrm>
            <a:off x="11059441" y="4805328"/>
            <a:ext cx="6711571" cy="2502766"/>
          </a:xfrm>
          <a:prstGeom prst="rect">
            <a:avLst/>
          </a:prstGeom>
        </p:spPr>
      </p:pic>
      <p:pic>
        <p:nvPicPr>
          <p:cNvPr id="23" name="Picture 22">
            <a:extLst>
              <a:ext uri="{FF2B5EF4-FFF2-40B4-BE49-F238E27FC236}">
                <a16:creationId xmlns:a16="http://schemas.microsoft.com/office/drawing/2014/main" id="{CD49C341-3D1A-E111-B101-C14C91C1D18B}"/>
              </a:ext>
            </a:extLst>
          </p:cNvPr>
          <p:cNvPicPr>
            <a:picLocks noChangeAspect="1"/>
          </p:cNvPicPr>
          <p:nvPr/>
        </p:nvPicPr>
        <p:blipFill>
          <a:blip r:embed="rId5"/>
          <a:stretch>
            <a:fillRect/>
          </a:stretch>
        </p:blipFill>
        <p:spPr>
          <a:xfrm>
            <a:off x="11059440" y="7407528"/>
            <a:ext cx="6695159" cy="2073910"/>
          </a:xfrm>
          <a:prstGeom prst="rect">
            <a:avLst/>
          </a:prstGeom>
          <a:ln>
            <a:solidFill>
              <a:schemeClr val="tx1"/>
            </a:solidFill>
          </a:ln>
        </p:spPr>
      </p:pic>
      <p:sp>
        <p:nvSpPr>
          <p:cNvPr id="27" name="TextBox 26">
            <a:extLst>
              <a:ext uri="{FF2B5EF4-FFF2-40B4-BE49-F238E27FC236}">
                <a16:creationId xmlns:a16="http://schemas.microsoft.com/office/drawing/2014/main" id="{AA21616C-C086-2C99-B7B6-9F356608AED9}"/>
              </a:ext>
            </a:extLst>
          </p:cNvPr>
          <p:cNvSpPr txBox="1"/>
          <p:nvPr/>
        </p:nvSpPr>
        <p:spPr>
          <a:xfrm>
            <a:off x="12301170" y="9580872"/>
            <a:ext cx="4228111" cy="276999"/>
          </a:xfrm>
          <a:prstGeom prst="rect">
            <a:avLst/>
          </a:prstGeom>
          <a:noFill/>
        </p:spPr>
        <p:txBody>
          <a:bodyPr wrap="square">
            <a:spAutoFit/>
          </a:bodyPr>
          <a:lstStyle/>
          <a:p>
            <a:pPr algn="ctr"/>
            <a:r>
              <a:rPr lang="en-IN" sz="1200" dirty="0">
                <a:effectLst/>
                <a:latin typeface="Arial" panose="020B0604020202020204" pitchFamily="34" charset="0"/>
                <a:ea typeface="Calibri" panose="020F0502020204030204" pitchFamily="34" charset="0"/>
              </a:rPr>
              <a:t>Frequency of Tickets in each Assignment group </a:t>
            </a:r>
            <a:endParaRPr lang="en-IN" sz="1200" dirty="0"/>
          </a:p>
        </p:txBody>
      </p:sp>
      <p:sp>
        <p:nvSpPr>
          <p:cNvPr id="28" name="TextBox 27">
            <a:extLst>
              <a:ext uri="{FF2B5EF4-FFF2-40B4-BE49-F238E27FC236}">
                <a16:creationId xmlns:a16="http://schemas.microsoft.com/office/drawing/2014/main" id="{109A8012-B15A-6D8E-BFE4-06ACDF152347}"/>
              </a:ext>
            </a:extLst>
          </p:cNvPr>
          <p:cNvSpPr txBox="1"/>
          <p:nvPr/>
        </p:nvSpPr>
        <p:spPr>
          <a:xfrm>
            <a:off x="16306800" y="7483280"/>
            <a:ext cx="3188677" cy="430887"/>
          </a:xfrm>
          <a:prstGeom prst="rect">
            <a:avLst/>
          </a:prstGeom>
          <a:noFill/>
        </p:spPr>
        <p:txBody>
          <a:bodyPr wrap="square" rtlCol="0">
            <a:spAutoFit/>
          </a:bodyPr>
          <a:lstStyle/>
          <a:p>
            <a:r>
              <a:rPr lang="en-IN" sz="1100" dirty="0"/>
              <a:t>Initial 74 labels</a:t>
            </a:r>
          </a:p>
          <a:p>
            <a:r>
              <a:rPr lang="en-IN" sz="1100" dirty="0"/>
              <a:t>Final 16 labels</a:t>
            </a:r>
          </a:p>
        </p:txBody>
      </p:sp>
    </p:spTree>
    <p:extLst>
      <p:ext uri="{BB962C8B-B14F-4D97-AF65-F5344CB8AC3E}">
        <p14:creationId xmlns:p14="http://schemas.microsoft.com/office/powerpoint/2010/main" val="334620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7476" y="928729"/>
            <a:ext cx="3086100" cy="1454060"/>
            <a:chOff x="0" y="0"/>
            <a:chExt cx="812800" cy="382962"/>
          </a:xfrm>
        </p:grpSpPr>
        <p:sp>
          <p:nvSpPr>
            <p:cNvPr id="3" name="Freeform 3"/>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7CD4D2"/>
            </a:solidFill>
          </p:spPr>
        </p:sp>
        <p:sp>
          <p:nvSpPr>
            <p:cNvPr id="4" name="TextBox 4"/>
            <p:cNvSpPr txBox="1"/>
            <p:nvPr/>
          </p:nvSpPr>
          <p:spPr>
            <a:xfrm>
              <a:off x="0" y="-57150"/>
              <a:ext cx="812800" cy="440112"/>
            </a:xfrm>
            <a:prstGeom prst="rect">
              <a:avLst/>
            </a:prstGeom>
          </p:spPr>
          <p:txBody>
            <a:bodyPr lIns="254000" tIns="254000" rIns="254000" bIns="254000" rtlCol="0" anchor="ctr"/>
            <a:lstStyle/>
            <a:p>
              <a:pPr algn="ctr">
                <a:lnSpc>
                  <a:spcPts val="3919"/>
                </a:lnSpc>
              </a:pPr>
              <a:r>
                <a:rPr lang="en-US" sz="2799" i="1" spc="251" dirty="0">
                  <a:solidFill>
                    <a:srgbClr val="FFFFFF"/>
                  </a:solidFill>
                  <a:latin typeface="+mj-lt"/>
                  <a:ea typeface="Aileron Italics"/>
                  <a:cs typeface="Aileron Italics"/>
                  <a:sym typeface="Aileron Italics"/>
                </a:rPr>
                <a:t>Fuchs et al. (2022) </a:t>
              </a:r>
            </a:p>
          </p:txBody>
        </p:sp>
      </p:grpSp>
      <p:grpSp>
        <p:nvGrpSpPr>
          <p:cNvPr id="5" name="Group 5"/>
          <p:cNvGrpSpPr/>
          <p:nvPr/>
        </p:nvGrpSpPr>
        <p:grpSpPr>
          <a:xfrm>
            <a:off x="794600" y="928729"/>
            <a:ext cx="852876" cy="1454060"/>
            <a:chOff x="0" y="0"/>
            <a:chExt cx="224626" cy="382962"/>
          </a:xfrm>
        </p:grpSpPr>
        <p:sp>
          <p:nvSpPr>
            <p:cNvPr id="6" name="Freeform 6"/>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E0F4F4"/>
            </a:solidFill>
          </p:spPr>
        </p:sp>
        <p:sp>
          <p:nvSpPr>
            <p:cNvPr id="7" name="TextBox 7"/>
            <p:cNvSpPr txBox="1"/>
            <p:nvPr/>
          </p:nvSpPr>
          <p:spPr>
            <a:xfrm>
              <a:off x="0" y="-57150"/>
              <a:ext cx="224626" cy="440112"/>
            </a:xfrm>
            <a:prstGeom prst="rect">
              <a:avLst/>
            </a:prstGeom>
          </p:spPr>
          <p:txBody>
            <a:bodyPr lIns="50800" tIns="50800" rIns="50800" bIns="50800" rtlCol="0" anchor="ctr"/>
            <a:lstStyle/>
            <a:p>
              <a:pPr algn="ctr">
                <a:lnSpc>
                  <a:spcPts val="3639"/>
                </a:lnSpc>
              </a:pPr>
              <a:r>
                <a:rPr lang="en-US" sz="2599" b="1" dirty="0">
                  <a:solidFill>
                    <a:srgbClr val="7CD4D2"/>
                  </a:solidFill>
                  <a:latin typeface="+mj-lt"/>
                  <a:ea typeface="Aileron Bold"/>
                  <a:cs typeface="Arial" panose="020B0604020202020204" pitchFamily="34" charset="0"/>
                  <a:sym typeface="Aileron Bold"/>
                </a:rPr>
                <a:t>01</a:t>
              </a:r>
            </a:p>
          </p:txBody>
        </p:sp>
      </p:grpSp>
      <p:grpSp>
        <p:nvGrpSpPr>
          <p:cNvPr id="8" name="Group 8"/>
          <p:cNvGrpSpPr/>
          <p:nvPr/>
        </p:nvGrpSpPr>
        <p:grpSpPr>
          <a:xfrm>
            <a:off x="4733576" y="928729"/>
            <a:ext cx="7083509" cy="1714500"/>
            <a:chOff x="0" y="0"/>
            <a:chExt cx="1865616" cy="451556"/>
          </a:xfrm>
        </p:grpSpPr>
        <p:sp>
          <p:nvSpPr>
            <p:cNvPr id="9" name="Freeform 9"/>
            <p:cNvSpPr/>
            <p:nvPr/>
          </p:nvSpPr>
          <p:spPr>
            <a:xfrm>
              <a:off x="0" y="0"/>
              <a:ext cx="1865616" cy="451556"/>
            </a:xfrm>
            <a:custGeom>
              <a:avLst/>
              <a:gdLst/>
              <a:ahLst/>
              <a:cxnLst/>
              <a:rect l="l" t="t" r="r" b="b"/>
              <a:pathLst>
                <a:path w="1865616" h="451556">
                  <a:moveTo>
                    <a:pt x="0" y="0"/>
                  </a:moveTo>
                  <a:lnTo>
                    <a:pt x="1865616" y="0"/>
                  </a:lnTo>
                  <a:lnTo>
                    <a:pt x="1865616" y="451556"/>
                  </a:lnTo>
                  <a:lnTo>
                    <a:pt x="0" y="451556"/>
                  </a:lnTo>
                  <a:close/>
                </a:path>
              </a:pathLst>
            </a:custGeom>
            <a:solidFill>
              <a:srgbClr val="FFFFFF"/>
            </a:solidFill>
          </p:spPr>
        </p:sp>
        <p:sp>
          <p:nvSpPr>
            <p:cNvPr id="10" name="TextBox 10"/>
            <p:cNvSpPr txBox="1"/>
            <p:nvPr/>
          </p:nvSpPr>
          <p:spPr>
            <a:xfrm>
              <a:off x="0" y="-38100"/>
              <a:ext cx="1865616" cy="489656"/>
            </a:xfrm>
            <a:prstGeom prst="rect">
              <a:avLst/>
            </a:prstGeom>
          </p:spPr>
          <p:txBody>
            <a:bodyPr lIns="254000" tIns="254000" rIns="254000" bIns="254000" rtlCol="0" anchor="ctr"/>
            <a:lstStyle/>
            <a:p>
              <a:pPr algn="just">
                <a:lnSpc>
                  <a:spcPts val="2660"/>
                </a:lnSpc>
              </a:pPr>
              <a:r>
                <a:rPr lang="en-US" sz="1900" spc="95" dirty="0">
                  <a:solidFill>
                    <a:srgbClr val="191919"/>
                  </a:solidFill>
                  <a:latin typeface="+mj-lt"/>
                  <a:ea typeface="Aileron"/>
                  <a:cs typeface="Aileron"/>
                  <a:sym typeface="Aileron"/>
                </a:rPr>
                <a:t>It suggests Random Forest (RF) and Support Vector Machines (SVM) as the best performing algorithms for ticket classification. </a:t>
              </a:r>
            </a:p>
            <a:p>
              <a:pPr algn="just">
                <a:lnSpc>
                  <a:spcPts val="2660"/>
                </a:lnSpc>
              </a:pPr>
              <a:endParaRPr lang="en-US" sz="1900" spc="95" dirty="0">
                <a:solidFill>
                  <a:srgbClr val="191919"/>
                </a:solidFill>
                <a:latin typeface="+mj-lt"/>
                <a:ea typeface="Aileron"/>
                <a:cs typeface="Aileron"/>
                <a:sym typeface="Aileron"/>
              </a:endParaRPr>
            </a:p>
          </p:txBody>
        </p:sp>
      </p:grpSp>
      <p:grpSp>
        <p:nvGrpSpPr>
          <p:cNvPr id="11" name="Group 11"/>
          <p:cNvGrpSpPr/>
          <p:nvPr/>
        </p:nvGrpSpPr>
        <p:grpSpPr>
          <a:xfrm>
            <a:off x="1647476" y="2622614"/>
            <a:ext cx="3086100" cy="1454060"/>
            <a:chOff x="0" y="0"/>
            <a:chExt cx="812800" cy="382962"/>
          </a:xfrm>
        </p:grpSpPr>
        <p:sp>
          <p:nvSpPr>
            <p:cNvPr id="12" name="Freeform 12"/>
            <p:cNvSpPr/>
            <p:nvPr/>
          </p:nvSpPr>
          <p:spPr>
            <a:xfrm>
              <a:off x="0" y="0"/>
              <a:ext cx="812800" cy="382962"/>
            </a:xfrm>
            <a:custGeom>
              <a:avLst/>
              <a:gdLst/>
              <a:ahLst/>
              <a:cxnLst/>
              <a:rect l="l" t="t" r="r" b="b"/>
              <a:pathLst>
                <a:path w="812800" h="382962">
                  <a:moveTo>
                    <a:pt x="0" y="0"/>
                  </a:moveTo>
                  <a:lnTo>
                    <a:pt x="812800" y="0"/>
                  </a:lnTo>
                  <a:lnTo>
                    <a:pt x="812800" y="382962"/>
                  </a:lnTo>
                  <a:lnTo>
                    <a:pt x="0" y="382962"/>
                  </a:lnTo>
                  <a:close/>
                </a:path>
              </a:pathLst>
            </a:custGeom>
            <a:solidFill>
              <a:srgbClr val="4AB1B4"/>
            </a:solidFill>
          </p:spPr>
        </p:sp>
        <p:sp>
          <p:nvSpPr>
            <p:cNvPr id="13" name="TextBox 13"/>
            <p:cNvSpPr txBox="1"/>
            <p:nvPr/>
          </p:nvSpPr>
          <p:spPr>
            <a:xfrm>
              <a:off x="0" y="-57150"/>
              <a:ext cx="812800" cy="440112"/>
            </a:xfrm>
            <a:prstGeom prst="rect">
              <a:avLst/>
            </a:prstGeom>
          </p:spPr>
          <p:txBody>
            <a:bodyPr lIns="254000" tIns="254000" rIns="254000" bIns="254000" rtlCol="0" anchor="ctr"/>
            <a:lstStyle/>
            <a:p>
              <a:pPr algn="ctr">
                <a:lnSpc>
                  <a:spcPts val="3919"/>
                </a:lnSpc>
              </a:pPr>
              <a:r>
                <a:rPr lang="en-US" sz="2799" i="1" spc="251" dirty="0" err="1">
                  <a:solidFill>
                    <a:srgbClr val="FFFFFF"/>
                  </a:solidFill>
                  <a:latin typeface="+mj-lt"/>
                  <a:ea typeface="Aileron Italics"/>
                  <a:cs typeface="Aileron Italics"/>
                  <a:sym typeface="Aileron Italics"/>
                </a:rPr>
                <a:t>Revina</a:t>
              </a:r>
              <a:r>
                <a:rPr lang="en-US" sz="2799" i="1" spc="251" dirty="0">
                  <a:solidFill>
                    <a:srgbClr val="FFFFFF"/>
                  </a:solidFill>
                  <a:latin typeface="+mj-lt"/>
                  <a:ea typeface="Aileron Italics"/>
                  <a:cs typeface="Aileron Italics"/>
                  <a:sym typeface="Aileron Italics"/>
                </a:rPr>
                <a:t> et al. (2020)</a:t>
              </a:r>
            </a:p>
          </p:txBody>
        </p:sp>
      </p:grpSp>
      <p:grpSp>
        <p:nvGrpSpPr>
          <p:cNvPr id="14" name="Group 14"/>
          <p:cNvGrpSpPr/>
          <p:nvPr/>
        </p:nvGrpSpPr>
        <p:grpSpPr>
          <a:xfrm>
            <a:off x="794600" y="2622614"/>
            <a:ext cx="852876" cy="1454060"/>
            <a:chOff x="0" y="0"/>
            <a:chExt cx="224626" cy="382962"/>
          </a:xfrm>
        </p:grpSpPr>
        <p:sp>
          <p:nvSpPr>
            <p:cNvPr id="15" name="Freeform 15"/>
            <p:cNvSpPr/>
            <p:nvPr/>
          </p:nvSpPr>
          <p:spPr>
            <a:xfrm>
              <a:off x="0" y="0"/>
              <a:ext cx="224626" cy="382962"/>
            </a:xfrm>
            <a:custGeom>
              <a:avLst/>
              <a:gdLst/>
              <a:ahLst/>
              <a:cxnLst/>
              <a:rect l="l" t="t" r="r" b="b"/>
              <a:pathLst>
                <a:path w="224626" h="382962">
                  <a:moveTo>
                    <a:pt x="0" y="0"/>
                  </a:moveTo>
                  <a:lnTo>
                    <a:pt x="224626" y="0"/>
                  </a:lnTo>
                  <a:lnTo>
                    <a:pt x="224626" y="382962"/>
                  </a:lnTo>
                  <a:lnTo>
                    <a:pt x="0" y="382962"/>
                  </a:lnTo>
                  <a:close/>
                </a:path>
              </a:pathLst>
            </a:custGeom>
            <a:solidFill>
              <a:srgbClr val="D2F1F1"/>
            </a:solidFill>
          </p:spPr>
        </p:sp>
        <p:sp>
          <p:nvSpPr>
            <p:cNvPr id="16" name="TextBox 16"/>
            <p:cNvSpPr txBox="1"/>
            <p:nvPr/>
          </p:nvSpPr>
          <p:spPr>
            <a:xfrm>
              <a:off x="0" y="-57150"/>
              <a:ext cx="224626" cy="440112"/>
            </a:xfrm>
            <a:prstGeom prst="rect">
              <a:avLst/>
            </a:prstGeom>
          </p:spPr>
          <p:txBody>
            <a:bodyPr lIns="50800" tIns="50800" rIns="50800" bIns="50800" rtlCol="0" anchor="ctr"/>
            <a:lstStyle/>
            <a:p>
              <a:pPr algn="ctr">
                <a:lnSpc>
                  <a:spcPts val="3639"/>
                </a:lnSpc>
              </a:pPr>
              <a:r>
                <a:rPr lang="en-US" sz="2599" b="1" dirty="0">
                  <a:solidFill>
                    <a:srgbClr val="4AB1B4"/>
                  </a:solidFill>
                  <a:latin typeface="+mj-lt"/>
                  <a:ea typeface="Aileron Bold"/>
                  <a:cs typeface="Arial" panose="020B0604020202020204" pitchFamily="34" charset="0"/>
                  <a:sym typeface="Aileron Bold"/>
                </a:rPr>
                <a:t>02</a:t>
              </a:r>
            </a:p>
          </p:txBody>
        </p:sp>
      </p:grpSp>
      <p:grpSp>
        <p:nvGrpSpPr>
          <p:cNvPr id="17" name="Group 17"/>
          <p:cNvGrpSpPr/>
          <p:nvPr/>
        </p:nvGrpSpPr>
        <p:grpSpPr>
          <a:xfrm>
            <a:off x="4733576" y="2622614"/>
            <a:ext cx="7083509" cy="1454060"/>
            <a:chOff x="0" y="0"/>
            <a:chExt cx="1865616" cy="382962"/>
          </a:xfrm>
        </p:grpSpPr>
        <p:sp>
          <p:nvSpPr>
            <p:cNvPr id="18" name="Freeform 18"/>
            <p:cNvSpPr/>
            <p:nvPr/>
          </p:nvSpPr>
          <p:spPr>
            <a:xfrm>
              <a:off x="0" y="0"/>
              <a:ext cx="1865616" cy="382962"/>
            </a:xfrm>
            <a:custGeom>
              <a:avLst/>
              <a:gdLst/>
              <a:ahLst/>
              <a:cxnLst/>
              <a:rect l="l" t="t" r="r" b="b"/>
              <a:pathLst>
                <a:path w="1865616" h="382962">
                  <a:moveTo>
                    <a:pt x="0" y="0"/>
                  </a:moveTo>
                  <a:lnTo>
                    <a:pt x="1865616" y="0"/>
                  </a:lnTo>
                  <a:lnTo>
                    <a:pt x="1865616" y="382962"/>
                  </a:lnTo>
                  <a:lnTo>
                    <a:pt x="0" y="382962"/>
                  </a:lnTo>
                  <a:close/>
                </a:path>
              </a:pathLst>
            </a:custGeom>
            <a:solidFill>
              <a:srgbClr val="FFFFFF"/>
            </a:solidFill>
          </p:spPr>
        </p:sp>
        <p:sp>
          <p:nvSpPr>
            <p:cNvPr id="19" name="TextBox 19"/>
            <p:cNvSpPr txBox="1"/>
            <p:nvPr/>
          </p:nvSpPr>
          <p:spPr>
            <a:xfrm>
              <a:off x="0" y="-38100"/>
              <a:ext cx="1865616" cy="421062"/>
            </a:xfrm>
            <a:prstGeom prst="rect">
              <a:avLst/>
            </a:prstGeom>
          </p:spPr>
          <p:txBody>
            <a:bodyPr lIns="254000" tIns="254000" rIns="254000" bIns="254000" rtlCol="0" anchor="ctr"/>
            <a:lstStyle/>
            <a:p>
              <a:pPr algn="just">
                <a:lnSpc>
                  <a:spcPts val="2660"/>
                </a:lnSpc>
              </a:pPr>
              <a:r>
                <a:rPr lang="en-US" sz="1900" spc="95" dirty="0">
                  <a:solidFill>
                    <a:srgbClr val="191919"/>
                  </a:solidFill>
                  <a:latin typeface="+mj-lt"/>
                  <a:ea typeface="Aileron"/>
                  <a:cs typeface="Aileron"/>
                  <a:sym typeface="Aileron"/>
                </a:rPr>
                <a:t>Simpler approaches can be just as effective as more complex ones by focusing on text preparation and feature engineering (creating additional features). </a:t>
              </a:r>
            </a:p>
          </p:txBody>
        </p:sp>
      </p:grpSp>
      <p:sp>
        <p:nvSpPr>
          <p:cNvPr id="29" name="TextBox 29"/>
          <p:cNvSpPr txBox="1"/>
          <p:nvPr/>
        </p:nvSpPr>
        <p:spPr>
          <a:xfrm>
            <a:off x="12895" y="190499"/>
            <a:ext cx="6119836" cy="616900"/>
          </a:xfrm>
          <a:prstGeom prst="rect">
            <a:avLst/>
          </a:prstGeom>
        </p:spPr>
        <p:txBody>
          <a:bodyPr wrap="square" lIns="0" tIns="0" rIns="0" bIns="0" rtlCol="0" anchor="t">
            <a:spAutoFit/>
          </a:bodyPr>
          <a:lstStyle/>
          <a:p>
            <a:pPr algn="ctr">
              <a:lnSpc>
                <a:spcPts val="5243"/>
              </a:lnSpc>
            </a:pPr>
            <a:r>
              <a:rPr lang="en-US" sz="4000" b="1" spc="113" dirty="0">
                <a:solidFill>
                  <a:srgbClr val="191919"/>
                </a:solidFill>
                <a:latin typeface="+mj-lt"/>
                <a:ea typeface="Aileron Ultra-Bold"/>
                <a:cs typeface="Aileron Ultra-Bold"/>
                <a:sym typeface="Aileron Ultra-Bold"/>
              </a:rPr>
              <a:t>Literature Review</a:t>
            </a:r>
          </a:p>
        </p:txBody>
      </p:sp>
      <p:sp>
        <p:nvSpPr>
          <p:cNvPr id="30" name="TextBox 30"/>
          <p:cNvSpPr txBox="1"/>
          <p:nvPr/>
        </p:nvSpPr>
        <p:spPr>
          <a:xfrm>
            <a:off x="736795" y="4192453"/>
            <a:ext cx="17246405" cy="1512209"/>
          </a:xfrm>
          <a:prstGeom prst="rect">
            <a:avLst/>
          </a:prstGeom>
        </p:spPr>
        <p:txBody>
          <a:bodyPr wrap="square" lIns="0" tIns="0" rIns="0" bIns="0" rtlCol="0" anchor="t">
            <a:spAutoFit/>
          </a:bodyPr>
          <a:lstStyle/>
          <a:p>
            <a:pPr algn="just">
              <a:lnSpc>
                <a:spcPts val="2412"/>
              </a:lnSpc>
              <a:spcBef>
                <a:spcPct val="0"/>
              </a:spcBef>
            </a:pPr>
            <a:r>
              <a:rPr lang="en-US" sz="1723" spc="51" dirty="0">
                <a:solidFill>
                  <a:srgbClr val="191919"/>
                </a:solidFill>
                <a:latin typeface="+mj-lt"/>
                <a:ea typeface="Aileron"/>
                <a:cs typeface="Aileron"/>
                <a:sym typeface="Aileron"/>
              </a:rPr>
              <a:t>In this project, the TF-IDF technique was used for feature transformation, and models such as Logistic Regression (One vs. One), Random Forest, and Multiclass Naive Bayes (Multinomial Naive Bayes) were employed, all of which achieved good results. Since SVM took longer to run, PCA was used to reduce dimensionality (feature count) in our model. Also, Bidirectional LSTM for training with Word Embeddings[Word2Vec and Glove] and BERT for text augmentation used. The accuracy and other metrics of all these models were compared.</a:t>
            </a:r>
          </a:p>
          <a:p>
            <a:pPr algn="just">
              <a:lnSpc>
                <a:spcPts val="2412"/>
              </a:lnSpc>
              <a:spcBef>
                <a:spcPct val="0"/>
              </a:spcBef>
            </a:pPr>
            <a:endParaRPr lang="en-US" sz="1723" spc="51" dirty="0">
              <a:solidFill>
                <a:srgbClr val="191919"/>
              </a:solidFill>
              <a:latin typeface="+mj-lt"/>
              <a:ea typeface="Aileron"/>
              <a:cs typeface="Aileron"/>
              <a:sym typeface="Aileron"/>
            </a:endParaRPr>
          </a:p>
        </p:txBody>
      </p:sp>
      <p:sp>
        <p:nvSpPr>
          <p:cNvPr id="31" name="TextBox 31"/>
          <p:cNvSpPr txBox="1"/>
          <p:nvPr/>
        </p:nvSpPr>
        <p:spPr>
          <a:xfrm>
            <a:off x="735034" y="5472012"/>
            <a:ext cx="17775069" cy="348429"/>
          </a:xfrm>
          <a:prstGeom prst="rect">
            <a:avLst/>
          </a:prstGeom>
        </p:spPr>
        <p:txBody>
          <a:bodyPr wrap="square" lIns="0" tIns="0" rIns="0" bIns="0" rtlCol="0" anchor="t">
            <a:spAutoFit/>
          </a:bodyPr>
          <a:lstStyle/>
          <a:p>
            <a:pPr algn="just">
              <a:lnSpc>
                <a:spcPts val="3074"/>
              </a:lnSpc>
              <a:spcBef>
                <a:spcPct val="0"/>
              </a:spcBef>
            </a:pPr>
            <a:r>
              <a:rPr lang="en-US" sz="1723" spc="51" dirty="0">
                <a:solidFill>
                  <a:srgbClr val="191919"/>
                </a:solidFill>
                <a:latin typeface="+mj-lt"/>
                <a:sym typeface="Aileron"/>
              </a:rPr>
              <a:t>Hyperparameter tuned - Logistic Regression by adding text length as an additional feature, along with augmented data to address class imbalance, led to improved results.</a:t>
            </a:r>
          </a:p>
        </p:txBody>
      </p:sp>
      <p:sp>
        <p:nvSpPr>
          <p:cNvPr id="35" name="TextBox 34">
            <a:extLst>
              <a:ext uri="{FF2B5EF4-FFF2-40B4-BE49-F238E27FC236}">
                <a16:creationId xmlns:a16="http://schemas.microsoft.com/office/drawing/2014/main" id="{D17E70B5-7041-2E5C-BD69-8AA45BE73BBC}"/>
              </a:ext>
            </a:extLst>
          </p:cNvPr>
          <p:cNvSpPr txBox="1"/>
          <p:nvPr/>
        </p:nvSpPr>
        <p:spPr>
          <a:xfrm>
            <a:off x="735034" y="6892408"/>
            <a:ext cx="14907605" cy="3182603"/>
          </a:xfrm>
          <a:prstGeom prst="rect">
            <a:avLst/>
          </a:prstGeom>
          <a:noFill/>
        </p:spPr>
        <p:txBody>
          <a:bodyPr wrap="square">
            <a:spAutoFit/>
          </a:bodyPr>
          <a:lstStyle/>
          <a:p>
            <a:pPr>
              <a:lnSpc>
                <a:spcPct val="150000"/>
              </a:lnSpc>
              <a:spcAft>
                <a:spcPts val="800"/>
              </a:spcAft>
            </a:pPr>
            <a:r>
              <a:rPr lang="en-IN" sz="1900" spc="95" dirty="0">
                <a:solidFill>
                  <a:srgbClr val="191919"/>
                </a:solidFill>
                <a:latin typeface="+mj-lt"/>
              </a:rPr>
              <a:t>While this solution is a good improvement, we can make it even better in the future. Here are some ideas:</a:t>
            </a:r>
          </a:p>
          <a:p>
            <a:pPr>
              <a:lnSpc>
                <a:spcPct val="150000"/>
              </a:lnSpc>
              <a:spcAft>
                <a:spcPts val="800"/>
              </a:spcAft>
            </a:pPr>
            <a:r>
              <a:rPr lang="en-IN" sz="1900" b="1" spc="95" dirty="0">
                <a:solidFill>
                  <a:srgbClr val="191919"/>
                </a:solidFill>
                <a:latin typeface="+mj-lt"/>
              </a:rPr>
              <a:t>Smarter Models:</a:t>
            </a:r>
          </a:p>
          <a:p>
            <a:pPr marL="342900" lvl="0" indent="-342900">
              <a:lnSpc>
                <a:spcPct val="150000"/>
              </a:lnSpc>
              <a:spcAft>
                <a:spcPts val="800"/>
              </a:spcAft>
              <a:buSzPts val="1000"/>
              <a:buFont typeface="Symbol" panose="05050102010706020507" pitchFamily="18" charset="2"/>
              <a:buChar char=""/>
              <a:tabLst>
                <a:tab pos="457200" algn="l"/>
              </a:tabLst>
            </a:pPr>
            <a:r>
              <a:rPr lang="en-IN" sz="1900" spc="95" dirty="0">
                <a:solidFill>
                  <a:srgbClr val="191919"/>
                </a:solidFill>
                <a:latin typeface="+mj-lt"/>
              </a:rPr>
              <a:t>Using advanced AI models such as Large Language models to understand the context of tickets more deeply.</a:t>
            </a:r>
          </a:p>
          <a:p>
            <a:pPr marL="342900" lvl="0" indent="-342900">
              <a:lnSpc>
                <a:spcPct val="150000"/>
              </a:lnSpc>
              <a:spcAft>
                <a:spcPts val="800"/>
              </a:spcAft>
              <a:buSzPts val="1000"/>
              <a:buFont typeface="Symbol" panose="05050102010706020507" pitchFamily="18" charset="2"/>
              <a:buChar char=""/>
              <a:tabLst>
                <a:tab pos="457200" algn="l"/>
              </a:tabLst>
            </a:pPr>
            <a:r>
              <a:rPr lang="en-IN" sz="1900" spc="95" dirty="0">
                <a:solidFill>
                  <a:srgbClr val="191919"/>
                </a:solidFill>
                <a:latin typeface="+mj-lt"/>
              </a:rPr>
              <a:t>Making sure the AI is fair and doesn't discriminate.</a:t>
            </a:r>
          </a:p>
          <a:p>
            <a:pPr>
              <a:lnSpc>
                <a:spcPct val="150000"/>
              </a:lnSpc>
              <a:spcAft>
                <a:spcPts val="800"/>
              </a:spcAft>
            </a:pPr>
            <a:r>
              <a:rPr lang="en-IN" sz="1900" b="1" spc="95" dirty="0">
                <a:solidFill>
                  <a:srgbClr val="191919"/>
                </a:solidFill>
                <a:latin typeface="+mj-lt"/>
              </a:rPr>
              <a:t>Privacy and Security:</a:t>
            </a:r>
          </a:p>
          <a:p>
            <a:pPr marL="342900" lvl="0" indent="-342900">
              <a:lnSpc>
                <a:spcPct val="150000"/>
              </a:lnSpc>
              <a:spcAft>
                <a:spcPts val="800"/>
              </a:spcAft>
              <a:buSzPts val="1000"/>
              <a:buFont typeface="Symbol" panose="05050102010706020507" pitchFamily="18" charset="2"/>
              <a:buChar char=""/>
              <a:tabLst>
                <a:tab pos="457200" algn="l"/>
              </a:tabLst>
            </a:pPr>
            <a:r>
              <a:rPr lang="en-IN" sz="1900" spc="95" dirty="0">
                <a:solidFill>
                  <a:srgbClr val="191919"/>
                </a:solidFill>
                <a:latin typeface="+mj-lt"/>
              </a:rPr>
              <a:t>Protecting sensitive information in tickets, following data privacy rules.</a:t>
            </a:r>
          </a:p>
        </p:txBody>
      </p:sp>
      <p:pic>
        <p:nvPicPr>
          <p:cNvPr id="36" name="Graphic 35" descr="Brain in head with solid fill">
            <a:extLst>
              <a:ext uri="{FF2B5EF4-FFF2-40B4-BE49-F238E27FC236}">
                <a16:creationId xmlns:a16="http://schemas.microsoft.com/office/drawing/2014/main" id="{C9463A76-9CBB-47C5-52CA-995D6CA1E3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642639" y="287028"/>
            <a:ext cx="2129546" cy="2129546"/>
          </a:xfrm>
          <a:prstGeom prst="rect">
            <a:avLst/>
          </a:prstGeom>
        </p:spPr>
      </p:pic>
      <p:sp>
        <p:nvSpPr>
          <p:cNvPr id="38" name="TextBox 37">
            <a:extLst>
              <a:ext uri="{FF2B5EF4-FFF2-40B4-BE49-F238E27FC236}">
                <a16:creationId xmlns:a16="http://schemas.microsoft.com/office/drawing/2014/main" id="{8897E540-1DF7-9B2A-26E6-B493BBFC96BB}"/>
              </a:ext>
            </a:extLst>
          </p:cNvPr>
          <p:cNvSpPr txBox="1"/>
          <p:nvPr/>
        </p:nvSpPr>
        <p:spPr>
          <a:xfrm>
            <a:off x="794600" y="6251542"/>
            <a:ext cx="9277642" cy="616900"/>
          </a:xfrm>
          <a:prstGeom prst="rect">
            <a:avLst/>
          </a:prstGeom>
        </p:spPr>
        <p:txBody>
          <a:bodyPr wrap="square" lIns="0" tIns="0" rIns="0" bIns="0" rtlCol="0" anchor="t">
            <a:spAutoFit/>
          </a:bodyPr>
          <a:lstStyle>
            <a:defPPr>
              <a:defRPr lang="en-US"/>
            </a:defPPr>
            <a:lvl1pPr algn="ctr">
              <a:lnSpc>
                <a:spcPts val="5243"/>
              </a:lnSpc>
              <a:defRPr sz="4000" b="1" spc="113">
                <a:solidFill>
                  <a:srgbClr val="191919"/>
                </a:solidFill>
                <a:latin typeface="+mj-lt"/>
                <a:ea typeface="Aileron Ultra-Bold"/>
                <a:cs typeface="Aileron Ultra-Bold"/>
              </a:defRPr>
            </a:lvl1pPr>
          </a:lstStyle>
          <a:p>
            <a:pPr algn="l"/>
            <a:r>
              <a:rPr lang="en-IN" dirty="0"/>
              <a:t>Future Scope of the Work:</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8"/>
                                        </p:tgtEl>
                                      </p:cBhvr>
                                    </p:animEffect>
                                    <p:animScale>
                                      <p:cBhvr>
                                        <p:cTn id="12" dur="250" autoRev="1" fill="hold"/>
                                        <p:tgtEl>
                                          <p:spTgt spid="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76FEB2F-377A-5A98-EFD8-D11651E41FBD}"/>
              </a:ext>
            </a:extLst>
          </p:cNvPr>
          <p:cNvSpPr txBox="1"/>
          <p:nvPr/>
        </p:nvSpPr>
        <p:spPr>
          <a:xfrm>
            <a:off x="9144000" y="237816"/>
            <a:ext cx="9144000" cy="9401484"/>
          </a:xfrm>
          <a:prstGeom prst="rect">
            <a:avLst/>
          </a:prstGeom>
          <a:noFill/>
        </p:spPr>
        <p:txBody>
          <a:bodyPr wrap="square">
            <a:spAutoFit/>
          </a:bodyPr>
          <a:lstStyle/>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[11]	“Turn Data into Decisions with the PACE Framework,” https://www.michelebedin.com/en/. Accessed: Oct. 05, 2024. [Online]. Available: https://www.michelebedin.com/en/turn-data-into-decisions-with-pace-framework/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[12]	F.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Pedregosa</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et al.</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“Scikit-learn: Machine Learning in Python,”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Mach. Learn. PYTHON</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a:t>
            </a:r>
            <a:endParaRPr lang="en-IN" kern="1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[13]	B. Pang, E. Nijkamp, and Y. N. Wu, “Deep Learning With TensorFlow: A Review,”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J. Educ.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Behav</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 Stat.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45, no. 2, pp. 227–248, Apr. 2020,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10.3102/1076998619872761.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[14]	J. Praveen Gujjar, H. R. Prasanna Kumar, and M. S. Guru Prasad, “Advanced NLP Framework for Text Processing,” in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2023 6th International Conference on Information Systems and Computer Networks (ISCON)</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Mar. 2023, pp. 1–3.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10.1109/ISCON57294.2023.10112058.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[15]	Siva, “Automatic Ticket Assignment using NLP.” 2020. [IEEE]. Available: https://www.kaggle.com/aviskumar/automatic-ticket-assignment-using-nlp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[16]	K.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Kowsari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K. Jafari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Meimandi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M.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Heidarysafa</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S.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Mendu</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L. Barnes, and D. Brown, “Text Classification Algorithms: A Survey,”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Information</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10, no. 4, Art. no. 4, Apr. 2019,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10.3390/info10040150.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[17]	J. E. F. Friedl,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Mastering Regular Expressions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O’Reilly Media, Inc., 2006.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[18]	J. Plisson, N.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Lavrac</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and D.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Mladenic</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 Rule based Approach to Word Lemmatization”.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[19]	F.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Heimerl</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S. Lohmann, S. Lange, and T. Ertl, “Word Cloud Explorer: Text Analytics Based on Word Clouds,” in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2014 47th Hawaii International Conference on System Sciences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Jan. 2014, pp. 1833–1842.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10.1109/HICSS.2014.231.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[20]	N. V. Chawla, K. W. Bowyer, L. O. Hall, and W. P.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Kegelmeyer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“SMOTE: Synthetic Minority Over-sampling Technique,”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J.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Artif</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Intell</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 Res.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16, pp. 321–357, Jun. 2002,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10.1613/jair.953.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[21]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(Oct. 05, 2024). Python.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Streamlit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Accessed: Oct. 05, 2024. [Online]. Available: https://github.com/streamlit/streamlit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DAAF025-2103-4FA6-6673-7D62656217F1}"/>
              </a:ext>
            </a:extLst>
          </p:cNvPr>
          <p:cNvSpPr txBox="1"/>
          <p:nvPr/>
        </p:nvSpPr>
        <p:spPr>
          <a:xfrm>
            <a:off x="117212" y="-25205"/>
            <a:ext cx="9144000" cy="10142713"/>
          </a:xfrm>
          <a:prstGeom prst="rect">
            <a:avLst/>
          </a:prstGeom>
          <a:noFill/>
        </p:spPr>
        <p:txBody>
          <a:bodyPr wrap="square">
            <a:spAutoFit/>
          </a:bodyPr>
          <a:lstStyle/>
          <a:p>
            <a:pPr>
              <a:lnSpc>
                <a:spcPct val="150000"/>
              </a:lnSpc>
              <a:spcBef>
                <a:spcPts val="1200"/>
              </a:spcBef>
            </a:pPr>
            <a:r>
              <a:rPr lang="en-US" sz="2400" b="1" kern="100" dirty="0">
                <a:effectLst/>
                <a:latin typeface="Arial" panose="020B0604020202020204" pitchFamily="34" charset="0"/>
                <a:ea typeface="Times New Roman" panose="02020603050405020304" pitchFamily="18" charset="0"/>
              </a:rPr>
              <a:t>References</a:t>
            </a:r>
            <a:endParaRPr lang="en-IN" sz="2400" b="1" kern="100" dirty="0">
              <a:effectLst/>
              <a:latin typeface="Arial" panose="020B0604020202020204" pitchFamily="34" charset="0"/>
              <a:ea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	A.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Revina</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K.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Buza</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and V. G. Meister, “IT Ticket Classification: The Simpler, the Better,”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IEEE Access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8, pp. 193380–193395, 2020,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10.1109/ACCESS.2020.3032840.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[2]	S. Fuchs, C.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Drieschner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and H.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Wittges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Improving Support Ticket Systems Using Machine Learning: A Literature Review</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2022. Accessed: Oct. 05, 2024. [Online]. Available: http://hdl.handle.net/10125/79570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[3]	P.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Bafna</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D. Pramod, and A. Vaidya, “Document clustering: TF-IDF approach,” in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2016 International Conference on Electrical, Electronics, and Optimization Techniques (ICEEOT)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Mar. 2016, pp. 61–66.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10.1109/ICEEOT.2016.7754750.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[4]	B. Mahesh,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Machine Learning Algorithms -A Review</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9. 2019.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10.21275/ART20203995.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[5]	H. Abdi and L. J. Williams, “Principal component analysis,”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WIREs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Comput</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 Stat.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2, no. 4, pp. 433–459, 2010,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10.1002/wics.101.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[6]	Z. Huang, W. Xu, and K. Yu, “Bidirectional LSTM-CRF Models for Sequence Tagging,” arXiv.org. Accessed: Oct. 05, 2024. [Online]. Available: https://arxiv.org/abs/1508.01991v1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[7]	K. W. Church, “Word2Vec,”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Nat. Lang. Eng.</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23, no. 1, pp. 155–162, Jan. 2017,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10.1017/S1351324916000334.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[8]	J. Pennington, R.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Socher</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and C. Manning,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GloVe</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Global Vectors for Word Representation,” in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Proceedings of the 2014 Conference on Empirical Methods in Natural Language Processing (EMNLP)</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A.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Moschitti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B. Pang, and W.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Daelemans</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Eds., Doha, Qatar: Association for Computational Linguistics, Oct. 2014, pp. 1532–1543.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10.3115/v1/D14-1162.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[9]	M. V.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Koroteev</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“BERT: A Review of Applications in Natural Language Processing and Understanding,” arXiv.org. Accessed: Oct. 05, 2024. [Online]. Available: https://arxiv.org/abs/2103.11943v1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Times New Roman" panose="02020603050405020304" pitchFamily="18" charset="0"/>
              </a:rPr>
              <a:t>[10]	J. Iden and T. R.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Eikebrokk</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“Implementing IT Service Management: A systematic literature review,”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Int. J. Inf. </a:t>
            </a:r>
            <a:r>
              <a:rPr lang="en-IN" sz="1800" i="1" kern="100" dirty="0" err="1">
                <a:effectLst/>
                <a:latin typeface="Arial" panose="020B0604020202020204" pitchFamily="34" charset="0"/>
                <a:ea typeface="Calibri" panose="020F0502020204030204" pitchFamily="34" charset="0"/>
                <a:cs typeface="Times New Roman" panose="02020603050405020304" pitchFamily="18" charset="0"/>
              </a:rPr>
              <a:t>Manag</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vol. 33, no. 3, pp. 512–523, Jun. 2013, </a:t>
            </a:r>
            <a:r>
              <a:rPr lang="en-IN" sz="1800" kern="100" dirty="0" err="1">
                <a:effectLst/>
                <a:latin typeface="Arial" panose="020B0604020202020204" pitchFamily="34" charset="0"/>
                <a:ea typeface="Calibri" panose="020F0502020204030204" pitchFamily="34" charset="0"/>
                <a:cs typeface="Times New Roman" panose="02020603050405020304" pitchFamily="18" charset="0"/>
              </a:rPr>
              <a:t>doi</a:t>
            </a:r>
            <a:r>
              <a:rPr lang="en-IN" sz="1800" kern="100" dirty="0">
                <a:effectLst/>
                <a:latin typeface="Arial" panose="020B0604020202020204" pitchFamily="34" charset="0"/>
                <a:ea typeface="Calibri" panose="020F0502020204030204" pitchFamily="34" charset="0"/>
                <a:cs typeface="Times New Roman" panose="02020603050405020304" pitchFamily="18" charset="0"/>
              </a:rPr>
              <a:t>: 10.1016/j.ijinfomgt.2013.01.004.</a:t>
            </a:r>
          </a:p>
        </p:txBody>
      </p:sp>
    </p:spTree>
    <p:extLst>
      <p:ext uri="{BB962C8B-B14F-4D97-AF65-F5344CB8AC3E}">
        <p14:creationId xmlns:p14="http://schemas.microsoft.com/office/powerpoint/2010/main" val="3267086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52600" y="3314700"/>
            <a:ext cx="12009329" cy="2568139"/>
          </a:xfrm>
          <a:prstGeom prst="rect">
            <a:avLst/>
          </a:prstGeom>
        </p:spPr>
        <p:txBody>
          <a:bodyPr wrap="square" lIns="0" tIns="0" rIns="0" bIns="0" rtlCol="0" anchor="t">
            <a:spAutoFit/>
          </a:bodyPr>
          <a:lstStyle/>
          <a:p>
            <a:pPr marL="0" lvl="0" indent="0" algn="ctr">
              <a:lnSpc>
                <a:spcPts val="21918"/>
              </a:lnSpc>
              <a:spcBef>
                <a:spcPct val="0"/>
              </a:spcBef>
            </a:pPr>
            <a:r>
              <a:rPr lang="en-US" sz="14000" b="1" u="none" spc="469" dirty="0">
                <a:solidFill>
                  <a:srgbClr val="191919"/>
                </a:solidFill>
                <a:latin typeface="+mj-lt"/>
                <a:ea typeface="Aileron Bold"/>
                <a:cs typeface="Arial" panose="020B0604020202020204" pitchFamily="34" charset="0"/>
                <a:sym typeface="Aileron Bold"/>
              </a:rPr>
              <a:t>Thank you!</a:t>
            </a:r>
          </a:p>
        </p:txBody>
      </p:sp>
      <p:sp>
        <p:nvSpPr>
          <p:cNvPr id="3" name="Freeform 3"/>
          <p:cNvSpPr/>
          <p:nvPr/>
        </p:nvSpPr>
        <p:spPr>
          <a:xfrm>
            <a:off x="11720076" y="3455256"/>
            <a:ext cx="5971755" cy="4114800"/>
          </a:xfrm>
          <a:custGeom>
            <a:avLst/>
            <a:gdLst/>
            <a:ahLst/>
            <a:cxnLst/>
            <a:rect l="l" t="t" r="r" b="b"/>
            <a:pathLst>
              <a:path w="5971755" h="4114800">
                <a:moveTo>
                  <a:pt x="0" y="0"/>
                </a:moveTo>
                <a:lnTo>
                  <a:pt x="5971755" y="0"/>
                </a:lnTo>
                <a:lnTo>
                  <a:pt x="597175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ustDataLst>
      <p:tags r:id="rId1"/>
    </p:custData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grpId="0" nodeType="clickEffect">
                                  <p:stCondLst>
                                    <p:cond delay="0"/>
                                  </p:stCondLst>
                                  <p:childTnLst>
                                    <p:animScale>
                                      <p:cBhvr>
                                        <p:cTn id="14"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90625" y="4468000"/>
            <a:ext cx="16068675" cy="0"/>
          </a:xfrm>
          <a:prstGeom prst="line">
            <a:avLst/>
          </a:prstGeom>
          <a:ln w="19050" cap="rnd">
            <a:solidFill>
              <a:srgbClr val="13538A"/>
            </a:solidFill>
            <a:prstDash val="solid"/>
            <a:headEnd type="none" w="sm" len="sm"/>
            <a:tailEnd type="none" w="sm" len="sm"/>
          </a:ln>
        </p:spPr>
      </p:sp>
      <p:grpSp>
        <p:nvGrpSpPr>
          <p:cNvPr id="3" name="Group 3"/>
          <p:cNvGrpSpPr/>
          <p:nvPr/>
        </p:nvGrpSpPr>
        <p:grpSpPr>
          <a:xfrm>
            <a:off x="1028700" y="4315600"/>
            <a:ext cx="323850" cy="323850"/>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id="5" name="Group 5"/>
          <p:cNvGrpSpPr/>
          <p:nvPr/>
        </p:nvGrpSpPr>
        <p:grpSpPr>
          <a:xfrm>
            <a:off x="5317258" y="4306075"/>
            <a:ext cx="323850" cy="32385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id="7" name="Group 7"/>
          <p:cNvGrpSpPr/>
          <p:nvPr/>
        </p:nvGrpSpPr>
        <p:grpSpPr>
          <a:xfrm>
            <a:off x="9605817" y="4306075"/>
            <a:ext cx="323850" cy="32385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id="9" name="Group 9"/>
          <p:cNvGrpSpPr/>
          <p:nvPr/>
        </p:nvGrpSpPr>
        <p:grpSpPr>
          <a:xfrm>
            <a:off x="13894375" y="430607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11" name="Freeform 11"/>
          <p:cNvSpPr/>
          <p:nvPr/>
        </p:nvSpPr>
        <p:spPr>
          <a:xfrm>
            <a:off x="15201900" y="653626"/>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028700" y="362725"/>
            <a:ext cx="16230600" cy="2537169"/>
          </a:xfrm>
          <a:prstGeom prst="rect">
            <a:avLst/>
          </a:prstGeom>
        </p:spPr>
        <p:txBody>
          <a:bodyPr lIns="0" tIns="0" rIns="0" bIns="0" rtlCol="0" anchor="t">
            <a:spAutoFit/>
          </a:bodyPr>
          <a:lstStyle>
            <a:defPPr>
              <a:defRPr lang="en-US"/>
            </a:defPPr>
            <a:lvl1pPr lvl="0" indent="0">
              <a:lnSpc>
                <a:spcPts val="10199"/>
              </a:lnSpc>
              <a:spcBef>
                <a:spcPct val="0"/>
              </a:spcBef>
              <a:defRPr sz="6000" b="1" spc="254">
                <a:solidFill>
                  <a:srgbClr val="191919"/>
                </a:solidFill>
                <a:latin typeface="+mj-lt"/>
                <a:ea typeface="Aileron Bold"/>
                <a:cs typeface="Aileron Bold"/>
              </a:defRPr>
            </a:lvl1pPr>
          </a:lstStyle>
          <a:p>
            <a:r>
              <a:rPr lang="en-IN" dirty="0">
                <a:cs typeface="Arial" panose="020B0604020202020204" pitchFamily="34" charset="0"/>
              </a:rPr>
              <a:t>Methodologies:</a:t>
            </a:r>
          </a:p>
          <a:p>
            <a:r>
              <a:rPr lang="en-US" dirty="0">
                <a:cs typeface="Arial" panose="020B0604020202020204" pitchFamily="34" charset="0"/>
                <a:sym typeface="Aileron Bold"/>
              </a:rPr>
              <a:t>PACE Framework</a:t>
            </a:r>
          </a:p>
        </p:txBody>
      </p:sp>
      <p:sp>
        <p:nvSpPr>
          <p:cNvPr id="13" name="TextBox 13"/>
          <p:cNvSpPr txBox="1"/>
          <p:nvPr/>
        </p:nvSpPr>
        <p:spPr>
          <a:xfrm>
            <a:off x="1028700" y="5296675"/>
            <a:ext cx="3364925" cy="616900"/>
          </a:xfrm>
          <a:prstGeom prst="rect">
            <a:avLst/>
          </a:prstGeom>
        </p:spPr>
        <p:txBody>
          <a:bodyPr lIns="0" tIns="0" rIns="0" bIns="0" rtlCol="0" anchor="t">
            <a:spAutoFit/>
          </a:bodyPr>
          <a:lstStyle/>
          <a:p>
            <a:pPr marL="0" lvl="0" indent="0" algn="l">
              <a:lnSpc>
                <a:spcPts val="5199"/>
              </a:lnSpc>
              <a:spcBef>
                <a:spcPct val="0"/>
              </a:spcBef>
            </a:pPr>
            <a:r>
              <a:rPr lang="en-US" sz="3999" b="1" spc="155" dirty="0">
                <a:solidFill>
                  <a:srgbClr val="191919"/>
                </a:solidFill>
                <a:latin typeface="+mj-lt"/>
                <a:ea typeface="Aileron Bold"/>
                <a:cs typeface="Arial" panose="020B0604020202020204" pitchFamily="34" charset="0"/>
                <a:sym typeface="Aileron Bold"/>
              </a:rPr>
              <a:t>Plan</a:t>
            </a:r>
          </a:p>
        </p:txBody>
      </p:sp>
      <p:sp>
        <p:nvSpPr>
          <p:cNvPr id="14" name="TextBox 14"/>
          <p:cNvSpPr txBox="1"/>
          <p:nvPr/>
        </p:nvSpPr>
        <p:spPr>
          <a:xfrm>
            <a:off x="1028700" y="6508509"/>
            <a:ext cx="3364925" cy="1362710"/>
          </a:xfrm>
          <a:prstGeom prst="rect">
            <a:avLst/>
          </a:prstGeom>
        </p:spPr>
        <p:txBody>
          <a:bodyPr lIns="0" tIns="0" rIns="0" bIns="0" rtlCol="0" anchor="t">
            <a:spAutoFit/>
          </a:bodyPr>
          <a:lstStyle/>
          <a:p>
            <a:pPr marL="0" lvl="0" indent="0" algn="l">
              <a:lnSpc>
                <a:spcPts val="3639"/>
              </a:lnSpc>
              <a:spcBef>
                <a:spcPct val="0"/>
              </a:spcBef>
            </a:pPr>
            <a:r>
              <a:rPr lang="en-US" sz="2599" spc="77" dirty="0">
                <a:solidFill>
                  <a:srgbClr val="191919"/>
                </a:solidFill>
                <a:latin typeface="+mj-lt"/>
                <a:ea typeface="Aileron"/>
                <a:cs typeface="Aileron"/>
                <a:sym typeface="Aileron"/>
              </a:rPr>
              <a:t>Data Collection and Problem Understanding</a:t>
            </a:r>
          </a:p>
        </p:txBody>
      </p:sp>
      <p:sp>
        <p:nvSpPr>
          <p:cNvPr id="15" name="TextBox 15"/>
          <p:cNvSpPr txBox="1"/>
          <p:nvPr/>
        </p:nvSpPr>
        <p:spPr>
          <a:xfrm>
            <a:off x="5317258" y="5296675"/>
            <a:ext cx="3364925" cy="616900"/>
          </a:xfrm>
          <a:prstGeom prst="rect">
            <a:avLst/>
          </a:prstGeom>
        </p:spPr>
        <p:txBody>
          <a:bodyPr lIns="0" tIns="0" rIns="0" bIns="0" rtlCol="0" anchor="t">
            <a:spAutoFit/>
          </a:bodyPr>
          <a:lstStyle/>
          <a:p>
            <a:pPr marL="0" lvl="0" indent="0" algn="l">
              <a:lnSpc>
                <a:spcPts val="5199"/>
              </a:lnSpc>
              <a:spcBef>
                <a:spcPct val="0"/>
              </a:spcBef>
            </a:pPr>
            <a:r>
              <a:rPr lang="en-US" sz="3999" b="1" spc="155" dirty="0">
                <a:solidFill>
                  <a:srgbClr val="191919"/>
                </a:solidFill>
                <a:latin typeface="+mj-lt"/>
                <a:ea typeface="Aileron Bold"/>
                <a:cs typeface="Arial" panose="020B0604020202020204" pitchFamily="34" charset="0"/>
                <a:sym typeface="Aileron Bold"/>
              </a:rPr>
              <a:t>Analyze</a:t>
            </a:r>
          </a:p>
        </p:txBody>
      </p:sp>
      <p:sp>
        <p:nvSpPr>
          <p:cNvPr id="16" name="TextBox 16"/>
          <p:cNvSpPr txBox="1"/>
          <p:nvPr/>
        </p:nvSpPr>
        <p:spPr>
          <a:xfrm>
            <a:off x="5317258" y="6508509"/>
            <a:ext cx="3364925" cy="1819910"/>
          </a:xfrm>
          <a:prstGeom prst="rect">
            <a:avLst/>
          </a:prstGeom>
        </p:spPr>
        <p:txBody>
          <a:bodyPr lIns="0" tIns="0" rIns="0" bIns="0" rtlCol="0" anchor="t">
            <a:spAutoFit/>
          </a:bodyPr>
          <a:lstStyle/>
          <a:p>
            <a:pPr marL="0" lvl="0" indent="0" algn="l">
              <a:lnSpc>
                <a:spcPts val="3639"/>
              </a:lnSpc>
              <a:spcBef>
                <a:spcPct val="0"/>
              </a:spcBef>
            </a:pPr>
            <a:r>
              <a:rPr lang="en-US" sz="2599" spc="77" dirty="0">
                <a:solidFill>
                  <a:srgbClr val="191919"/>
                </a:solidFill>
                <a:latin typeface="+mj-lt"/>
                <a:ea typeface="Aileron"/>
                <a:cs typeface="Aileron"/>
                <a:sym typeface="Aileron"/>
              </a:rPr>
              <a:t>Text Preprocessing, Feature Engineering and Initial Model Building</a:t>
            </a:r>
          </a:p>
        </p:txBody>
      </p:sp>
      <p:sp>
        <p:nvSpPr>
          <p:cNvPr id="17" name="TextBox 17"/>
          <p:cNvSpPr txBox="1"/>
          <p:nvPr/>
        </p:nvSpPr>
        <p:spPr>
          <a:xfrm>
            <a:off x="9605817" y="5296675"/>
            <a:ext cx="3364925" cy="616900"/>
          </a:xfrm>
          <a:prstGeom prst="rect">
            <a:avLst/>
          </a:prstGeom>
        </p:spPr>
        <p:txBody>
          <a:bodyPr lIns="0" tIns="0" rIns="0" bIns="0" rtlCol="0" anchor="t">
            <a:spAutoFit/>
          </a:bodyPr>
          <a:lstStyle/>
          <a:p>
            <a:pPr marL="0" lvl="0" indent="0" algn="l">
              <a:lnSpc>
                <a:spcPts val="5199"/>
              </a:lnSpc>
              <a:spcBef>
                <a:spcPct val="0"/>
              </a:spcBef>
            </a:pPr>
            <a:r>
              <a:rPr lang="en-US" sz="3999" b="1" spc="155" dirty="0">
                <a:solidFill>
                  <a:srgbClr val="191919"/>
                </a:solidFill>
                <a:latin typeface="+mj-lt"/>
                <a:ea typeface="Aileron Bold"/>
                <a:cs typeface="Arial" panose="020B0604020202020204" pitchFamily="34" charset="0"/>
                <a:sym typeface="Aileron Bold"/>
              </a:rPr>
              <a:t>Construct</a:t>
            </a:r>
          </a:p>
        </p:txBody>
      </p:sp>
      <p:sp>
        <p:nvSpPr>
          <p:cNvPr id="18" name="TextBox 18"/>
          <p:cNvSpPr txBox="1"/>
          <p:nvPr/>
        </p:nvSpPr>
        <p:spPr>
          <a:xfrm>
            <a:off x="9605817" y="6508509"/>
            <a:ext cx="3364925" cy="2277110"/>
          </a:xfrm>
          <a:prstGeom prst="rect">
            <a:avLst/>
          </a:prstGeom>
        </p:spPr>
        <p:txBody>
          <a:bodyPr lIns="0" tIns="0" rIns="0" bIns="0" rtlCol="0" anchor="t">
            <a:spAutoFit/>
          </a:bodyPr>
          <a:lstStyle/>
          <a:p>
            <a:pPr marL="0" lvl="0" indent="0" algn="l">
              <a:lnSpc>
                <a:spcPts val="3639"/>
              </a:lnSpc>
              <a:spcBef>
                <a:spcPct val="0"/>
              </a:spcBef>
            </a:pPr>
            <a:r>
              <a:rPr lang="en-US" sz="2599" spc="77" dirty="0">
                <a:solidFill>
                  <a:srgbClr val="191919"/>
                </a:solidFill>
                <a:latin typeface="+mj-lt"/>
                <a:ea typeface="Aileron"/>
                <a:cs typeface="Aileron"/>
                <a:sym typeface="Aileron"/>
              </a:rPr>
              <a:t>Model Improvement - Feature Extraction, Hyperparameter tuning, Different Models Comparison. </a:t>
            </a:r>
          </a:p>
        </p:txBody>
      </p:sp>
      <p:sp>
        <p:nvSpPr>
          <p:cNvPr id="19" name="TextBox 19"/>
          <p:cNvSpPr txBox="1"/>
          <p:nvPr/>
        </p:nvSpPr>
        <p:spPr>
          <a:xfrm>
            <a:off x="13894375" y="5296675"/>
            <a:ext cx="3364925" cy="616900"/>
          </a:xfrm>
          <a:prstGeom prst="rect">
            <a:avLst/>
          </a:prstGeom>
        </p:spPr>
        <p:txBody>
          <a:bodyPr lIns="0" tIns="0" rIns="0" bIns="0" rtlCol="0" anchor="t">
            <a:spAutoFit/>
          </a:bodyPr>
          <a:lstStyle/>
          <a:p>
            <a:pPr marL="0" lvl="0" indent="0" algn="l">
              <a:lnSpc>
                <a:spcPts val="5199"/>
              </a:lnSpc>
              <a:spcBef>
                <a:spcPct val="0"/>
              </a:spcBef>
            </a:pPr>
            <a:r>
              <a:rPr lang="en-US" sz="3999" b="1" spc="155" dirty="0">
                <a:solidFill>
                  <a:srgbClr val="191919"/>
                </a:solidFill>
                <a:latin typeface="+mj-lt"/>
                <a:ea typeface="Aileron Bold"/>
                <a:cs typeface="Arial" panose="020B0604020202020204" pitchFamily="34" charset="0"/>
                <a:sym typeface="Aileron Bold"/>
              </a:rPr>
              <a:t>Execute</a:t>
            </a:r>
          </a:p>
        </p:txBody>
      </p:sp>
      <p:sp>
        <p:nvSpPr>
          <p:cNvPr id="20" name="TextBox 20"/>
          <p:cNvSpPr txBox="1"/>
          <p:nvPr/>
        </p:nvSpPr>
        <p:spPr>
          <a:xfrm>
            <a:off x="13894375" y="6508509"/>
            <a:ext cx="3364925" cy="905510"/>
          </a:xfrm>
          <a:prstGeom prst="rect">
            <a:avLst/>
          </a:prstGeom>
        </p:spPr>
        <p:txBody>
          <a:bodyPr lIns="0" tIns="0" rIns="0" bIns="0" rtlCol="0" anchor="t">
            <a:spAutoFit/>
          </a:bodyPr>
          <a:lstStyle/>
          <a:p>
            <a:pPr marL="0" lvl="0" indent="0" algn="l">
              <a:lnSpc>
                <a:spcPts val="3639"/>
              </a:lnSpc>
              <a:spcBef>
                <a:spcPct val="0"/>
              </a:spcBef>
            </a:pPr>
            <a:r>
              <a:rPr lang="en-US" sz="2599" spc="77" dirty="0">
                <a:solidFill>
                  <a:srgbClr val="191919"/>
                </a:solidFill>
                <a:latin typeface="+mj-lt"/>
                <a:ea typeface="Aileron"/>
                <a:cs typeface="Aileron"/>
                <a:sym typeface="Aileron"/>
              </a:rPr>
              <a:t>Create an application - Deploying model</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7"/>
                                        </p:tgtEl>
                                      </p:cBhvr>
                                    </p:animEffect>
                                    <p:animScale>
                                      <p:cBhvr>
                                        <p:cTn id="13" dur="250" autoRev="1" fill="hold"/>
                                        <p:tgtEl>
                                          <p:spTgt spid="7"/>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7"/>
                                        </p:tgtEl>
                                      </p:cBhvr>
                                    </p:animEffect>
                                    <p:animScale>
                                      <p:cBhvr>
                                        <p:cTn id="25" dur="250" autoRev="1" fill="hold"/>
                                        <p:tgtEl>
                                          <p:spTgt spid="17"/>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9"/>
                                        </p:tgtEl>
                                      </p:cBhvr>
                                    </p:animEffect>
                                    <p:animScale>
                                      <p:cBhvr>
                                        <p:cTn id="2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55E18C64-1C87-087D-D8F7-48D97B2D6F67}"/>
              </a:ext>
            </a:extLst>
          </p:cNvPr>
          <p:cNvSpPr/>
          <p:nvPr/>
        </p:nvSpPr>
        <p:spPr>
          <a:xfrm>
            <a:off x="4422516" y="5906712"/>
            <a:ext cx="2198112" cy="0"/>
          </a:xfrm>
          <a:prstGeom prst="line">
            <a:avLst/>
          </a:prstGeom>
          <a:ln w="38100" cap="flat">
            <a:solidFill>
              <a:srgbClr val="000000">
                <a:alpha val="49804"/>
              </a:srgbClr>
            </a:solidFill>
            <a:prstDash val="solid"/>
            <a:headEnd type="none" w="sm" len="sm"/>
            <a:tailEnd type="arrow" w="med" len="sm"/>
          </a:ln>
        </p:spPr>
      </p:sp>
      <p:sp>
        <p:nvSpPr>
          <p:cNvPr id="3" name="Freeform 3">
            <a:extLst>
              <a:ext uri="{FF2B5EF4-FFF2-40B4-BE49-F238E27FC236}">
                <a16:creationId xmlns:a16="http://schemas.microsoft.com/office/drawing/2014/main" id="{612828EE-88CD-B27B-DF3F-B53220345125}"/>
              </a:ext>
            </a:extLst>
          </p:cNvPr>
          <p:cNvSpPr/>
          <p:nvPr/>
        </p:nvSpPr>
        <p:spPr>
          <a:xfrm>
            <a:off x="6877803" y="3638300"/>
            <a:ext cx="972589" cy="4114800"/>
          </a:xfrm>
          <a:custGeom>
            <a:avLst/>
            <a:gdLst/>
            <a:ahLst/>
            <a:cxnLst/>
            <a:rect l="l" t="t" r="r" b="b"/>
            <a:pathLst>
              <a:path w="972589" h="4114800">
                <a:moveTo>
                  <a:pt x="0" y="0"/>
                </a:moveTo>
                <a:lnTo>
                  <a:pt x="972589" y="0"/>
                </a:lnTo>
                <a:lnTo>
                  <a:pt x="972589" y="4114800"/>
                </a:lnTo>
                <a:lnTo>
                  <a:pt x="0" y="4114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a:extLst>
              <a:ext uri="{FF2B5EF4-FFF2-40B4-BE49-F238E27FC236}">
                <a16:creationId xmlns:a16="http://schemas.microsoft.com/office/drawing/2014/main" id="{C941D245-F335-82B4-65E3-CE00DAE4EBDE}"/>
              </a:ext>
            </a:extLst>
          </p:cNvPr>
          <p:cNvSpPr/>
          <p:nvPr/>
        </p:nvSpPr>
        <p:spPr>
          <a:xfrm flipH="1">
            <a:off x="8089885" y="3619250"/>
            <a:ext cx="972589" cy="4114800"/>
          </a:xfrm>
          <a:custGeom>
            <a:avLst/>
            <a:gdLst/>
            <a:ahLst/>
            <a:cxnLst/>
            <a:rect l="l" t="t" r="r" b="b"/>
            <a:pathLst>
              <a:path w="972589" h="4114800">
                <a:moveTo>
                  <a:pt x="972589" y="0"/>
                </a:moveTo>
                <a:lnTo>
                  <a:pt x="0" y="0"/>
                </a:lnTo>
                <a:lnTo>
                  <a:pt x="0" y="4114800"/>
                </a:lnTo>
                <a:lnTo>
                  <a:pt x="972589" y="4114800"/>
                </a:lnTo>
                <a:lnTo>
                  <a:pt x="972589" y="0"/>
                </a:lnTo>
                <a:close/>
              </a:path>
            </a:pathLst>
          </a:custGeom>
          <a:blipFill>
            <a:blip r:embed="rId2">
              <a:alphaModFix amt="50000"/>
              <a:extLst>
                <a:ext uri="{96DAC541-7B7A-43D3-8B79-37D633B846F1}">
                  <asvg:svgBlip xmlns:asvg="http://schemas.microsoft.com/office/drawing/2016/SVG/main" r:embed="rId3"/>
                </a:ext>
              </a:extLst>
            </a:blip>
            <a:stretch>
              <a:fillRect/>
            </a:stretch>
          </a:blipFill>
          <a:ln cap="sq">
            <a:noFill/>
            <a:prstDash val="solid"/>
            <a:miter/>
          </a:ln>
        </p:spPr>
      </p:sp>
      <p:sp>
        <p:nvSpPr>
          <p:cNvPr id="5" name="AutoShape 5">
            <a:extLst>
              <a:ext uri="{FF2B5EF4-FFF2-40B4-BE49-F238E27FC236}">
                <a16:creationId xmlns:a16="http://schemas.microsoft.com/office/drawing/2014/main" id="{25C29013-CAE4-CEDD-AA3A-10FC2BA2AF4A}"/>
              </a:ext>
            </a:extLst>
          </p:cNvPr>
          <p:cNvSpPr/>
          <p:nvPr/>
        </p:nvSpPr>
        <p:spPr>
          <a:xfrm flipV="1">
            <a:off x="9300933" y="5928274"/>
            <a:ext cx="1638032" cy="14023"/>
          </a:xfrm>
          <a:prstGeom prst="line">
            <a:avLst/>
          </a:prstGeom>
          <a:ln w="38100" cap="flat">
            <a:solidFill>
              <a:srgbClr val="000000">
                <a:alpha val="49804"/>
              </a:srgbClr>
            </a:solidFill>
            <a:prstDash val="solid"/>
            <a:headEnd type="none" w="sm" len="sm"/>
            <a:tailEnd type="arrow" w="med" len="sm"/>
          </a:ln>
        </p:spPr>
      </p:sp>
      <p:sp>
        <p:nvSpPr>
          <p:cNvPr id="6" name="AutoShape 6">
            <a:extLst>
              <a:ext uri="{FF2B5EF4-FFF2-40B4-BE49-F238E27FC236}">
                <a16:creationId xmlns:a16="http://schemas.microsoft.com/office/drawing/2014/main" id="{1322033B-7FBB-86E0-DF1C-00F3F714CE0F}"/>
              </a:ext>
            </a:extLst>
          </p:cNvPr>
          <p:cNvSpPr/>
          <p:nvPr/>
        </p:nvSpPr>
        <p:spPr>
          <a:xfrm>
            <a:off x="13611842" y="6415737"/>
            <a:ext cx="1590669" cy="1128479"/>
          </a:xfrm>
          <a:prstGeom prst="line">
            <a:avLst/>
          </a:prstGeom>
          <a:ln w="38100" cap="flat">
            <a:solidFill>
              <a:srgbClr val="000000">
                <a:alpha val="49804"/>
              </a:srgbClr>
            </a:solidFill>
            <a:prstDash val="solid"/>
            <a:headEnd type="none" w="sm" len="sm"/>
            <a:tailEnd type="arrow" w="med" len="sm"/>
          </a:ln>
        </p:spPr>
      </p:sp>
      <p:sp>
        <p:nvSpPr>
          <p:cNvPr id="7" name="AutoShape 7">
            <a:extLst>
              <a:ext uri="{FF2B5EF4-FFF2-40B4-BE49-F238E27FC236}">
                <a16:creationId xmlns:a16="http://schemas.microsoft.com/office/drawing/2014/main" id="{04A24148-C760-6FA1-A68B-3C0A7A04C77A}"/>
              </a:ext>
            </a:extLst>
          </p:cNvPr>
          <p:cNvSpPr/>
          <p:nvPr/>
        </p:nvSpPr>
        <p:spPr>
          <a:xfrm>
            <a:off x="13611842" y="5887667"/>
            <a:ext cx="1590669" cy="489975"/>
          </a:xfrm>
          <a:prstGeom prst="line">
            <a:avLst/>
          </a:prstGeom>
          <a:ln w="38100" cap="flat">
            <a:solidFill>
              <a:srgbClr val="000000">
                <a:alpha val="49804"/>
              </a:srgbClr>
            </a:solidFill>
            <a:prstDash val="solid"/>
            <a:headEnd type="none" w="sm" len="sm"/>
            <a:tailEnd type="arrow" w="med" len="sm"/>
          </a:ln>
        </p:spPr>
      </p:sp>
      <p:sp>
        <p:nvSpPr>
          <p:cNvPr id="8" name="AutoShape 8">
            <a:extLst>
              <a:ext uri="{FF2B5EF4-FFF2-40B4-BE49-F238E27FC236}">
                <a16:creationId xmlns:a16="http://schemas.microsoft.com/office/drawing/2014/main" id="{F3A52441-A06E-0918-05CD-84E71C64DEAC}"/>
              </a:ext>
            </a:extLst>
          </p:cNvPr>
          <p:cNvSpPr/>
          <p:nvPr/>
        </p:nvSpPr>
        <p:spPr>
          <a:xfrm flipV="1">
            <a:off x="13611413" y="4829547"/>
            <a:ext cx="1591097" cy="537031"/>
          </a:xfrm>
          <a:prstGeom prst="line">
            <a:avLst/>
          </a:prstGeom>
          <a:ln w="38100" cap="flat">
            <a:solidFill>
              <a:srgbClr val="000000">
                <a:alpha val="49804"/>
              </a:srgbClr>
            </a:solidFill>
            <a:prstDash val="solid"/>
            <a:headEnd type="none" w="sm" len="sm"/>
            <a:tailEnd type="arrow" w="med" len="sm"/>
          </a:ln>
        </p:spPr>
      </p:sp>
      <p:sp>
        <p:nvSpPr>
          <p:cNvPr id="9" name="AutoShape 9">
            <a:extLst>
              <a:ext uri="{FF2B5EF4-FFF2-40B4-BE49-F238E27FC236}">
                <a16:creationId xmlns:a16="http://schemas.microsoft.com/office/drawing/2014/main" id="{A337F5C1-359D-D009-2C54-916E010F6149}"/>
              </a:ext>
            </a:extLst>
          </p:cNvPr>
          <p:cNvSpPr/>
          <p:nvPr/>
        </p:nvSpPr>
        <p:spPr>
          <a:xfrm flipV="1">
            <a:off x="13611413" y="3638300"/>
            <a:ext cx="1179504" cy="1191247"/>
          </a:xfrm>
          <a:prstGeom prst="line">
            <a:avLst/>
          </a:prstGeom>
          <a:ln w="38100" cap="flat">
            <a:solidFill>
              <a:srgbClr val="000000">
                <a:alpha val="49804"/>
              </a:srgbClr>
            </a:solidFill>
            <a:prstDash val="solid"/>
            <a:headEnd type="none" w="sm" len="sm"/>
            <a:tailEnd type="arrow" w="med" len="sm"/>
          </a:ln>
        </p:spPr>
      </p:sp>
      <p:sp>
        <p:nvSpPr>
          <p:cNvPr id="10" name="Freeform 10">
            <a:extLst>
              <a:ext uri="{FF2B5EF4-FFF2-40B4-BE49-F238E27FC236}">
                <a16:creationId xmlns:a16="http://schemas.microsoft.com/office/drawing/2014/main" id="{C7CFBBC3-A59A-B3CE-C1DC-29E02FFA015C}"/>
              </a:ext>
            </a:extLst>
          </p:cNvPr>
          <p:cNvSpPr/>
          <p:nvPr/>
        </p:nvSpPr>
        <p:spPr>
          <a:xfrm>
            <a:off x="15609669" y="424755"/>
            <a:ext cx="1511531" cy="1511531"/>
          </a:xfrm>
          <a:custGeom>
            <a:avLst/>
            <a:gdLst/>
            <a:ahLst/>
            <a:cxnLst/>
            <a:rect l="l" t="t" r="r" b="b"/>
            <a:pathLst>
              <a:path w="1511531" h="1511531">
                <a:moveTo>
                  <a:pt x="0" y="0"/>
                </a:moveTo>
                <a:lnTo>
                  <a:pt x="1511531" y="0"/>
                </a:lnTo>
                <a:lnTo>
                  <a:pt x="1511531" y="1511531"/>
                </a:lnTo>
                <a:lnTo>
                  <a:pt x="0" y="1511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latin typeface="+mj-lt"/>
            </a:endParaRPr>
          </a:p>
        </p:txBody>
      </p:sp>
      <p:sp>
        <p:nvSpPr>
          <p:cNvPr id="11" name="TextBox 11">
            <a:extLst>
              <a:ext uri="{FF2B5EF4-FFF2-40B4-BE49-F238E27FC236}">
                <a16:creationId xmlns:a16="http://schemas.microsoft.com/office/drawing/2014/main" id="{0381E3CF-C965-E5E2-F120-EDFA9A5E2AFB}"/>
              </a:ext>
            </a:extLst>
          </p:cNvPr>
          <p:cNvSpPr txBox="1"/>
          <p:nvPr/>
        </p:nvSpPr>
        <p:spPr>
          <a:xfrm>
            <a:off x="1309849" y="4484190"/>
            <a:ext cx="2874542" cy="2702169"/>
          </a:xfrm>
          <a:prstGeom prst="rect">
            <a:avLst/>
          </a:prstGeom>
        </p:spPr>
        <p:txBody>
          <a:bodyPr lIns="0" tIns="0" rIns="0" bIns="0" rtlCol="0" anchor="t">
            <a:spAutoFit/>
          </a:bodyPr>
          <a:lstStyle/>
          <a:p>
            <a:pPr algn="ctr">
              <a:lnSpc>
                <a:spcPts val="3620"/>
              </a:lnSpc>
              <a:spcBef>
                <a:spcPct val="0"/>
              </a:spcBef>
            </a:pPr>
            <a:r>
              <a:rPr lang="en-US" sz="1810" spc="54" dirty="0">
                <a:solidFill>
                  <a:srgbClr val="000000"/>
                </a:solidFill>
                <a:latin typeface="+mj-lt"/>
                <a:ea typeface="Aileron"/>
                <a:cs typeface="Aileron"/>
                <a:sym typeface="Aileron"/>
              </a:rPr>
              <a:t>“Hi team, I’m unable to login into HR tool, and unable to retrieve employee data to complete my task. Please assist asap”</a:t>
            </a:r>
          </a:p>
        </p:txBody>
      </p:sp>
      <p:sp>
        <p:nvSpPr>
          <p:cNvPr id="12" name="TextBox 12">
            <a:extLst>
              <a:ext uri="{FF2B5EF4-FFF2-40B4-BE49-F238E27FC236}">
                <a16:creationId xmlns:a16="http://schemas.microsoft.com/office/drawing/2014/main" id="{83A8E841-CF20-DAE4-4FF4-3EACB2E0068E}"/>
              </a:ext>
            </a:extLst>
          </p:cNvPr>
          <p:cNvSpPr txBox="1"/>
          <p:nvPr/>
        </p:nvSpPr>
        <p:spPr>
          <a:xfrm>
            <a:off x="4475241" y="4983117"/>
            <a:ext cx="2145387" cy="602998"/>
          </a:xfrm>
          <a:prstGeom prst="rect">
            <a:avLst/>
          </a:prstGeom>
        </p:spPr>
        <p:txBody>
          <a:bodyPr lIns="0" tIns="0" rIns="0" bIns="0" rtlCol="0" anchor="t">
            <a:spAutoFit/>
          </a:bodyPr>
          <a:lstStyle/>
          <a:p>
            <a:pPr algn="ctr">
              <a:lnSpc>
                <a:spcPts val="5379"/>
              </a:lnSpc>
              <a:spcBef>
                <a:spcPct val="0"/>
              </a:spcBef>
            </a:pPr>
            <a:r>
              <a:rPr lang="en-US" sz="2689" spc="80" dirty="0">
                <a:solidFill>
                  <a:srgbClr val="000000"/>
                </a:solidFill>
                <a:latin typeface="+mj-lt"/>
                <a:ea typeface="Aileron"/>
                <a:cs typeface="Aileron"/>
                <a:sym typeface="Aileron"/>
              </a:rPr>
              <a:t>Vectorization</a:t>
            </a:r>
          </a:p>
        </p:txBody>
      </p:sp>
      <p:sp>
        <p:nvSpPr>
          <p:cNvPr id="13" name="TextBox 13">
            <a:extLst>
              <a:ext uri="{FF2B5EF4-FFF2-40B4-BE49-F238E27FC236}">
                <a16:creationId xmlns:a16="http://schemas.microsoft.com/office/drawing/2014/main" id="{63500B2F-B6A9-9C6F-35E7-D07C69D1470C}"/>
              </a:ext>
            </a:extLst>
          </p:cNvPr>
          <p:cNvSpPr txBox="1"/>
          <p:nvPr/>
        </p:nvSpPr>
        <p:spPr>
          <a:xfrm>
            <a:off x="7564546" y="3694785"/>
            <a:ext cx="571692" cy="3932551"/>
          </a:xfrm>
          <a:prstGeom prst="rect">
            <a:avLst/>
          </a:prstGeom>
        </p:spPr>
        <p:txBody>
          <a:bodyPr lIns="0" tIns="0" rIns="0" bIns="0" rtlCol="0" anchor="t">
            <a:spAutoFit/>
          </a:bodyPr>
          <a:lstStyle/>
          <a:p>
            <a:pPr algn="ctr">
              <a:lnSpc>
                <a:spcPts val="3871"/>
              </a:lnSpc>
            </a:pPr>
            <a:r>
              <a:rPr lang="en-US" sz="1935" spc="58" dirty="0">
                <a:solidFill>
                  <a:srgbClr val="000000"/>
                </a:solidFill>
                <a:latin typeface="+mj-lt"/>
                <a:ea typeface="Aileron"/>
                <a:cs typeface="Aileron"/>
                <a:sym typeface="Aileron"/>
              </a:rPr>
              <a:t>0.5</a:t>
            </a:r>
          </a:p>
          <a:p>
            <a:pPr algn="ctr">
              <a:lnSpc>
                <a:spcPts val="3871"/>
              </a:lnSpc>
            </a:pPr>
            <a:r>
              <a:rPr lang="en-US" sz="1935" spc="58" dirty="0">
                <a:solidFill>
                  <a:srgbClr val="000000"/>
                </a:solidFill>
                <a:latin typeface="+mj-lt"/>
                <a:ea typeface="Aileron"/>
                <a:cs typeface="Aileron"/>
                <a:sym typeface="Aileron"/>
              </a:rPr>
              <a:t>0</a:t>
            </a:r>
          </a:p>
          <a:p>
            <a:pPr algn="ctr">
              <a:lnSpc>
                <a:spcPts val="3871"/>
              </a:lnSpc>
            </a:pPr>
            <a:r>
              <a:rPr lang="en-US" sz="1935" spc="58" dirty="0">
                <a:solidFill>
                  <a:srgbClr val="000000"/>
                </a:solidFill>
                <a:latin typeface="+mj-lt"/>
                <a:ea typeface="Aileron"/>
                <a:cs typeface="Aileron"/>
                <a:sym typeface="Aileron"/>
              </a:rPr>
              <a:t>0.87</a:t>
            </a:r>
          </a:p>
          <a:p>
            <a:pPr algn="ctr">
              <a:lnSpc>
                <a:spcPts val="3871"/>
              </a:lnSpc>
            </a:pPr>
            <a:r>
              <a:rPr lang="en-US" sz="1935" spc="58" dirty="0">
                <a:solidFill>
                  <a:srgbClr val="000000"/>
                </a:solidFill>
                <a:latin typeface="+mj-lt"/>
                <a:ea typeface="Aileron"/>
                <a:cs typeface="Aileron"/>
                <a:sym typeface="Aileron"/>
              </a:rPr>
              <a:t>0.9</a:t>
            </a:r>
          </a:p>
          <a:p>
            <a:pPr algn="ctr">
              <a:lnSpc>
                <a:spcPts val="3871"/>
              </a:lnSpc>
            </a:pPr>
            <a:r>
              <a:rPr lang="en-US" sz="1935" spc="58" dirty="0">
                <a:solidFill>
                  <a:srgbClr val="000000"/>
                </a:solidFill>
                <a:latin typeface="+mj-lt"/>
                <a:ea typeface="Aileron"/>
                <a:cs typeface="Aileron"/>
                <a:sym typeface="Aileron"/>
              </a:rPr>
              <a:t>0.1</a:t>
            </a:r>
          </a:p>
          <a:p>
            <a:pPr algn="ctr">
              <a:lnSpc>
                <a:spcPts val="3871"/>
              </a:lnSpc>
            </a:pPr>
            <a:r>
              <a:rPr lang="en-US" sz="1935" spc="58" dirty="0">
                <a:solidFill>
                  <a:srgbClr val="000000"/>
                </a:solidFill>
                <a:latin typeface="+mj-lt"/>
                <a:ea typeface="Aileron"/>
                <a:cs typeface="Aileron"/>
                <a:sym typeface="Aileron"/>
              </a:rPr>
              <a:t>0</a:t>
            </a:r>
          </a:p>
          <a:p>
            <a:pPr algn="ctr">
              <a:lnSpc>
                <a:spcPts val="3871"/>
              </a:lnSpc>
            </a:pPr>
            <a:r>
              <a:rPr lang="en-US" sz="1935" spc="58" dirty="0">
                <a:solidFill>
                  <a:srgbClr val="000000"/>
                </a:solidFill>
                <a:latin typeface="+mj-lt"/>
                <a:ea typeface="Aileron"/>
                <a:cs typeface="Aileron"/>
                <a:sym typeface="Aileron"/>
              </a:rPr>
              <a:t>...</a:t>
            </a:r>
          </a:p>
          <a:p>
            <a:pPr algn="ctr">
              <a:lnSpc>
                <a:spcPts val="3871"/>
              </a:lnSpc>
              <a:spcBef>
                <a:spcPct val="0"/>
              </a:spcBef>
            </a:pPr>
            <a:r>
              <a:rPr lang="en-US" sz="1935" spc="58" dirty="0">
                <a:solidFill>
                  <a:srgbClr val="000000"/>
                </a:solidFill>
                <a:latin typeface="+mj-lt"/>
                <a:ea typeface="Aileron"/>
                <a:cs typeface="Aileron"/>
                <a:sym typeface="Aileron"/>
              </a:rPr>
              <a:t>0.45</a:t>
            </a:r>
          </a:p>
        </p:txBody>
      </p:sp>
      <p:sp>
        <p:nvSpPr>
          <p:cNvPr id="14" name="TextBox 14">
            <a:extLst>
              <a:ext uri="{FF2B5EF4-FFF2-40B4-BE49-F238E27FC236}">
                <a16:creationId xmlns:a16="http://schemas.microsoft.com/office/drawing/2014/main" id="{EA4F7F30-40F4-9D0E-2136-72D3595A6922}"/>
              </a:ext>
            </a:extLst>
          </p:cNvPr>
          <p:cNvSpPr txBox="1"/>
          <p:nvPr/>
        </p:nvSpPr>
        <p:spPr>
          <a:xfrm>
            <a:off x="10938965" y="5557849"/>
            <a:ext cx="2309930" cy="550349"/>
          </a:xfrm>
          <a:prstGeom prst="rect">
            <a:avLst/>
          </a:prstGeom>
        </p:spPr>
        <p:txBody>
          <a:bodyPr lIns="0" tIns="0" rIns="0" bIns="0" rtlCol="0" anchor="t">
            <a:spAutoFit/>
          </a:bodyPr>
          <a:lstStyle/>
          <a:p>
            <a:pPr algn="ctr">
              <a:lnSpc>
                <a:spcPts val="4804"/>
              </a:lnSpc>
              <a:spcBef>
                <a:spcPct val="0"/>
              </a:spcBef>
            </a:pPr>
            <a:r>
              <a:rPr lang="en-US" sz="2402" spc="72" dirty="0">
                <a:solidFill>
                  <a:srgbClr val="000000"/>
                </a:solidFill>
                <a:latin typeface="+mj-lt"/>
                <a:ea typeface="Aileron"/>
                <a:cs typeface="Aileron"/>
                <a:sym typeface="Aileron"/>
              </a:rPr>
              <a:t>ML or DL Model</a:t>
            </a:r>
          </a:p>
        </p:txBody>
      </p:sp>
      <p:sp>
        <p:nvSpPr>
          <p:cNvPr id="15" name="TextBox 15">
            <a:extLst>
              <a:ext uri="{FF2B5EF4-FFF2-40B4-BE49-F238E27FC236}">
                <a16:creationId xmlns:a16="http://schemas.microsoft.com/office/drawing/2014/main" id="{F2BB6CD6-AA67-563D-F729-92663D31D0F2}"/>
              </a:ext>
            </a:extLst>
          </p:cNvPr>
          <p:cNvSpPr txBox="1"/>
          <p:nvPr/>
        </p:nvSpPr>
        <p:spPr>
          <a:xfrm>
            <a:off x="15202511" y="3016252"/>
            <a:ext cx="1226106" cy="602998"/>
          </a:xfrm>
          <a:prstGeom prst="rect">
            <a:avLst/>
          </a:prstGeom>
        </p:spPr>
        <p:txBody>
          <a:bodyPr lIns="0" tIns="0" rIns="0" bIns="0" rtlCol="0" anchor="t">
            <a:spAutoFit/>
          </a:bodyPr>
          <a:lstStyle/>
          <a:p>
            <a:pPr algn="ctr">
              <a:lnSpc>
                <a:spcPts val="5379"/>
              </a:lnSpc>
              <a:spcBef>
                <a:spcPct val="0"/>
              </a:spcBef>
            </a:pPr>
            <a:r>
              <a:rPr lang="en-US" sz="2689" spc="80" dirty="0">
                <a:solidFill>
                  <a:srgbClr val="000000"/>
                </a:solidFill>
                <a:latin typeface="+mj-lt"/>
                <a:ea typeface="Aileron"/>
                <a:cs typeface="Aileron"/>
                <a:sym typeface="Aileron"/>
              </a:rPr>
              <a:t>Group0</a:t>
            </a:r>
          </a:p>
        </p:txBody>
      </p:sp>
      <p:sp>
        <p:nvSpPr>
          <p:cNvPr id="16" name="TextBox 16">
            <a:extLst>
              <a:ext uri="{FF2B5EF4-FFF2-40B4-BE49-F238E27FC236}">
                <a16:creationId xmlns:a16="http://schemas.microsoft.com/office/drawing/2014/main" id="{FAFA9CE7-974B-436D-1CA8-4BEB30F3EBD0}"/>
              </a:ext>
            </a:extLst>
          </p:cNvPr>
          <p:cNvSpPr txBox="1"/>
          <p:nvPr/>
        </p:nvSpPr>
        <p:spPr>
          <a:xfrm>
            <a:off x="15347479" y="7332539"/>
            <a:ext cx="1434465" cy="602998"/>
          </a:xfrm>
          <a:prstGeom prst="rect">
            <a:avLst/>
          </a:prstGeom>
        </p:spPr>
        <p:txBody>
          <a:bodyPr lIns="0" tIns="0" rIns="0" bIns="0" rtlCol="0" anchor="t">
            <a:spAutoFit/>
          </a:bodyPr>
          <a:lstStyle/>
          <a:p>
            <a:pPr algn="ctr">
              <a:lnSpc>
                <a:spcPts val="5379"/>
              </a:lnSpc>
              <a:spcBef>
                <a:spcPct val="0"/>
              </a:spcBef>
            </a:pPr>
            <a:r>
              <a:rPr lang="en-US" sz="2689" spc="80" dirty="0">
                <a:solidFill>
                  <a:srgbClr val="000000"/>
                </a:solidFill>
                <a:latin typeface="+mj-lt"/>
                <a:ea typeface="Aileron"/>
                <a:cs typeface="Aileron"/>
                <a:sym typeface="Aileron"/>
              </a:rPr>
              <a:t>Group16</a:t>
            </a:r>
          </a:p>
        </p:txBody>
      </p:sp>
      <p:sp>
        <p:nvSpPr>
          <p:cNvPr id="17" name="TextBox 17">
            <a:extLst>
              <a:ext uri="{FF2B5EF4-FFF2-40B4-BE49-F238E27FC236}">
                <a16:creationId xmlns:a16="http://schemas.microsoft.com/office/drawing/2014/main" id="{666C24F0-CD62-E8AE-1C54-67EABB807E6E}"/>
              </a:ext>
            </a:extLst>
          </p:cNvPr>
          <p:cNvSpPr txBox="1"/>
          <p:nvPr/>
        </p:nvSpPr>
        <p:spPr>
          <a:xfrm>
            <a:off x="15202511" y="5908173"/>
            <a:ext cx="1866289" cy="1279273"/>
          </a:xfrm>
          <a:prstGeom prst="rect">
            <a:avLst/>
          </a:prstGeom>
        </p:spPr>
        <p:txBody>
          <a:bodyPr lIns="0" tIns="0" rIns="0" bIns="0" rtlCol="0" anchor="t">
            <a:spAutoFit/>
          </a:bodyPr>
          <a:lstStyle/>
          <a:p>
            <a:pPr algn="ctr">
              <a:lnSpc>
                <a:spcPts val="5379"/>
              </a:lnSpc>
            </a:pPr>
            <a:r>
              <a:rPr lang="en-US" sz="2689" spc="80" dirty="0">
                <a:solidFill>
                  <a:srgbClr val="000000"/>
                </a:solidFill>
                <a:latin typeface="+mj-lt"/>
                <a:ea typeface="Aileron"/>
                <a:cs typeface="Aileron"/>
                <a:sym typeface="Aileron"/>
              </a:rPr>
              <a:t>Group2</a:t>
            </a:r>
          </a:p>
          <a:p>
            <a:pPr algn="ctr">
              <a:lnSpc>
                <a:spcPts val="5379"/>
              </a:lnSpc>
              <a:spcBef>
                <a:spcPct val="0"/>
              </a:spcBef>
            </a:pPr>
            <a:r>
              <a:rPr lang="en-US" sz="2689" spc="80" dirty="0">
                <a:solidFill>
                  <a:srgbClr val="000000"/>
                </a:solidFill>
                <a:latin typeface="+mj-lt"/>
                <a:ea typeface="Aileron"/>
                <a:cs typeface="Aileron"/>
                <a:sym typeface="Aileron"/>
              </a:rPr>
              <a:t>...</a:t>
            </a:r>
          </a:p>
        </p:txBody>
      </p:sp>
      <p:sp>
        <p:nvSpPr>
          <p:cNvPr id="18" name="TextBox 18">
            <a:extLst>
              <a:ext uri="{FF2B5EF4-FFF2-40B4-BE49-F238E27FC236}">
                <a16:creationId xmlns:a16="http://schemas.microsoft.com/office/drawing/2014/main" id="{89DC0681-381F-08E3-6E4F-EB303A0135B1}"/>
              </a:ext>
            </a:extLst>
          </p:cNvPr>
          <p:cNvSpPr txBox="1"/>
          <p:nvPr/>
        </p:nvSpPr>
        <p:spPr>
          <a:xfrm>
            <a:off x="15507311" y="4427040"/>
            <a:ext cx="1226106" cy="602998"/>
          </a:xfrm>
          <a:prstGeom prst="rect">
            <a:avLst/>
          </a:prstGeom>
        </p:spPr>
        <p:txBody>
          <a:bodyPr lIns="0" tIns="0" rIns="0" bIns="0" rtlCol="0" anchor="t">
            <a:spAutoFit/>
          </a:bodyPr>
          <a:lstStyle/>
          <a:p>
            <a:pPr algn="ctr">
              <a:lnSpc>
                <a:spcPts val="5379"/>
              </a:lnSpc>
              <a:spcBef>
                <a:spcPct val="0"/>
              </a:spcBef>
            </a:pPr>
            <a:r>
              <a:rPr lang="en-US" sz="2689" spc="80" dirty="0">
                <a:solidFill>
                  <a:srgbClr val="000000"/>
                </a:solidFill>
                <a:latin typeface="+mj-lt"/>
                <a:ea typeface="Aileron"/>
                <a:cs typeface="Aileron"/>
                <a:sym typeface="Aileron"/>
              </a:rPr>
              <a:t>Group1</a:t>
            </a:r>
          </a:p>
        </p:txBody>
      </p:sp>
      <p:sp>
        <p:nvSpPr>
          <p:cNvPr id="19" name="TextBox 19">
            <a:extLst>
              <a:ext uri="{FF2B5EF4-FFF2-40B4-BE49-F238E27FC236}">
                <a16:creationId xmlns:a16="http://schemas.microsoft.com/office/drawing/2014/main" id="{2528A74F-521F-2AC4-EEB0-4B8CF151AD11}"/>
              </a:ext>
            </a:extLst>
          </p:cNvPr>
          <p:cNvSpPr txBox="1"/>
          <p:nvPr/>
        </p:nvSpPr>
        <p:spPr>
          <a:xfrm>
            <a:off x="9112556" y="4439502"/>
            <a:ext cx="1993392" cy="1358577"/>
          </a:xfrm>
          <a:prstGeom prst="rect">
            <a:avLst/>
          </a:prstGeom>
        </p:spPr>
        <p:txBody>
          <a:bodyPr lIns="0" tIns="0" rIns="0" bIns="0" rtlCol="0" anchor="t">
            <a:spAutoFit/>
          </a:bodyPr>
          <a:lstStyle/>
          <a:p>
            <a:pPr algn="ctr">
              <a:lnSpc>
                <a:spcPts val="3682"/>
              </a:lnSpc>
              <a:spcBef>
                <a:spcPct val="0"/>
              </a:spcBef>
            </a:pPr>
            <a:r>
              <a:rPr lang="en-US" sz="1841" spc="55" dirty="0">
                <a:solidFill>
                  <a:srgbClr val="000000"/>
                </a:solidFill>
                <a:latin typeface="+mj-lt"/>
                <a:ea typeface="Aileron"/>
                <a:cs typeface="Aileron"/>
                <a:sym typeface="Aileron"/>
              </a:rPr>
              <a:t>Imbalance Class Handling/PCA etc.</a:t>
            </a:r>
          </a:p>
        </p:txBody>
      </p:sp>
      <p:sp>
        <p:nvSpPr>
          <p:cNvPr id="20" name="TextBox 20">
            <a:extLst>
              <a:ext uri="{FF2B5EF4-FFF2-40B4-BE49-F238E27FC236}">
                <a16:creationId xmlns:a16="http://schemas.microsoft.com/office/drawing/2014/main" id="{D48168C9-CB41-72FE-5D0D-6A6CDB8F3ECA}"/>
              </a:ext>
            </a:extLst>
          </p:cNvPr>
          <p:cNvSpPr txBox="1"/>
          <p:nvPr/>
        </p:nvSpPr>
        <p:spPr>
          <a:xfrm>
            <a:off x="757777" y="707236"/>
            <a:ext cx="16230600" cy="1098506"/>
          </a:xfrm>
          <a:prstGeom prst="rect">
            <a:avLst/>
          </a:prstGeom>
        </p:spPr>
        <p:txBody>
          <a:bodyPr lIns="0" tIns="0" rIns="0" bIns="0" rtlCol="0" anchor="t">
            <a:spAutoFit/>
          </a:bodyPr>
          <a:lstStyle/>
          <a:p>
            <a:pPr marL="0" lvl="0" indent="0" algn="l">
              <a:lnSpc>
                <a:spcPts val="9600"/>
              </a:lnSpc>
              <a:spcBef>
                <a:spcPct val="0"/>
              </a:spcBef>
            </a:pPr>
            <a:r>
              <a:rPr lang="en-US" sz="6000" b="1" spc="240" dirty="0">
                <a:solidFill>
                  <a:srgbClr val="191919"/>
                </a:solidFill>
                <a:latin typeface="+mj-lt"/>
                <a:ea typeface="Aileron Bold"/>
                <a:cs typeface="Arial" panose="020B0604020202020204" pitchFamily="34" charset="0"/>
                <a:sym typeface="Aileron Bold"/>
              </a:rPr>
              <a:t>NLP Pipeline</a:t>
            </a:r>
          </a:p>
        </p:txBody>
      </p:sp>
    </p:spTree>
    <p:extLst>
      <p:ext uri="{BB962C8B-B14F-4D97-AF65-F5344CB8AC3E}">
        <p14:creationId xmlns:p14="http://schemas.microsoft.com/office/powerpoint/2010/main" val="58081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BF7E63A-2668-F6EF-C97C-FD25507157D2}"/>
                  </a:ext>
                </a:extLst>
              </p:cNvPr>
              <p:cNvGraphicFramePr>
                <a:graphicFrameLocks noChangeAspect="1"/>
              </p:cNvGraphicFramePr>
              <p:nvPr>
                <p:extLst>
                  <p:ext uri="{D42A27DB-BD31-4B8C-83A1-F6EECF244321}">
                    <p14:modId xmlns:p14="http://schemas.microsoft.com/office/powerpoint/2010/main" val="465355311"/>
                  </p:ext>
                </p:extLst>
              </p:nvPr>
            </p:nvGraphicFramePr>
            <p:xfrm>
              <a:off x="1600200" y="495300"/>
              <a:ext cx="16002000" cy="8800484"/>
            </p:xfrm>
            <a:graphic>
              <a:graphicData uri="http://schemas.microsoft.com/office/powerpoint/2016/summaryzoom">
                <psuz:summaryZm>
                  <psuz:summaryZmObj sectionId="{D33850E7-2AA7-4D00-8475-D0E55C89E16D}">
                    <psuz:zmPr id="{1B25D07A-DDB0-4EB8-BFB4-2FE392A478F6}" transitionDur="1000">
                      <p166:blipFill xmlns:p166="http://schemas.microsoft.com/office/powerpoint/2016/6/main">
                        <a:blip r:embed="rId2"/>
                        <a:stretch>
                          <a:fillRect/>
                        </a:stretch>
                      </p166:blipFill>
                      <p166:spPr xmlns:p166="http://schemas.microsoft.com/office/powerpoint/2016/6/main">
                        <a:xfrm>
                          <a:off x="828605" y="308016"/>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166:spPr>
                    </psuz:zmPr>
                  </psuz:summaryZmObj>
                  <psuz:summaryZmObj sectionId="{5FB5A4D2-9231-4889-9771-CE0B63F306F3}">
                    <psuz:zmPr id="{C2E11DA9-8540-47AB-8EDF-BA1FD12415EC}" transitionDur="1000">
                      <p166:blipFill xmlns:p166="http://schemas.microsoft.com/office/powerpoint/2016/6/main">
                        <a:blip r:embed="rId3"/>
                        <a:stretch>
                          <a:fillRect/>
                        </a:stretch>
                      </p166:blipFill>
                      <p166:spPr xmlns:p166="http://schemas.microsoft.com/office/powerpoint/2016/6/main">
                        <a:xfrm>
                          <a:off x="8133007" y="308016"/>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166:spPr>
                    </psuz:zmPr>
                  </psuz:summaryZmObj>
                  <psuz:summaryZmObj sectionId="{7D5F5B56-020B-4078-A894-35924BE8CF06}">
                    <psuz:zmPr id="{A41B4E51-7035-4D36-A77C-C2941EF54CEB}" transitionDur="1000">
                      <p166:blipFill xmlns:p166="http://schemas.microsoft.com/office/powerpoint/2016/6/main">
                        <a:blip r:embed="rId4"/>
                        <a:stretch>
                          <a:fillRect/>
                        </a:stretch>
                      </p166:blipFill>
                      <p166:spPr xmlns:p166="http://schemas.microsoft.com/office/powerpoint/2016/6/main">
                        <a:xfrm>
                          <a:off x="828605" y="4532249"/>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166:spPr>
                    </psuz:zmPr>
                  </psuz:summaryZmObj>
                  <psuz:summaryZmObj sectionId="{4BA43CFE-DCC4-42B3-864A-D6B05C010B04}">
                    <psuz:zmPr id="{F4264169-8C21-4737-B4B9-3AE128F6BC87}" transitionDur="1000">
                      <p166:blipFill xmlns:p166="http://schemas.microsoft.com/office/powerpoint/2016/6/main">
                        <a:blip r:embed="rId5"/>
                        <a:stretch>
                          <a:fillRect/>
                        </a:stretch>
                      </p166:blipFill>
                      <p166:spPr xmlns:p166="http://schemas.microsoft.com/office/powerpoint/2016/6/main">
                        <a:xfrm>
                          <a:off x="8133007" y="4532249"/>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BF7E63A-2668-F6EF-C97C-FD25507157D2}"/>
                  </a:ext>
                </a:extLst>
              </p:cNvPr>
              <p:cNvGrpSpPr>
                <a:grpSpLocks noGrp="1" noUngrp="1" noRot="1" noChangeAspect="1" noMove="1" noResize="1"/>
              </p:cNvGrpSpPr>
              <p:nvPr/>
            </p:nvGrpSpPr>
            <p:grpSpPr>
              <a:xfrm>
                <a:off x="1600200" y="495300"/>
                <a:ext cx="16002000" cy="8800484"/>
                <a:chOff x="1600200" y="495300"/>
                <a:chExt cx="16002000" cy="8800484"/>
              </a:xfrm>
            </p:grpSpPr>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428805" y="803316"/>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9733207" y="803316"/>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7">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428805" y="5027549"/>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8">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9733207" y="5027549"/>
                  <a:ext cx="7040387" cy="396021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mc:Fallback>
      </mc:AlternateContent>
    </p:spTree>
    <p:extLst>
      <p:ext uri="{BB962C8B-B14F-4D97-AF65-F5344CB8AC3E}">
        <p14:creationId xmlns:p14="http://schemas.microsoft.com/office/powerpoint/2010/main" val="3040242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64568" y="6638925"/>
            <a:ext cx="1615354" cy="1657546"/>
          </a:xfrm>
          <a:custGeom>
            <a:avLst/>
            <a:gdLst/>
            <a:ahLst/>
            <a:cxnLst/>
            <a:rect l="l" t="t" r="r" b="b"/>
            <a:pathLst>
              <a:path w="1615354" h="1657546">
                <a:moveTo>
                  <a:pt x="0" y="0"/>
                </a:moveTo>
                <a:lnTo>
                  <a:pt x="1615354" y="0"/>
                </a:lnTo>
                <a:lnTo>
                  <a:pt x="1615354" y="1657546"/>
                </a:lnTo>
                <a:lnTo>
                  <a:pt x="0" y="16575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1028700" y="1850986"/>
            <a:ext cx="6953886" cy="1285875"/>
          </a:xfrm>
          <a:prstGeom prst="rect">
            <a:avLst/>
          </a:prstGeom>
        </p:spPr>
        <p:txBody>
          <a:bodyPr lIns="0" tIns="0" rIns="0" bIns="0" rtlCol="0" anchor="t">
            <a:spAutoFit/>
          </a:bodyPr>
          <a:lstStyle/>
          <a:p>
            <a:pPr marL="0" lvl="0" indent="0" algn="ctr">
              <a:lnSpc>
                <a:spcPts val="5040"/>
              </a:lnSpc>
              <a:spcBef>
                <a:spcPct val="0"/>
              </a:spcBef>
            </a:pPr>
            <a:r>
              <a:rPr lang="en-US" sz="4200" b="1" spc="126" dirty="0">
                <a:solidFill>
                  <a:srgbClr val="191919"/>
                </a:solidFill>
                <a:latin typeface="+mj-lt"/>
                <a:ea typeface="Aileron Bold"/>
                <a:cs typeface="Arial" panose="020B0604020202020204" pitchFamily="34" charset="0"/>
                <a:sym typeface="Aileron Bold"/>
              </a:rPr>
              <a:t>OBJECTIVE AND OUTCOME</a:t>
            </a:r>
          </a:p>
        </p:txBody>
      </p:sp>
      <p:sp>
        <p:nvSpPr>
          <p:cNvPr id="4" name="TextBox 4"/>
          <p:cNvSpPr txBox="1"/>
          <p:nvPr/>
        </p:nvSpPr>
        <p:spPr>
          <a:xfrm>
            <a:off x="9718359" y="1850986"/>
            <a:ext cx="6953886" cy="647700"/>
          </a:xfrm>
          <a:prstGeom prst="rect">
            <a:avLst/>
          </a:prstGeom>
        </p:spPr>
        <p:txBody>
          <a:bodyPr lIns="0" tIns="0" rIns="0" bIns="0" rtlCol="0" anchor="t">
            <a:spAutoFit/>
          </a:bodyPr>
          <a:lstStyle/>
          <a:p>
            <a:pPr marL="0" lvl="0" indent="0" algn="ctr">
              <a:lnSpc>
                <a:spcPts val="5040"/>
              </a:lnSpc>
              <a:spcBef>
                <a:spcPct val="0"/>
              </a:spcBef>
            </a:pPr>
            <a:r>
              <a:rPr lang="en-US" sz="4200" b="1" spc="126" dirty="0">
                <a:solidFill>
                  <a:srgbClr val="191919"/>
                </a:solidFill>
                <a:latin typeface="+mj-lt"/>
                <a:ea typeface="Aileron Bold"/>
                <a:cs typeface="Arial" panose="020B0604020202020204" pitchFamily="34" charset="0"/>
                <a:sym typeface="Aileron Bold"/>
              </a:rPr>
              <a:t>DATA COLLECTION</a:t>
            </a:r>
          </a:p>
        </p:txBody>
      </p:sp>
      <p:sp>
        <p:nvSpPr>
          <p:cNvPr id="5" name="TextBox 5"/>
          <p:cNvSpPr txBox="1"/>
          <p:nvPr/>
        </p:nvSpPr>
        <p:spPr>
          <a:xfrm>
            <a:off x="1615755" y="3526155"/>
            <a:ext cx="6953886" cy="5872633"/>
          </a:xfrm>
          <a:prstGeom prst="rect">
            <a:avLst/>
          </a:prstGeom>
        </p:spPr>
        <p:txBody>
          <a:bodyPr wrap="square" lIns="0" tIns="0" rIns="0" bIns="0" rtlCol="0" anchor="t">
            <a:spAutoFit/>
          </a:bodyPr>
          <a:lstStyle/>
          <a:p>
            <a:pPr algn="just">
              <a:lnSpc>
                <a:spcPts val="4199"/>
              </a:lnSpc>
            </a:pPr>
            <a:r>
              <a:rPr lang="en-US" sz="2799" spc="83" dirty="0">
                <a:solidFill>
                  <a:srgbClr val="191919"/>
                </a:solidFill>
                <a:latin typeface="+mj-lt"/>
                <a:ea typeface="Aileron"/>
                <a:cs typeface="Aileron"/>
                <a:sym typeface="Aileron"/>
              </a:rPr>
              <a:t>This project aims to develop a novel ITIL incident ticketing tool functionality integrated with machine learning (ML).</a:t>
            </a:r>
          </a:p>
          <a:p>
            <a:pPr algn="just">
              <a:lnSpc>
                <a:spcPts val="4199"/>
              </a:lnSpc>
            </a:pPr>
            <a:endParaRPr lang="en-US" sz="2799" spc="83" dirty="0">
              <a:solidFill>
                <a:srgbClr val="191919"/>
              </a:solidFill>
              <a:latin typeface="+mj-lt"/>
              <a:ea typeface="Aileron"/>
              <a:cs typeface="Aileron"/>
              <a:sym typeface="Aileron"/>
            </a:endParaRPr>
          </a:p>
          <a:p>
            <a:pPr algn="just">
              <a:lnSpc>
                <a:spcPts val="4199"/>
              </a:lnSpc>
            </a:pPr>
            <a:r>
              <a:rPr lang="en-US" sz="2799" spc="83" dirty="0">
                <a:solidFill>
                  <a:srgbClr val="191919"/>
                </a:solidFill>
                <a:latin typeface="+mj-lt"/>
                <a:ea typeface="Aileron"/>
                <a:cs typeface="Aileron"/>
                <a:sym typeface="Aileron"/>
              </a:rPr>
              <a:t>The developed tool will utilize ML to </a:t>
            </a:r>
            <a:r>
              <a:rPr lang="en-US" sz="2800" b="1" spc="83" dirty="0">
                <a:solidFill>
                  <a:srgbClr val="191919"/>
                </a:solidFill>
                <a:highlight>
                  <a:srgbClr val="C0C0C0"/>
                </a:highlight>
                <a:latin typeface="+mj-lt"/>
                <a:ea typeface="Aileron Bold"/>
                <a:cs typeface="Arial" panose="020B0604020202020204" pitchFamily="34" charset="0"/>
                <a:sym typeface="Aileron Bold"/>
              </a:rPr>
              <a:t>Predict the most suitable assignment group for incident tickets</a:t>
            </a:r>
            <a:r>
              <a:rPr lang="en-US" sz="2800" spc="83" dirty="0">
                <a:solidFill>
                  <a:srgbClr val="191919"/>
                </a:solidFill>
                <a:highlight>
                  <a:srgbClr val="C0C0C0"/>
                </a:highlight>
                <a:latin typeface="+mj-lt"/>
                <a:ea typeface="Aileron"/>
                <a:cs typeface="Aileron"/>
                <a:sym typeface="Aileron"/>
              </a:rPr>
              <a:t> </a:t>
            </a:r>
            <a:r>
              <a:rPr lang="en-US" sz="2799" spc="83" dirty="0">
                <a:solidFill>
                  <a:srgbClr val="191919"/>
                </a:solidFill>
                <a:latin typeface="+mj-lt"/>
                <a:ea typeface="Aileron"/>
                <a:cs typeface="Aileron"/>
                <a:sym typeface="Aileron"/>
              </a:rPr>
              <a:t>based on their incident descriptions. This will enhance efficiency and accuracy in incident resolution. </a:t>
            </a:r>
          </a:p>
          <a:p>
            <a:pPr marL="0" lvl="0" indent="0" algn="just">
              <a:lnSpc>
                <a:spcPts val="4199"/>
              </a:lnSpc>
              <a:spcBef>
                <a:spcPct val="0"/>
              </a:spcBef>
            </a:pPr>
            <a:endParaRPr lang="en-US" sz="2799" spc="83" dirty="0">
              <a:solidFill>
                <a:srgbClr val="191919"/>
              </a:solidFill>
              <a:latin typeface="+mj-lt"/>
              <a:ea typeface="Aileron"/>
              <a:cs typeface="Aileron"/>
              <a:sym typeface="Aileron"/>
            </a:endParaRPr>
          </a:p>
        </p:txBody>
      </p:sp>
      <p:sp>
        <p:nvSpPr>
          <p:cNvPr id="6" name="TextBox 6"/>
          <p:cNvSpPr txBox="1"/>
          <p:nvPr/>
        </p:nvSpPr>
        <p:spPr>
          <a:xfrm>
            <a:off x="10076947" y="3526155"/>
            <a:ext cx="6953886" cy="3178691"/>
          </a:xfrm>
          <a:prstGeom prst="rect">
            <a:avLst/>
          </a:prstGeom>
        </p:spPr>
        <p:txBody>
          <a:bodyPr lIns="0" tIns="0" rIns="0" bIns="0" rtlCol="0" anchor="t">
            <a:spAutoFit/>
          </a:bodyPr>
          <a:lstStyle/>
          <a:p>
            <a:pPr marL="604519" lvl="1" indent="-302260" algn="l">
              <a:lnSpc>
                <a:spcPts val="4199"/>
              </a:lnSpc>
              <a:buFont typeface="Arial"/>
              <a:buChar char="•"/>
            </a:pPr>
            <a:r>
              <a:rPr lang="en-US" sz="2799" spc="83" dirty="0">
                <a:solidFill>
                  <a:srgbClr val="191919"/>
                </a:solidFill>
                <a:latin typeface="+mj-lt"/>
                <a:ea typeface="Aileron"/>
                <a:cs typeface="Aileron"/>
                <a:sym typeface="Aileron"/>
              </a:rPr>
              <a:t>Data was taken from </a:t>
            </a:r>
            <a:r>
              <a:rPr lang="en-US" sz="2799" b="1" spc="83" dirty="0">
                <a:solidFill>
                  <a:srgbClr val="191919"/>
                </a:solidFill>
                <a:latin typeface="+mj-lt"/>
                <a:ea typeface="Aileron Bold"/>
                <a:cs typeface="Arial" panose="020B0604020202020204" pitchFamily="34" charset="0"/>
                <a:sym typeface="Aileron Bold"/>
              </a:rPr>
              <a:t>Kaggle platform.</a:t>
            </a:r>
          </a:p>
          <a:p>
            <a:pPr marL="604519" lvl="1" indent="-302260" algn="l">
              <a:lnSpc>
                <a:spcPts val="4199"/>
              </a:lnSpc>
              <a:buFont typeface="Arial"/>
              <a:buChar char="•"/>
            </a:pPr>
            <a:r>
              <a:rPr lang="en-US" sz="2799" spc="83" dirty="0">
                <a:solidFill>
                  <a:srgbClr val="191919"/>
                </a:solidFill>
                <a:latin typeface="+mj-lt"/>
                <a:ea typeface="Aileron"/>
                <a:cs typeface="Aileron"/>
                <a:sym typeface="Aileron"/>
              </a:rPr>
              <a:t>Contains 8500 Ticket samples</a:t>
            </a:r>
          </a:p>
          <a:p>
            <a:pPr marL="604519" lvl="1" indent="-302260" algn="l">
              <a:lnSpc>
                <a:spcPts val="4199"/>
              </a:lnSpc>
              <a:buFont typeface="Arial"/>
              <a:buChar char="•"/>
            </a:pPr>
            <a:r>
              <a:rPr lang="en-US" sz="2799" spc="83" dirty="0">
                <a:solidFill>
                  <a:srgbClr val="191919"/>
                </a:solidFill>
                <a:latin typeface="+mj-lt"/>
                <a:ea typeface="Aileron"/>
                <a:cs typeface="Aileron"/>
                <a:sym typeface="Aileron"/>
              </a:rPr>
              <a:t>Four Columns:[Short, long description, Caller and assignment group]</a:t>
            </a:r>
          </a:p>
        </p:txBody>
      </p:sp>
      <p:sp>
        <p:nvSpPr>
          <p:cNvPr id="7" name="TextBox 7"/>
          <p:cNvSpPr txBox="1"/>
          <p:nvPr/>
        </p:nvSpPr>
        <p:spPr>
          <a:xfrm>
            <a:off x="5441488" y="319939"/>
            <a:ext cx="6953886" cy="1013098"/>
          </a:xfrm>
          <a:prstGeom prst="rect">
            <a:avLst/>
          </a:prstGeom>
        </p:spPr>
        <p:txBody>
          <a:bodyPr lIns="0" tIns="0" rIns="0" bIns="0" rtlCol="0" anchor="t">
            <a:spAutoFit/>
          </a:bodyPr>
          <a:lstStyle/>
          <a:p>
            <a:pPr marL="0" lvl="0" indent="0" algn="ctr">
              <a:lnSpc>
                <a:spcPts val="7919"/>
              </a:lnSpc>
              <a:spcBef>
                <a:spcPct val="0"/>
              </a:spcBef>
            </a:pPr>
            <a:r>
              <a:rPr lang="en-US" sz="6599" b="1" spc="197" dirty="0">
                <a:solidFill>
                  <a:srgbClr val="191919"/>
                </a:solidFill>
                <a:latin typeface="+mj-lt"/>
                <a:ea typeface="Aileron Bold"/>
                <a:cs typeface="Arial" panose="020B0604020202020204" pitchFamily="34" charset="0"/>
                <a:sym typeface="Aileron Bold"/>
              </a:rPr>
              <a:t>PLAN STAGE</a:t>
            </a:r>
          </a:p>
        </p:txBody>
      </p:sp>
      <p:sp>
        <p:nvSpPr>
          <p:cNvPr id="8" name="TextBox 8"/>
          <p:cNvSpPr txBox="1"/>
          <p:nvPr/>
        </p:nvSpPr>
        <p:spPr>
          <a:xfrm>
            <a:off x="8463661" y="8920917"/>
            <a:ext cx="9463281" cy="636666"/>
          </a:xfrm>
          <a:prstGeom prst="rect">
            <a:avLst/>
          </a:prstGeom>
        </p:spPr>
        <p:txBody>
          <a:bodyPr lIns="0" tIns="0" rIns="0" bIns="0" rtlCol="0" anchor="t">
            <a:spAutoFit/>
          </a:bodyPr>
          <a:lstStyle/>
          <a:p>
            <a:pPr algn="ctr">
              <a:lnSpc>
                <a:spcPts val="2568"/>
              </a:lnSpc>
              <a:spcBef>
                <a:spcPct val="0"/>
              </a:spcBef>
            </a:pPr>
            <a:r>
              <a:rPr lang="en-US" sz="1834" spc="55" dirty="0">
                <a:solidFill>
                  <a:srgbClr val="191919"/>
                </a:solidFill>
                <a:latin typeface="+mj-lt"/>
                <a:ea typeface="Aileron"/>
                <a:cs typeface="Aileron"/>
                <a:sym typeface="Aileron"/>
              </a:rPr>
              <a:t>The dataset can be accessed at:</a:t>
            </a:r>
          </a:p>
          <a:p>
            <a:pPr algn="ctr">
              <a:lnSpc>
                <a:spcPts val="2568"/>
              </a:lnSpc>
              <a:spcBef>
                <a:spcPct val="0"/>
              </a:spcBef>
            </a:pPr>
            <a:r>
              <a:rPr lang="en-US" sz="1834" spc="55" dirty="0">
                <a:solidFill>
                  <a:srgbClr val="191919"/>
                </a:solidFill>
                <a:latin typeface="+mj-lt"/>
                <a:ea typeface="Aileron"/>
                <a:cs typeface="Aileron"/>
                <a:sym typeface="Aileron"/>
              </a:rPr>
              <a:t> https://www.kaggle.com/datasets/aviskumar/automatic-ticket-assignment-using-nlp).</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2" end="2"/>
                                            </p:txEl>
                                          </p:spTgt>
                                        </p:tgtEl>
                                      </p:cBhvr>
                                    </p:animEffect>
                                    <p:animScale>
                                      <p:cBhvr>
                                        <p:cTn id="7" dur="250" autoRev="1" fill="hold"/>
                                        <p:tgtEl>
                                          <p:spTgt spid="5">
                                            <p:txEl>
                                              <p:pRg st="2" end="2"/>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xEl>
                                              <p:pRg st="0" end="0"/>
                                            </p:txEl>
                                          </p:spTgt>
                                        </p:tgtEl>
                                      </p:cBhvr>
                                    </p:animEffect>
                                    <p:animScale>
                                      <p:cBhvr>
                                        <p:cTn id="12" dur="250" autoRev="1" fill="hold"/>
                                        <p:tgtEl>
                                          <p:spTgt spid="6">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6">
                                            <p:txEl>
                                              <p:pRg st="1" end="1"/>
                                            </p:txEl>
                                          </p:spTgt>
                                        </p:tgtEl>
                                      </p:cBhvr>
                                    </p:animEffect>
                                    <p:animScale>
                                      <p:cBhvr>
                                        <p:cTn id="17" dur="250" autoRev="1" fill="hold"/>
                                        <p:tgtEl>
                                          <p:spTgt spid="6">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6">
                                            <p:txEl>
                                              <p:pRg st="2" end="2"/>
                                            </p:txEl>
                                          </p:spTgt>
                                        </p:tgtEl>
                                      </p:cBhvr>
                                    </p:animEffect>
                                    <p:animScale>
                                      <p:cBhvr>
                                        <p:cTn id="22" dur="250" autoRev="1" fill="hold"/>
                                        <p:tgtEl>
                                          <p:spTgt spid="6">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418660" y="2911390"/>
            <a:ext cx="17183540" cy="22068"/>
          </a:xfrm>
          <a:prstGeom prst="line">
            <a:avLst/>
          </a:prstGeom>
          <a:ln w="19050" cap="rnd">
            <a:solidFill>
              <a:srgbClr val="13538A"/>
            </a:solidFill>
            <a:prstDash val="solid"/>
            <a:headEnd type="none" w="sm" len="sm"/>
            <a:tailEnd type="none" w="sm" len="sm"/>
          </a:ln>
        </p:spPr>
      </p:sp>
      <p:grpSp>
        <p:nvGrpSpPr>
          <p:cNvPr id="3" name="Group 3"/>
          <p:cNvGrpSpPr/>
          <p:nvPr/>
        </p:nvGrpSpPr>
        <p:grpSpPr>
          <a:xfrm>
            <a:off x="824616" y="2791046"/>
            <a:ext cx="323850" cy="323850"/>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id="5" name="Group 5"/>
          <p:cNvGrpSpPr/>
          <p:nvPr/>
        </p:nvGrpSpPr>
        <p:grpSpPr>
          <a:xfrm>
            <a:off x="5968414" y="2783469"/>
            <a:ext cx="323850" cy="32385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grpSp>
        <p:nvGrpSpPr>
          <p:cNvPr id="7" name="Group 7"/>
          <p:cNvGrpSpPr/>
          <p:nvPr/>
        </p:nvGrpSpPr>
        <p:grpSpPr>
          <a:xfrm>
            <a:off x="10454096" y="2776978"/>
            <a:ext cx="323850" cy="32385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9" name="TextBox 9"/>
          <p:cNvSpPr txBox="1"/>
          <p:nvPr/>
        </p:nvSpPr>
        <p:spPr>
          <a:xfrm>
            <a:off x="845718" y="3732728"/>
            <a:ext cx="3364925" cy="998855"/>
          </a:xfrm>
          <a:prstGeom prst="rect">
            <a:avLst/>
          </a:prstGeom>
        </p:spPr>
        <p:txBody>
          <a:bodyPr lIns="0" tIns="0" rIns="0" bIns="0" rtlCol="0" anchor="t">
            <a:spAutoFit/>
          </a:bodyPr>
          <a:lstStyle/>
          <a:p>
            <a:pPr marL="0" lvl="0" indent="0" algn="l">
              <a:lnSpc>
                <a:spcPts val="4029"/>
              </a:lnSpc>
              <a:spcBef>
                <a:spcPct val="0"/>
              </a:spcBef>
            </a:pPr>
            <a:r>
              <a:rPr lang="en-US" sz="3099" b="1" spc="92" dirty="0">
                <a:solidFill>
                  <a:srgbClr val="191919"/>
                </a:solidFill>
                <a:latin typeface="+mj-lt"/>
                <a:ea typeface="Aileron Bold"/>
                <a:cs typeface="Arial" panose="020B0604020202020204" pitchFamily="34" charset="0"/>
                <a:sym typeface="Aileron Bold"/>
              </a:rPr>
              <a:t>Initial Text Preprocessing</a:t>
            </a:r>
          </a:p>
        </p:txBody>
      </p:sp>
      <p:sp>
        <p:nvSpPr>
          <p:cNvPr id="10" name="TextBox 10"/>
          <p:cNvSpPr txBox="1"/>
          <p:nvPr/>
        </p:nvSpPr>
        <p:spPr>
          <a:xfrm>
            <a:off x="517414" y="5150894"/>
            <a:ext cx="5157866" cy="3449919"/>
          </a:xfrm>
          <a:prstGeom prst="rect">
            <a:avLst/>
          </a:prstGeom>
        </p:spPr>
        <p:txBody>
          <a:bodyPr lIns="0" tIns="0" rIns="0" bIns="0" rtlCol="0" anchor="t">
            <a:spAutoFit/>
          </a:bodyPr>
          <a:lstStyle/>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Removed Duplicates</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Handled Skewed Classes</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Column names Standardization</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Duplicate description rows filtering</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Handling Missing data</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Merging columns into a single field</a:t>
            </a:r>
          </a:p>
        </p:txBody>
      </p:sp>
      <p:sp>
        <p:nvSpPr>
          <p:cNvPr id="11" name="TextBox 11"/>
          <p:cNvSpPr txBox="1"/>
          <p:nvPr/>
        </p:nvSpPr>
        <p:spPr>
          <a:xfrm>
            <a:off x="5982482" y="3605030"/>
            <a:ext cx="3364925" cy="998855"/>
          </a:xfrm>
          <a:prstGeom prst="rect">
            <a:avLst/>
          </a:prstGeom>
        </p:spPr>
        <p:txBody>
          <a:bodyPr lIns="0" tIns="0" rIns="0" bIns="0" rtlCol="0" anchor="t">
            <a:spAutoFit/>
          </a:bodyPr>
          <a:lstStyle/>
          <a:p>
            <a:pPr marL="0" lvl="0" indent="0" algn="l">
              <a:lnSpc>
                <a:spcPts val="4029"/>
              </a:lnSpc>
              <a:spcBef>
                <a:spcPct val="0"/>
              </a:spcBef>
            </a:pPr>
            <a:r>
              <a:rPr lang="en-US" sz="3099" b="1" spc="92" dirty="0">
                <a:solidFill>
                  <a:srgbClr val="191919"/>
                </a:solidFill>
                <a:latin typeface="+mj-lt"/>
                <a:ea typeface="Aileron Bold"/>
                <a:cs typeface="Arial" panose="020B0604020202020204" pitchFamily="34" charset="0"/>
                <a:sym typeface="Aileron Bold"/>
              </a:rPr>
              <a:t>Text Cleaning-part-1</a:t>
            </a:r>
          </a:p>
        </p:txBody>
      </p:sp>
      <p:sp>
        <p:nvSpPr>
          <p:cNvPr id="12" name="TextBox 12"/>
          <p:cNvSpPr txBox="1"/>
          <p:nvPr/>
        </p:nvSpPr>
        <p:spPr>
          <a:xfrm>
            <a:off x="5847589" y="5120815"/>
            <a:ext cx="5102698" cy="3885166"/>
          </a:xfrm>
          <a:prstGeom prst="rect">
            <a:avLst/>
          </a:prstGeom>
        </p:spPr>
        <p:txBody>
          <a:bodyPr lIns="0" tIns="0" rIns="0" bIns="0" rtlCol="0" anchor="t">
            <a:spAutoFit/>
          </a:bodyPr>
          <a:lstStyle/>
          <a:p>
            <a:pPr algn="l">
              <a:lnSpc>
                <a:spcPts val="3359"/>
              </a:lnSpc>
            </a:pPr>
            <a:r>
              <a:rPr lang="en-US" sz="2399" spc="71" dirty="0">
                <a:solidFill>
                  <a:srgbClr val="191919"/>
                </a:solidFill>
                <a:latin typeface="+mj-lt"/>
                <a:ea typeface="Aileron"/>
                <a:cs typeface="Aileron"/>
                <a:sym typeface="Aileron"/>
              </a:rPr>
              <a:t>Handled</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Case Sensitivity</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Line Breaks</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Language Diversity</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Special Characters</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Masked User information</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Removed Image References</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Numeric and Temporal Data</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Common Words</a:t>
            </a:r>
          </a:p>
        </p:txBody>
      </p:sp>
      <p:sp>
        <p:nvSpPr>
          <p:cNvPr id="13" name="TextBox 13"/>
          <p:cNvSpPr txBox="1"/>
          <p:nvPr/>
        </p:nvSpPr>
        <p:spPr>
          <a:xfrm>
            <a:off x="10458498" y="3596941"/>
            <a:ext cx="3364925" cy="998855"/>
          </a:xfrm>
          <a:prstGeom prst="rect">
            <a:avLst/>
          </a:prstGeom>
        </p:spPr>
        <p:txBody>
          <a:bodyPr lIns="0" tIns="0" rIns="0" bIns="0" rtlCol="0" anchor="t">
            <a:spAutoFit/>
          </a:bodyPr>
          <a:lstStyle/>
          <a:p>
            <a:pPr marL="0" lvl="0" indent="0" algn="l">
              <a:lnSpc>
                <a:spcPts val="4029"/>
              </a:lnSpc>
              <a:spcBef>
                <a:spcPct val="0"/>
              </a:spcBef>
            </a:pPr>
            <a:r>
              <a:rPr lang="en-US" sz="3099" b="1" spc="92" dirty="0">
                <a:solidFill>
                  <a:srgbClr val="191919"/>
                </a:solidFill>
                <a:latin typeface="+mj-lt"/>
                <a:ea typeface="Aileron Bold"/>
                <a:cs typeface="Arial" panose="020B0604020202020204" pitchFamily="34" charset="0"/>
                <a:sym typeface="Aileron Bold"/>
              </a:rPr>
              <a:t>Text Cleaning part-2</a:t>
            </a:r>
          </a:p>
        </p:txBody>
      </p:sp>
      <p:sp>
        <p:nvSpPr>
          <p:cNvPr id="14" name="TextBox 14"/>
          <p:cNvSpPr txBox="1"/>
          <p:nvPr/>
        </p:nvSpPr>
        <p:spPr>
          <a:xfrm>
            <a:off x="10458498" y="5091909"/>
            <a:ext cx="4186579" cy="3013902"/>
          </a:xfrm>
          <a:prstGeom prst="rect">
            <a:avLst/>
          </a:prstGeom>
        </p:spPr>
        <p:txBody>
          <a:bodyPr wrap="square" lIns="0" tIns="0" rIns="0" bIns="0" rtlCol="0" anchor="t">
            <a:spAutoFit/>
          </a:bodyPr>
          <a:lstStyle/>
          <a:p>
            <a:pPr algn="l">
              <a:lnSpc>
                <a:spcPts val="3359"/>
              </a:lnSpc>
            </a:pPr>
            <a:r>
              <a:rPr lang="en-US" sz="2399" spc="71" dirty="0">
                <a:solidFill>
                  <a:srgbClr val="191919"/>
                </a:solidFill>
                <a:latin typeface="+mj-lt"/>
                <a:ea typeface="Aileron"/>
                <a:cs typeface="Aileron"/>
                <a:sym typeface="Aileron"/>
              </a:rPr>
              <a:t>Performed</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Lemmatization </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Stop words removal</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Reducing Noise</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Spell check</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Removed repeated words in a single ticket</a:t>
            </a:r>
          </a:p>
        </p:txBody>
      </p:sp>
      <p:sp>
        <p:nvSpPr>
          <p:cNvPr id="15" name="TextBox 15"/>
          <p:cNvSpPr txBox="1"/>
          <p:nvPr/>
        </p:nvSpPr>
        <p:spPr>
          <a:xfrm>
            <a:off x="1028700" y="1019175"/>
            <a:ext cx="16230600" cy="1115947"/>
          </a:xfrm>
          <a:prstGeom prst="rect">
            <a:avLst/>
          </a:prstGeom>
        </p:spPr>
        <p:txBody>
          <a:bodyPr lIns="0" tIns="0" rIns="0" bIns="0" rtlCol="0" anchor="t">
            <a:spAutoFit/>
          </a:bodyPr>
          <a:lstStyle/>
          <a:p>
            <a:pPr marL="0" lvl="0" indent="0" algn="l">
              <a:lnSpc>
                <a:spcPts val="9600"/>
              </a:lnSpc>
              <a:spcBef>
                <a:spcPct val="0"/>
              </a:spcBef>
            </a:pPr>
            <a:r>
              <a:rPr lang="en-US" sz="6600" b="1" spc="240" dirty="0">
                <a:solidFill>
                  <a:srgbClr val="191919"/>
                </a:solidFill>
                <a:latin typeface="+mj-lt"/>
                <a:ea typeface="Aileron Bold"/>
                <a:cs typeface="Arial" panose="020B0604020202020204" pitchFamily="34" charset="0"/>
                <a:sym typeface="Aileron Bold"/>
              </a:rPr>
              <a:t>ANALYSE STAGE</a:t>
            </a:r>
          </a:p>
        </p:txBody>
      </p:sp>
      <p:sp>
        <p:nvSpPr>
          <p:cNvPr id="16" name="Freeform 16"/>
          <p:cNvSpPr/>
          <p:nvPr/>
        </p:nvSpPr>
        <p:spPr>
          <a:xfrm>
            <a:off x="15177582" y="892188"/>
            <a:ext cx="1311029" cy="1492224"/>
          </a:xfrm>
          <a:custGeom>
            <a:avLst/>
            <a:gdLst/>
            <a:ahLst/>
            <a:cxnLst/>
            <a:rect l="l" t="t" r="r" b="b"/>
            <a:pathLst>
              <a:path w="1311029" h="1492224">
                <a:moveTo>
                  <a:pt x="0" y="0"/>
                </a:moveTo>
                <a:lnTo>
                  <a:pt x="1311029" y="0"/>
                </a:lnTo>
                <a:lnTo>
                  <a:pt x="1311029" y="1492224"/>
                </a:lnTo>
                <a:lnTo>
                  <a:pt x="0" y="14922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7">
            <a:extLst>
              <a:ext uri="{FF2B5EF4-FFF2-40B4-BE49-F238E27FC236}">
                <a16:creationId xmlns:a16="http://schemas.microsoft.com/office/drawing/2014/main" id="{E1612DB1-D0EB-E9BB-C076-3EE70816ABE7}"/>
              </a:ext>
            </a:extLst>
          </p:cNvPr>
          <p:cNvGrpSpPr/>
          <p:nvPr/>
        </p:nvGrpSpPr>
        <p:grpSpPr>
          <a:xfrm>
            <a:off x="14483152" y="2749465"/>
            <a:ext cx="323850" cy="323850"/>
            <a:chOff x="0" y="0"/>
            <a:chExt cx="6350000" cy="6350000"/>
          </a:xfrm>
        </p:grpSpPr>
        <p:sp>
          <p:nvSpPr>
            <p:cNvPr id="18" name="Freeform 8">
              <a:extLst>
                <a:ext uri="{FF2B5EF4-FFF2-40B4-BE49-F238E27FC236}">
                  <a16:creationId xmlns:a16="http://schemas.microsoft.com/office/drawing/2014/main" id="{FCDC30BA-D557-BDA9-25CB-E264136D285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538A"/>
            </a:solidFill>
          </p:spPr>
        </p:sp>
      </p:grpSp>
      <p:sp>
        <p:nvSpPr>
          <p:cNvPr id="19" name="TextBox 13">
            <a:extLst>
              <a:ext uri="{FF2B5EF4-FFF2-40B4-BE49-F238E27FC236}">
                <a16:creationId xmlns:a16="http://schemas.microsoft.com/office/drawing/2014/main" id="{A02DD91F-FFA9-E931-C8AB-6B384AF3CEFA}"/>
              </a:ext>
            </a:extLst>
          </p:cNvPr>
          <p:cNvSpPr txBox="1"/>
          <p:nvPr/>
        </p:nvSpPr>
        <p:spPr>
          <a:xfrm>
            <a:off x="14554200" y="3606266"/>
            <a:ext cx="3364925" cy="476156"/>
          </a:xfrm>
          <a:prstGeom prst="rect">
            <a:avLst/>
          </a:prstGeom>
        </p:spPr>
        <p:txBody>
          <a:bodyPr lIns="0" tIns="0" rIns="0" bIns="0" rtlCol="0" anchor="t">
            <a:spAutoFit/>
          </a:bodyPr>
          <a:lstStyle/>
          <a:p>
            <a:pPr marL="0" lvl="0" indent="0" algn="l">
              <a:lnSpc>
                <a:spcPts val="4029"/>
              </a:lnSpc>
              <a:spcBef>
                <a:spcPct val="0"/>
              </a:spcBef>
            </a:pPr>
            <a:r>
              <a:rPr lang="en-US" sz="3099" b="1" spc="92" dirty="0">
                <a:solidFill>
                  <a:srgbClr val="191919"/>
                </a:solidFill>
                <a:latin typeface="+mj-lt"/>
                <a:ea typeface="Aileron Bold"/>
                <a:cs typeface="Arial" panose="020B0604020202020204" pitchFamily="34" charset="0"/>
                <a:sym typeface="Aileron Bold"/>
              </a:rPr>
              <a:t>Libraries Used</a:t>
            </a:r>
          </a:p>
        </p:txBody>
      </p:sp>
      <p:sp>
        <p:nvSpPr>
          <p:cNvPr id="21" name="TextBox 20">
            <a:extLst>
              <a:ext uri="{FF2B5EF4-FFF2-40B4-BE49-F238E27FC236}">
                <a16:creationId xmlns:a16="http://schemas.microsoft.com/office/drawing/2014/main" id="{72C5F17B-3F7A-F5A3-0562-475883BBD66A}"/>
              </a:ext>
            </a:extLst>
          </p:cNvPr>
          <p:cNvSpPr txBox="1"/>
          <p:nvPr/>
        </p:nvSpPr>
        <p:spPr>
          <a:xfrm>
            <a:off x="14198517" y="5087477"/>
            <a:ext cx="4076289" cy="4850302"/>
          </a:xfrm>
          <a:prstGeom prst="rect">
            <a:avLst/>
          </a:prstGeom>
          <a:noFill/>
        </p:spPr>
        <p:txBody>
          <a:bodyPr wrap="square">
            <a:spAutoFit/>
          </a:bodyPr>
          <a:lstStyle/>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pandas, </a:t>
            </a:r>
            <a:r>
              <a:rPr lang="en-US" sz="2399" spc="71" dirty="0" err="1">
                <a:solidFill>
                  <a:srgbClr val="191919"/>
                </a:solidFill>
                <a:latin typeface="+mj-lt"/>
                <a:ea typeface="Aileron"/>
                <a:cs typeface="Aileron"/>
                <a:sym typeface="Aileron"/>
              </a:rPr>
              <a:t>numpy</a:t>
            </a:r>
            <a:endParaRPr lang="en-US" sz="2399" spc="71" dirty="0">
              <a:solidFill>
                <a:srgbClr val="191919"/>
              </a:solidFill>
              <a:latin typeface="+mj-lt"/>
              <a:ea typeface="Aileron"/>
              <a:cs typeface="Aileron"/>
              <a:sym typeface="Aileron"/>
            </a:endParaRP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Regular Expressions - re </a:t>
            </a:r>
          </a:p>
          <a:p>
            <a:pPr marL="518158" lvl="1" indent="-259079" algn="l">
              <a:lnSpc>
                <a:spcPts val="3359"/>
              </a:lnSpc>
              <a:buFont typeface="Arial"/>
              <a:buChar char="•"/>
            </a:pPr>
            <a:r>
              <a:rPr lang="en-US" sz="2399" spc="71" dirty="0" err="1">
                <a:solidFill>
                  <a:srgbClr val="191919"/>
                </a:solidFill>
                <a:latin typeface="+mj-lt"/>
                <a:ea typeface="Aileron"/>
                <a:cs typeface="Aileron"/>
                <a:sym typeface="Aileron"/>
              </a:rPr>
              <a:t>Nltk</a:t>
            </a:r>
            <a:endParaRPr lang="en-US" sz="2399" spc="71" dirty="0">
              <a:solidFill>
                <a:srgbClr val="191919"/>
              </a:solidFill>
              <a:latin typeface="+mj-lt"/>
              <a:ea typeface="Aileron"/>
              <a:cs typeface="Aileron"/>
              <a:sym typeface="Aileron"/>
            </a:endParaRP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Seaborn, </a:t>
            </a:r>
            <a:r>
              <a:rPr lang="en-US" sz="2399" spc="71" dirty="0" err="1">
                <a:solidFill>
                  <a:srgbClr val="191919"/>
                </a:solidFill>
                <a:latin typeface="+mj-lt"/>
                <a:ea typeface="Aileron"/>
                <a:cs typeface="Aileron"/>
                <a:sym typeface="Aileron"/>
              </a:rPr>
              <a:t>matplotlib,wordcloud</a:t>
            </a:r>
            <a:endParaRPr lang="en-US" sz="2399" spc="71" dirty="0">
              <a:solidFill>
                <a:srgbClr val="191919"/>
              </a:solidFill>
              <a:latin typeface="+mj-lt"/>
              <a:ea typeface="Aileron"/>
              <a:cs typeface="Aileron"/>
              <a:sym typeface="Aileron"/>
            </a:endParaRP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spacy</a:t>
            </a:r>
          </a:p>
          <a:p>
            <a:pPr marL="518158" lvl="1" indent="-259079" algn="l">
              <a:lnSpc>
                <a:spcPts val="3359"/>
              </a:lnSpc>
              <a:buFont typeface="Arial"/>
              <a:buChar char="•"/>
            </a:pPr>
            <a:r>
              <a:rPr lang="en-US" sz="2399" spc="71" dirty="0" err="1">
                <a:solidFill>
                  <a:srgbClr val="191919"/>
                </a:solidFill>
                <a:latin typeface="+mj-lt"/>
                <a:ea typeface="Aileron"/>
                <a:cs typeface="Aileron"/>
                <a:sym typeface="Aileron"/>
              </a:rPr>
              <a:t>Pysepllchecker</a:t>
            </a:r>
            <a:endParaRPr lang="en-US" sz="2399" spc="71" dirty="0">
              <a:solidFill>
                <a:srgbClr val="191919"/>
              </a:solidFill>
              <a:latin typeface="+mj-lt"/>
              <a:ea typeface="Aileron"/>
              <a:cs typeface="Aileron"/>
              <a:sym typeface="Aileron"/>
            </a:endParaRPr>
          </a:p>
          <a:p>
            <a:pPr marL="518158" lvl="1" indent="-259079" algn="l">
              <a:lnSpc>
                <a:spcPts val="3359"/>
              </a:lnSpc>
              <a:buFont typeface="Arial"/>
              <a:buChar char="•"/>
            </a:pPr>
            <a:r>
              <a:rPr lang="en-US" sz="2399" spc="71" dirty="0" err="1">
                <a:solidFill>
                  <a:srgbClr val="191919"/>
                </a:solidFill>
                <a:latin typeface="+mj-lt"/>
                <a:ea typeface="Aileron"/>
                <a:cs typeface="Aileron"/>
                <a:sym typeface="Aileron"/>
              </a:rPr>
              <a:t>Googletrans</a:t>
            </a:r>
            <a:r>
              <a:rPr lang="en-US" sz="2399" spc="71" dirty="0">
                <a:solidFill>
                  <a:srgbClr val="191919"/>
                </a:solidFill>
                <a:latin typeface="+mj-lt"/>
                <a:ea typeface="Aileron"/>
                <a:cs typeface="Aileron"/>
                <a:sym typeface="Aileron"/>
              </a:rPr>
              <a:t>-Translator</a:t>
            </a:r>
          </a:p>
          <a:p>
            <a:pPr marL="518158" lvl="1" indent="-259079" algn="l">
              <a:lnSpc>
                <a:spcPts val="3359"/>
              </a:lnSpc>
              <a:buFont typeface="Arial"/>
              <a:buChar char="•"/>
            </a:pPr>
            <a:r>
              <a:rPr lang="en-US" sz="2399" spc="71" dirty="0">
                <a:solidFill>
                  <a:srgbClr val="191919"/>
                </a:solidFill>
                <a:latin typeface="+mj-lt"/>
                <a:ea typeface="Aileron"/>
                <a:cs typeface="Aileron"/>
                <a:sym typeface="Aileron"/>
              </a:rPr>
              <a:t>pickle</a:t>
            </a:r>
          </a:p>
          <a:p>
            <a:pPr marL="518158" lvl="1" indent="-259079" algn="l">
              <a:lnSpc>
                <a:spcPts val="3359"/>
              </a:lnSpc>
              <a:buFont typeface="Arial"/>
              <a:buChar char="•"/>
            </a:pPr>
            <a:endParaRPr lang="en-US" sz="2399" spc="71" dirty="0">
              <a:solidFill>
                <a:srgbClr val="191919"/>
              </a:solidFill>
              <a:latin typeface="+mj-lt"/>
              <a:ea typeface="Aileron"/>
              <a:cs typeface="Aileron"/>
              <a:sym typeface="Aileron"/>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5"/>
                                        </p:tgtEl>
                                      </p:cBhvr>
                                    </p:animEffect>
                                    <p:animScale>
                                      <p:cBhvr>
                                        <p:cTn id="13" dur="250" autoRev="1" fill="hold"/>
                                        <p:tgtEl>
                                          <p:spTgt spid="5"/>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7"/>
                                        </p:tgtEl>
                                      </p:cBhvr>
                                    </p:animEffect>
                                    <p:animScale>
                                      <p:cBhvr>
                                        <p:cTn id="19" dur="250" autoRev="1" fill="hold"/>
                                        <p:tgtEl>
                                          <p:spTgt spid="7"/>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3"/>
                                        </p:tgtEl>
                                      </p:cBhvr>
                                    </p:animEffect>
                                    <p:animScale>
                                      <p:cBhvr>
                                        <p:cTn id="22" dur="250" autoRev="1" fill="hold"/>
                                        <p:tgtEl>
                                          <p:spTgt spid="13"/>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17"/>
                                        </p:tgtEl>
                                      </p:cBhvr>
                                    </p:animEffect>
                                    <p:animScale>
                                      <p:cBhvr>
                                        <p:cTn id="25" dur="250" autoRev="1" fill="hold"/>
                                        <p:tgtEl>
                                          <p:spTgt spid="17"/>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9"/>
                                        </p:tgtEl>
                                      </p:cBhvr>
                                    </p:animEffect>
                                    <p:animScale>
                                      <p:cBhvr>
                                        <p:cTn id="28"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335682"/>
            <a:ext cx="14976837" cy="3500836"/>
          </a:xfrm>
          <a:custGeom>
            <a:avLst/>
            <a:gdLst/>
            <a:ahLst/>
            <a:cxnLst/>
            <a:rect l="l" t="t" r="r" b="b"/>
            <a:pathLst>
              <a:path w="14976837" h="3500836">
                <a:moveTo>
                  <a:pt x="0" y="0"/>
                </a:moveTo>
                <a:lnTo>
                  <a:pt x="14976837" y="0"/>
                </a:lnTo>
                <a:lnTo>
                  <a:pt x="14976837" y="3500836"/>
                </a:lnTo>
                <a:lnTo>
                  <a:pt x="0" y="3500836"/>
                </a:lnTo>
                <a:lnTo>
                  <a:pt x="0" y="0"/>
                </a:lnTo>
                <a:close/>
              </a:path>
            </a:pathLst>
          </a:custGeom>
          <a:blipFill>
            <a:blip r:embed="rId3"/>
            <a:stretch>
              <a:fillRect/>
            </a:stretch>
          </a:blipFill>
        </p:spPr>
      </p:sp>
      <p:sp>
        <p:nvSpPr>
          <p:cNvPr id="3" name="Freeform 3"/>
          <p:cNvSpPr/>
          <p:nvPr/>
        </p:nvSpPr>
        <p:spPr>
          <a:xfrm>
            <a:off x="1028700" y="5770880"/>
            <a:ext cx="10725312" cy="3609153"/>
          </a:xfrm>
          <a:custGeom>
            <a:avLst/>
            <a:gdLst/>
            <a:ahLst/>
            <a:cxnLst/>
            <a:rect l="l" t="t" r="r" b="b"/>
            <a:pathLst>
              <a:path w="10725312" h="3609153">
                <a:moveTo>
                  <a:pt x="0" y="0"/>
                </a:moveTo>
                <a:lnTo>
                  <a:pt x="10725312" y="0"/>
                </a:lnTo>
                <a:lnTo>
                  <a:pt x="10725312" y="3609153"/>
                </a:lnTo>
                <a:lnTo>
                  <a:pt x="0" y="3609153"/>
                </a:lnTo>
                <a:lnTo>
                  <a:pt x="0" y="0"/>
                </a:lnTo>
                <a:close/>
              </a:path>
            </a:pathLst>
          </a:custGeom>
          <a:blipFill>
            <a:blip r:embed="rId4"/>
            <a:stretch>
              <a:fillRect/>
            </a:stretch>
          </a:blipFill>
        </p:spPr>
      </p:sp>
      <p:sp>
        <p:nvSpPr>
          <p:cNvPr id="4" name="Freeform 4"/>
          <p:cNvSpPr/>
          <p:nvPr/>
        </p:nvSpPr>
        <p:spPr>
          <a:xfrm rot="1921653">
            <a:off x="12997798" y="5129392"/>
            <a:ext cx="1986909" cy="3074521"/>
          </a:xfrm>
          <a:custGeom>
            <a:avLst/>
            <a:gdLst/>
            <a:ahLst/>
            <a:cxnLst/>
            <a:rect l="l" t="t" r="r" b="b"/>
            <a:pathLst>
              <a:path w="1986909" h="3074521">
                <a:moveTo>
                  <a:pt x="0" y="0"/>
                </a:moveTo>
                <a:lnTo>
                  <a:pt x="1986909" y="0"/>
                </a:lnTo>
                <a:lnTo>
                  <a:pt x="1986909" y="3074521"/>
                </a:lnTo>
                <a:lnTo>
                  <a:pt x="0" y="30745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5"/>
          <p:cNvPicPr>
            <a:picLocks noChangeAspect="1"/>
          </p:cNvPicPr>
          <p:nvPr/>
        </p:nvPicPr>
        <p:blipFill>
          <a:blip r:embed="rId7"/>
          <a:srcRect/>
          <a:stretch>
            <a:fillRect/>
          </a:stretch>
        </p:blipFill>
        <p:spPr>
          <a:xfrm>
            <a:off x="13605754" y="7465334"/>
            <a:ext cx="1784002" cy="1792966"/>
          </a:xfrm>
          <a:prstGeom prst="rect">
            <a:avLst/>
          </a:prstGeom>
        </p:spPr>
      </p:pic>
      <p:sp>
        <p:nvSpPr>
          <p:cNvPr id="6" name="TextBox 6"/>
          <p:cNvSpPr txBox="1"/>
          <p:nvPr/>
        </p:nvSpPr>
        <p:spPr>
          <a:xfrm>
            <a:off x="1028700" y="5105400"/>
            <a:ext cx="9029700" cy="509883"/>
          </a:xfrm>
          <a:prstGeom prst="rect">
            <a:avLst/>
          </a:prstGeom>
        </p:spPr>
        <p:txBody>
          <a:bodyPr wrap="square" lIns="0" tIns="0" rIns="0" bIns="0" rtlCol="0" anchor="t">
            <a:spAutoFit/>
          </a:bodyPr>
          <a:lstStyle/>
          <a:p>
            <a:pPr marL="0" lvl="0" indent="0" algn="l">
              <a:lnSpc>
                <a:spcPts val="4289"/>
              </a:lnSpc>
              <a:spcBef>
                <a:spcPct val="0"/>
              </a:spcBef>
            </a:pPr>
            <a:r>
              <a:rPr lang="en-US" sz="3299" b="1" u="none" strike="noStrike" spc="98" dirty="0">
                <a:solidFill>
                  <a:srgbClr val="191919"/>
                </a:solidFill>
                <a:latin typeface="+mj-lt"/>
                <a:ea typeface="Aileron Bold"/>
                <a:cs typeface="Arial" panose="020B0604020202020204" pitchFamily="34" charset="0"/>
                <a:sym typeface="Aileron Bold"/>
              </a:rPr>
              <a:t>Dataset: After Data Cleaning Process:</a:t>
            </a:r>
          </a:p>
        </p:txBody>
      </p:sp>
      <p:sp>
        <p:nvSpPr>
          <p:cNvPr id="7" name="TextBox 7"/>
          <p:cNvSpPr txBox="1"/>
          <p:nvPr/>
        </p:nvSpPr>
        <p:spPr>
          <a:xfrm>
            <a:off x="1028700" y="525145"/>
            <a:ext cx="10020300" cy="509883"/>
          </a:xfrm>
          <a:prstGeom prst="rect">
            <a:avLst/>
          </a:prstGeom>
        </p:spPr>
        <p:txBody>
          <a:bodyPr wrap="square" lIns="0" tIns="0" rIns="0" bIns="0" rtlCol="0" anchor="t">
            <a:spAutoFit/>
          </a:bodyPr>
          <a:lstStyle/>
          <a:p>
            <a:pPr marL="0" lvl="0" indent="0" algn="l">
              <a:lnSpc>
                <a:spcPts val="4289"/>
              </a:lnSpc>
              <a:spcBef>
                <a:spcPct val="0"/>
              </a:spcBef>
            </a:pPr>
            <a:r>
              <a:rPr lang="en-US" sz="3299" b="1" u="none" strike="noStrike" spc="98" dirty="0">
                <a:solidFill>
                  <a:srgbClr val="191919"/>
                </a:solidFill>
                <a:latin typeface="+mj-lt"/>
                <a:ea typeface="Aileron Bold"/>
                <a:cs typeface="Arial" panose="020B0604020202020204" pitchFamily="34" charset="0"/>
                <a:sym typeface="Aileron Bold"/>
              </a:rPr>
              <a:t>Dataset: Before Data Cleaning Process:</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0883" y="150533"/>
            <a:ext cx="18006234" cy="9985933"/>
          </a:xfrm>
          <a:prstGeom prst="rect">
            <a:avLst/>
          </a:prstGeom>
          <a:solidFill>
            <a:srgbClr val="FFFFFF"/>
          </a:solidFill>
        </p:spPr>
      </p:sp>
      <p:sp>
        <p:nvSpPr>
          <p:cNvPr id="11" name="Freeform 11"/>
          <p:cNvSpPr/>
          <p:nvPr/>
        </p:nvSpPr>
        <p:spPr>
          <a:xfrm>
            <a:off x="15740602" y="958885"/>
            <a:ext cx="1870364" cy="2057400"/>
          </a:xfrm>
          <a:custGeom>
            <a:avLst/>
            <a:gdLst/>
            <a:ahLst/>
            <a:cxnLst/>
            <a:rect l="l" t="t" r="r" b="b"/>
            <a:pathLst>
              <a:path w="1870364" h="2057400">
                <a:moveTo>
                  <a:pt x="0" y="0"/>
                </a:moveTo>
                <a:lnTo>
                  <a:pt x="1870363" y="0"/>
                </a:lnTo>
                <a:lnTo>
                  <a:pt x="1870363"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981200" y="1139443"/>
            <a:ext cx="13415970" cy="1075807"/>
          </a:xfrm>
          <a:prstGeom prst="rect">
            <a:avLst/>
          </a:prstGeom>
        </p:spPr>
        <p:txBody>
          <a:bodyPr wrap="square" lIns="0" tIns="0" rIns="0" bIns="0" rtlCol="0" anchor="t">
            <a:spAutoFit/>
          </a:bodyPr>
          <a:lstStyle/>
          <a:p>
            <a:pPr marL="0" lvl="0" indent="0" algn="ctr">
              <a:lnSpc>
                <a:spcPts val="9033"/>
              </a:lnSpc>
              <a:spcBef>
                <a:spcPct val="0"/>
              </a:spcBef>
            </a:pPr>
            <a:r>
              <a:rPr lang="en-US" sz="7200" b="1" spc="193" dirty="0">
                <a:solidFill>
                  <a:srgbClr val="191919"/>
                </a:solidFill>
                <a:latin typeface="+mj-lt"/>
                <a:ea typeface="Aileron Bold"/>
                <a:cs typeface="Arial" panose="020B0604020202020204" pitchFamily="34" charset="0"/>
                <a:sym typeface="Aileron Bold"/>
              </a:rPr>
              <a:t>Feature Transformation </a:t>
            </a:r>
          </a:p>
        </p:txBody>
      </p:sp>
      <p:grpSp>
        <p:nvGrpSpPr>
          <p:cNvPr id="21" name="Group 20">
            <a:extLst>
              <a:ext uri="{FF2B5EF4-FFF2-40B4-BE49-F238E27FC236}">
                <a16:creationId xmlns:a16="http://schemas.microsoft.com/office/drawing/2014/main" id="{9278038A-6227-7CC9-A86E-47BD8E627646}"/>
              </a:ext>
            </a:extLst>
          </p:cNvPr>
          <p:cNvGrpSpPr/>
          <p:nvPr/>
        </p:nvGrpSpPr>
        <p:grpSpPr>
          <a:xfrm>
            <a:off x="516617" y="3290517"/>
            <a:ext cx="3952130" cy="5066801"/>
            <a:chOff x="516617" y="3290517"/>
            <a:chExt cx="3952130" cy="5066801"/>
          </a:xfrm>
        </p:grpSpPr>
        <p:grpSp>
          <p:nvGrpSpPr>
            <p:cNvPr id="3" name="Group 3"/>
            <p:cNvGrpSpPr/>
            <p:nvPr/>
          </p:nvGrpSpPr>
          <p:grpSpPr>
            <a:xfrm>
              <a:off x="516617" y="3290517"/>
              <a:ext cx="3928317" cy="5066801"/>
              <a:chOff x="0" y="0"/>
              <a:chExt cx="2623191" cy="3383431"/>
            </a:xfrm>
          </p:grpSpPr>
          <p:sp>
            <p:nvSpPr>
              <p:cNvPr id="4" name="Freeform 4"/>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E0C5A1"/>
              </a:solidFill>
            </p:spPr>
          </p:sp>
        </p:grpSp>
        <p:sp>
          <p:nvSpPr>
            <p:cNvPr id="13" name="TextBox 13"/>
            <p:cNvSpPr txBox="1"/>
            <p:nvPr/>
          </p:nvSpPr>
          <p:spPr>
            <a:xfrm>
              <a:off x="888690" y="3691288"/>
              <a:ext cx="3184169" cy="414472"/>
            </a:xfrm>
            <a:prstGeom prst="rect">
              <a:avLst/>
            </a:prstGeom>
          </p:spPr>
          <p:txBody>
            <a:bodyPr lIns="0" tIns="0" rIns="0" bIns="0" rtlCol="0" anchor="t">
              <a:spAutoFit/>
            </a:bodyPr>
            <a:lstStyle/>
            <a:p>
              <a:pPr marL="0" lvl="0" indent="0" algn="ctr">
                <a:lnSpc>
                  <a:spcPts val="3464"/>
                </a:lnSpc>
                <a:spcBef>
                  <a:spcPct val="0"/>
                </a:spcBef>
              </a:pPr>
              <a:r>
                <a:rPr lang="en-US" sz="2665" b="1" spc="79" dirty="0">
                  <a:solidFill>
                    <a:srgbClr val="191919"/>
                  </a:solidFill>
                  <a:latin typeface="+mj-lt"/>
                  <a:ea typeface="Aileron Bold"/>
                  <a:cs typeface="Arial" panose="020B0604020202020204" pitchFamily="34" charset="0"/>
                  <a:sym typeface="Aileron Bold"/>
                </a:rPr>
                <a:t>Text to Number </a:t>
              </a:r>
            </a:p>
          </p:txBody>
        </p:sp>
        <p:sp>
          <p:nvSpPr>
            <p:cNvPr id="14" name="TextBox 14"/>
            <p:cNvSpPr txBox="1"/>
            <p:nvPr/>
          </p:nvSpPr>
          <p:spPr>
            <a:xfrm>
              <a:off x="581247" y="4648415"/>
              <a:ext cx="3887500" cy="3548023"/>
            </a:xfrm>
            <a:prstGeom prst="rect">
              <a:avLst/>
            </a:prstGeom>
          </p:spPr>
          <p:txBody>
            <a:bodyPr lIns="0" tIns="0" rIns="0" bIns="0" rtlCol="0" anchor="t">
              <a:spAutoFit/>
            </a:bodyPr>
            <a:lstStyle/>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TF-IDF</a:t>
              </a: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Pre-trained Embeddings</a:t>
              </a:r>
            </a:p>
            <a:p>
              <a:pPr algn="l">
                <a:lnSpc>
                  <a:spcPts val="3063"/>
                </a:lnSpc>
              </a:pPr>
              <a:r>
                <a:rPr lang="en-US" sz="2356" spc="70" dirty="0">
                  <a:solidFill>
                    <a:srgbClr val="191919"/>
                  </a:solidFill>
                  <a:latin typeface="+mj-lt"/>
                  <a:ea typeface="Aileron"/>
                  <a:cs typeface="Aileron"/>
                  <a:sym typeface="Aileron"/>
                </a:rPr>
                <a:t>       from </a:t>
              </a:r>
              <a:r>
                <a:rPr lang="en-US" sz="2356" spc="70" dirty="0" err="1">
                  <a:solidFill>
                    <a:srgbClr val="191919"/>
                  </a:solidFill>
                  <a:latin typeface="+mj-lt"/>
                  <a:ea typeface="Aileron"/>
                  <a:cs typeface="Aileron"/>
                  <a:sym typeface="Aileron"/>
                </a:rPr>
                <a:t>Gensim</a:t>
              </a:r>
              <a:r>
                <a:rPr lang="en-US" sz="2356" spc="70" dirty="0">
                  <a:solidFill>
                    <a:srgbClr val="191919"/>
                  </a:solidFill>
                  <a:latin typeface="+mj-lt"/>
                  <a:ea typeface="Aileron"/>
                  <a:cs typeface="Aileron"/>
                  <a:sym typeface="Aileron"/>
                </a:rPr>
                <a:t> library</a:t>
              </a:r>
            </a:p>
            <a:p>
              <a:pPr marL="1017689" lvl="2" indent="-339230" algn="l">
                <a:lnSpc>
                  <a:spcPts val="3063"/>
                </a:lnSpc>
                <a:buFont typeface="Arial"/>
                <a:buChar char="⚬"/>
              </a:pPr>
              <a:r>
                <a:rPr lang="en-US" sz="2356" spc="70" dirty="0">
                  <a:solidFill>
                    <a:srgbClr val="191919"/>
                  </a:solidFill>
                  <a:latin typeface="+mj-lt"/>
                  <a:ea typeface="Aileron"/>
                  <a:cs typeface="Aileron"/>
                  <a:sym typeface="Aileron"/>
                </a:rPr>
                <a:t>Word2Vec</a:t>
              </a:r>
            </a:p>
            <a:p>
              <a:pPr marL="1017689" lvl="2" indent="-339230" algn="l">
                <a:lnSpc>
                  <a:spcPts val="3063"/>
                </a:lnSpc>
                <a:buFont typeface="Arial"/>
                <a:buChar char="⚬"/>
              </a:pPr>
              <a:r>
                <a:rPr lang="en-US" sz="2356" spc="70" dirty="0" err="1">
                  <a:solidFill>
                    <a:srgbClr val="191919"/>
                  </a:solidFill>
                  <a:latin typeface="+mj-lt"/>
                  <a:ea typeface="Aileron"/>
                  <a:cs typeface="Aileron"/>
                  <a:sym typeface="Aileron"/>
                </a:rPr>
                <a:t>GloVe</a:t>
              </a:r>
              <a:endParaRPr lang="en-US" sz="2356" spc="70" dirty="0">
                <a:solidFill>
                  <a:srgbClr val="191919"/>
                </a:solidFill>
                <a:latin typeface="+mj-lt"/>
                <a:ea typeface="Aileron"/>
                <a:cs typeface="Aileron"/>
                <a:sym typeface="Aileron"/>
              </a:endParaRP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PCA Technique to reduce Dimensionality of Vectors</a:t>
              </a:r>
            </a:p>
          </p:txBody>
        </p:sp>
      </p:grpSp>
      <p:grpSp>
        <p:nvGrpSpPr>
          <p:cNvPr id="22" name="Group 21">
            <a:extLst>
              <a:ext uri="{FF2B5EF4-FFF2-40B4-BE49-F238E27FC236}">
                <a16:creationId xmlns:a16="http://schemas.microsoft.com/office/drawing/2014/main" id="{C3CBF821-5B4E-3545-C84B-244286E808FD}"/>
              </a:ext>
            </a:extLst>
          </p:cNvPr>
          <p:cNvGrpSpPr/>
          <p:nvPr/>
        </p:nvGrpSpPr>
        <p:grpSpPr>
          <a:xfrm>
            <a:off x="4956470" y="3290517"/>
            <a:ext cx="3935125" cy="5252971"/>
            <a:chOff x="4956470" y="3290517"/>
            <a:chExt cx="3935125" cy="5252971"/>
          </a:xfrm>
        </p:grpSpPr>
        <p:grpSp>
          <p:nvGrpSpPr>
            <p:cNvPr id="5" name="Group 5"/>
            <p:cNvGrpSpPr/>
            <p:nvPr/>
          </p:nvGrpSpPr>
          <p:grpSpPr>
            <a:xfrm>
              <a:off x="4963278" y="3290517"/>
              <a:ext cx="3928317" cy="5066801"/>
              <a:chOff x="0" y="0"/>
              <a:chExt cx="2623191" cy="3383431"/>
            </a:xfrm>
          </p:grpSpPr>
          <p:sp>
            <p:nvSpPr>
              <p:cNvPr id="6" name="Freeform 6"/>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E0C5A1"/>
              </a:solidFill>
            </p:spPr>
          </p:sp>
        </p:grpSp>
        <p:sp>
          <p:nvSpPr>
            <p:cNvPr id="15" name="TextBox 15"/>
            <p:cNvSpPr txBox="1"/>
            <p:nvPr/>
          </p:nvSpPr>
          <p:spPr>
            <a:xfrm>
              <a:off x="5335352" y="3557191"/>
              <a:ext cx="3184169" cy="871027"/>
            </a:xfrm>
            <a:prstGeom prst="rect">
              <a:avLst/>
            </a:prstGeom>
          </p:spPr>
          <p:txBody>
            <a:bodyPr lIns="0" tIns="0" rIns="0" bIns="0" rtlCol="0" anchor="t">
              <a:spAutoFit/>
            </a:bodyPr>
            <a:lstStyle/>
            <a:p>
              <a:pPr algn="ctr">
                <a:lnSpc>
                  <a:spcPts val="3464"/>
                </a:lnSpc>
              </a:pPr>
              <a:r>
                <a:rPr lang="en-US" sz="2665" b="1" spc="79" dirty="0">
                  <a:solidFill>
                    <a:srgbClr val="191919"/>
                  </a:solidFill>
                  <a:latin typeface="+mj-lt"/>
                  <a:ea typeface="Aileron Bold"/>
                  <a:cs typeface="Arial" panose="020B0604020202020204" pitchFamily="34" charset="0"/>
                  <a:sym typeface="Aileron Bold"/>
                </a:rPr>
                <a:t>Imbalance Class</a:t>
              </a:r>
            </a:p>
            <a:p>
              <a:pPr marL="0" lvl="0" indent="0" algn="ctr">
                <a:lnSpc>
                  <a:spcPts val="3464"/>
                </a:lnSpc>
                <a:spcBef>
                  <a:spcPct val="0"/>
                </a:spcBef>
              </a:pPr>
              <a:r>
                <a:rPr lang="en-US" sz="2665" b="1" spc="79" dirty="0">
                  <a:solidFill>
                    <a:srgbClr val="191919"/>
                  </a:solidFill>
                  <a:latin typeface="+mj-lt"/>
                  <a:ea typeface="Aileron Bold"/>
                  <a:cs typeface="Arial" panose="020B0604020202020204" pitchFamily="34" charset="0"/>
                  <a:sym typeface="Aileron Bold"/>
                </a:rPr>
                <a:t>Handling</a:t>
              </a:r>
            </a:p>
          </p:txBody>
        </p:sp>
        <p:sp>
          <p:nvSpPr>
            <p:cNvPr id="16" name="TextBox 16"/>
            <p:cNvSpPr txBox="1"/>
            <p:nvPr/>
          </p:nvSpPr>
          <p:spPr>
            <a:xfrm>
              <a:off x="4956470" y="4597921"/>
              <a:ext cx="3887500" cy="3945567"/>
            </a:xfrm>
            <a:prstGeom prst="rect">
              <a:avLst/>
            </a:prstGeom>
          </p:spPr>
          <p:txBody>
            <a:bodyPr wrap="square" lIns="0" tIns="0" rIns="0" bIns="0" rtlCol="0" anchor="t">
              <a:spAutoFit/>
            </a:bodyPr>
            <a:lstStyle/>
            <a:p>
              <a:pPr marL="508844" lvl="1" indent="-254422" algn="l">
                <a:lnSpc>
                  <a:spcPts val="3063"/>
                </a:lnSpc>
                <a:buFont typeface="Arial"/>
                <a:buChar char="•"/>
              </a:pPr>
              <a:r>
                <a:rPr lang="en-US" sz="2356" spc="70" dirty="0" err="1">
                  <a:solidFill>
                    <a:srgbClr val="191919"/>
                  </a:solidFill>
                  <a:latin typeface="+mj-lt"/>
                  <a:ea typeface="Aileron"/>
                  <a:cs typeface="Aileron"/>
                  <a:sym typeface="Aileron"/>
                </a:rPr>
                <a:t>RandomOverSampling</a:t>
              </a:r>
              <a:endParaRPr lang="en-US" sz="2356" spc="70" dirty="0">
                <a:solidFill>
                  <a:srgbClr val="191919"/>
                </a:solidFill>
                <a:latin typeface="+mj-lt"/>
                <a:ea typeface="Aileron"/>
                <a:cs typeface="Aileron"/>
                <a:sym typeface="Aileron"/>
              </a:endParaRP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SMOTE </a:t>
              </a:r>
            </a:p>
            <a:p>
              <a:pPr marL="508844" lvl="1" indent="-254422" algn="l">
                <a:lnSpc>
                  <a:spcPts val="3063"/>
                </a:lnSpc>
                <a:buFont typeface="Arial"/>
                <a:buChar char="•"/>
              </a:pPr>
              <a:r>
                <a:rPr lang="en-US" sz="2356" spc="70" dirty="0" err="1">
                  <a:solidFill>
                    <a:srgbClr val="191919"/>
                  </a:solidFill>
                  <a:latin typeface="+mj-lt"/>
                  <a:ea typeface="Aileron"/>
                  <a:cs typeface="Aileron"/>
                  <a:sym typeface="Aileron"/>
                </a:rPr>
                <a:t>nlpaug</a:t>
              </a:r>
              <a:r>
                <a:rPr lang="en-US" sz="2356" spc="70" dirty="0">
                  <a:solidFill>
                    <a:srgbClr val="191919"/>
                  </a:solidFill>
                  <a:latin typeface="+mj-lt"/>
                  <a:ea typeface="Aileron"/>
                  <a:cs typeface="Aileron"/>
                  <a:sym typeface="Aileron"/>
                </a:rPr>
                <a:t> package - augmentation,</a:t>
              </a: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factor = 3</a:t>
              </a: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Pre-trained BERT mask prediction, factor = 3</a:t>
              </a:r>
            </a:p>
            <a:p>
              <a:pPr algn="l">
                <a:lnSpc>
                  <a:spcPts val="3063"/>
                </a:lnSpc>
              </a:pPr>
              <a:r>
                <a:rPr lang="en-US" sz="2356" spc="70" dirty="0">
                  <a:solidFill>
                    <a:srgbClr val="191919"/>
                  </a:solidFill>
                  <a:latin typeface="+mj-lt"/>
                  <a:ea typeface="Aileron"/>
                  <a:cs typeface="Aileron"/>
                  <a:sym typeface="Aileron"/>
                </a:rPr>
                <a:t>       from </a:t>
              </a:r>
              <a:r>
                <a:rPr lang="en-US" sz="2356" spc="70" dirty="0" err="1">
                  <a:solidFill>
                    <a:srgbClr val="191919"/>
                  </a:solidFill>
                  <a:latin typeface="+mj-lt"/>
                  <a:ea typeface="Aileron"/>
                  <a:cs typeface="Aileron"/>
                  <a:sym typeface="Aileron"/>
                </a:rPr>
                <a:t>HuggingFace</a:t>
              </a:r>
              <a:r>
                <a:rPr lang="en-US" sz="2356" spc="70" dirty="0">
                  <a:solidFill>
                    <a:srgbClr val="191919"/>
                  </a:solidFill>
                  <a:latin typeface="+mj-lt"/>
                  <a:ea typeface="Aileron"/>
                  <a:cs typeface="Aileron"/>
                  <a:sym typeface="Aileron"/>
                </a:rPr>
                <a:t> </a:t>
              </a:r>
            </a:p>
            <a:p>
              <a:pPr algn="l">
                <a:lnSpc>
                  <a:spcPts val="3063"/>
                </a:lnSpc>
              </a:pPr>
              <a:r>
                <a:rPr lang="en-US" sz="2356" spc="70" dirty="0">
                  <a:solidFill>
                    <a:srgbClr val="191919"/>
                  </a:solidFill>
                  <a:latin typeface="+mj-lt"/>
                  <a:ea typeface="Aileron"/>
                  <a:cs typeface="Aileron"/>
                  <a:sym typeface="Aileron"/>
                </a:rPr>
                <a:t>       transformers</a:t>
              </a:r>
            </a:p>
            <a:p>
              <a:pPr algn="l">
                <a:lnSpc>
                  <a:spcPts val="3063"/>
                </a:lnSpc>
              </a:pPr>
              <a:endParaRPr lang="en-US" sz="2356" spc="70" dirty="0">
                <a:solidFill>
                  <a:srgbClr val="191919"/>
                </a:solidFill>
                <a:latin typeface="+mj-lt"/>
                <a:ea typeface="Aileron"/>
                <a:cs typeface="Aileron"/>
                <a:sym typeface="Aileron"/>
              </a:endParaRPr>
            </a:p>
          </p:txBody>
        </p:sp>
      </p:grpSp>
      <p:grpSp>
        <p:nvGrpSpPr>
          <p:cNvPr id="23" name="Group 22">
            <a:extLst>
              <a:ext uri="{FF2B5EF4-FFF2-40B4-BE49-F238E27FC236}">
                <a16:creationId xmlns:a16="http://schemas.microsoft.com/office/drawing/2014/main" id="{8E243332-CCE8-6265-8AE2-1B02749DCB08}"/>
              </a:ext>
            </a:extLst>
          </p:cNvPr>
          <p:cNvGrpSpPr/>
          <p:nvPr/>
        </p:nvGrpSpPr>
        <p:grpSpPr>
          <a:xfrm>
            <a:off x="9409940" y="3290517"/>
            <a:ext cx="3928317" cy="5066801"/>
            <a:chOff x="9409940" y="3290517"/>
            <a:chExt cx="3928317" cy="5066801"/>
          </a:xfrm>
        </p:grpSpPr>
        <p:grpSp>
          <p:nvGrpSpPr>
            <p:cNvPr id="7" name="Group 7"/>
            <p:cNvGrpSpPr/>
            <p:nvPr/>
          </p:nvGrpSpPr>
          <p:grpSpPr>
            <a:xfrm>
              <a:off x="9409940" y="3290517"/>
              <a:ext cx="3928317" cy="5066801"/>
              <a:chOff x="0" y="0"/>
              <a:chExt cx="2623191" cy="3383431"/>
            </a:xfrm>
          </p:grpSpPr>
          <p:sp>
            <p:nvSpPr>
              <p:cNvPr id="8" name="Freeform 8"/>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E0C5A1"/>
              </a:solidFill>
            </p:spPr>
          </p:sp>
        </p:grpSp>
        <p:sp>
          <p:nvSpPr>
            <p:cNvPr id="18" name="TextBox 18"/>
            <p:cNvSpPr txBox="1"/>
            <p:nvPr/>
          </p:nvSpPr>
          <p:spPr>
            <a:xfrm>
              <a:off x="9450757" y="4264508"/>
              <a:ext cx="3887500" cy="760643"/>
            </a:xfrm>
            <a:prstGeom prst="rect">
              <a:avLst/>
            </a:prstGeom>
          </p:spPr>
          <p:txBody>
            <a:bodyPr lIns="0" tIns="0" rIns="0" bIns="0" rtlCol="0" anchor="t">
              <a:spAutoFit/>
            </a:bodyPr>
            <a:lstStyle/>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To encode classes to numbers</a:t>
              </a:r>
            </a:p>
          </p:txBody>
        </p:sp>
        <p:sp>
          <p:nvSpPr>
            <p:cNvPr id="19" name="TextBox 19"/>
            <p:cNvSpPr txBox="1"/>
            <p:nvPr/>
          </p:nvSpPr>
          <p:spPr>
            <a:xfrm>
              <a:off x="9701947" y="3568104"/>
              <a:ext cx="3184169" cy="414472"/>
            </a:xfrm>
            <a:prstGeom prst="rect">
              <a:avLst/>
            </a:prstGeom>
          </p:spPr>
          <p:txBody>
            <a:bodyPr lIns="0" tIns="0" rIns="0" bIns="0" rtlCol="0" anchor="t">
              <a:spAutoFit/>
            </a:bodyPr>
            <a:lstStyle/>
            <a:p>
              <a:pPr marL="0" lvl="0" indent="0" algn="ctr">
                <a:lnSpc>
                  <a:spcPts val="3464"/>
                </a:lnSpc>
                <a:spcBef>
                  <a:spcPct val="0"/>
                </a:spcBef>
              </a:pPr>
              <a:r>
                <a:rPr lang="en-US" sz="2665" b="1" spc="79" dirty="0">
                  <a:solidFill>
                    <a:srgbClr val="191919"/>
                  </a:solidFill>
                  <a:latin typeface="+mj-lt"/>
                  <a:ea typeface="Aileron Bold"/>
                  <a:cs typeface="Arial" panose="020B0604020202020204" pitchFamily="34" charset="0"/>
                  <a:sym typeface="Aileron Bold"/>
                </a:rPr>
                <a:t>Label Encoding</a:t>
              </a:r>
            </a:p>
          </p:txBody>
        </p:sp>
      </p:grpSp>
      <p:grpSp>
        <p:nvGrpSpPr>
          <p:cNvPr id="9" name="Group 9"/>
          <p:cNvGrpSpPr/>
          <p:nvPr/>
        </p:nvGrpSpPr>
        <p:grpSpPr>
          <a:xfrm>
            <a:off x="13856601" y="3290517"/>
            <a:ext cx="3928317" cy="5066801"/>
            <a:chOff x="0" y="0"/>
            <a:chExt cx="2623191" cy="3383431"/>
          </a:xfrm>
        </p:grpSpPr>
        <p:sp>
          <p:nvSpPr>
            <p:cNvPr id="10" name="Freeform 10"/>
            <p:cNvSpPr/>
            <p:nvPr/>
          </p:nvSpPr>
          <p:spPr>
            <a:xfrm>
              <a:off x="0" y="0"/>
              <a:ext cx="2623191" cy="3383431"/>
            </a:xfrm>
            <a:custGeom>
              <a:avLst/>
              <a:gdLst/>
              <a:ahLst/>
              <a:cxnLst/>
              <a:rect l="l" t="t" r="r" b="b"/>
              <a:pathLst>
                <a:path w="2623191" h="3383431">
                  <a:moveTo>
                    <a:pt x="2498731" y="3383431"/>
                  </a:moveTo>
                  <a:lnTo>
                    <a:pt x="124460" y="3383431"/>
                  </a:lnTo>
                  <a:cubicBezTo>
                    <a:pt x="55880" y="3383431"/>
                    <a:pt x="0" y="3327551"/>
                    <a:pt x="0" y="3258971"/>
                  </a:cubicBezTo>
                  <a:lnTo>
                    <a:pt x="0" y="124460"/>
                  </a:lnTo>
                  <a:cubicBezTo>
                    <a:pt x="0" y="55880"/>
                    <a:pt x="55880" y="0"/>
                    <a:pt x="124460" y="0"/>
                  </a:cubicBezTo>
                  <a:lnTo>
                    <a:pt x="2498731" y="0"/>
                  </a:lnTo>
                  <a:cubicBezTo>
                    <a:pt x="2567311" y="0"/>
                    <a:pt x="2623191" y="55880"/>
                    <a:pt x="2623191" y="124460"/>
                  </a:cubicBezTo>
                  <a:lnTo>
                    <a:pt x="2623191" y="3258971"/>
                  </a:lnTo>
                  <a:cubicBezTo>
                    <a:pt x="2623191" y="3327551"/>
                    <a:pt x="2567311" y="3383431"/>
                    <a:pt x="2498731" y="3383431"/>
                  </a:cubicBezTo>
                  <a:close/>
                </a:path>
              </a:pathLst>
            </a:custGeom>
            <a:solidFill>
              <a:srgbClr val="E0C5A1"/>
            </a:solidFill>
          </p:spPr>
        </p:sp>
      </p:grpSp>
      <p:sp>
        <p:nvSpPr>
          <p:cNvPr id="17" name="TextBox 17"/>
          <p:cNvSpPr txBox="1"/>
          <p:nvPr/>
        </p:nvSpPr>
        <p:spPr>
          <a:xfrm>
            <a:off x="9701947" y="5155507"/>
            <a:ext cx="3184169" cy="871027"/>
          </a:xfrm>
          <a:prstGeom prst="rect">
            <a:avLst/>
          </a:prstGeom>
        </p:spPr>
        <p:txBody>
          <a:bodyPr lIns="0" tIns="0" rIns="0" bIns="0" rtlCol="0" anchor="t">
            <a:spAutoFit/>
          </a:bodyPr>
          <a:lstStyle/>
          <a:p>
            <a:pPr algn="ctr">
              <a:lnSpc>
                <a:spcPts val="3464"/>
              </a:lnSpc>
            </a:pPr>
            <a:r>
              <a:rPr lang="en-US" sz="2665" b="1" spc="79" dirty="0">
                <a:solidFill>
                  <a:srgbClr val="191919"/>
                </a:solidFill>
                <a:latin typeface="+mj-lt"/>
                <a:ea typeface="Aileron Bold"/>
                <a:cs typeface="Arial" panose="020B0604020202020204" pitchFamily="34" charset="0"/>
                <a:sym typeface="Aileron Bold"/>
              </a:rPr>
              <a:t>ANOVA Test and </a:t>
            </a:r>
          </a:p>
          <a:p>
            <a:pPr marL="0" lvl="0" indent="0" algn="ctr">
              <a:lnSpc>
                <a:spcPts val="3464"/>
              </a:lnSpc>
              <a:spcBef>
                <a:spcPct val="0"/>
              </a:spcBef>
            </a:pPr>
            <a:r>
              <a:rPr lang="en-US" sz="2665" b="1" spc="79" dirty="0">
                <a:solidFill>
                  <a:srgbClr val="191919"/>
                </a:solidFill>
                <a:latin typeface="+mj-lt"/>
                <a:ea typeface="Aileron Bold"/>
                <a:cs typeface="Arial" panose="020B0604020202020204" pitchFamily="34" charset="0"/>
                <a:sym typeface="Aileron Bold"/>
              </a:rPr>
              <a:t>Scaling</a:t>
            </a:r>
          </a:p>
        </p:txBody>
      </p:sp>
      <p:sp>
        <p:nvSpPr>
          <p:cNvPr id="20" name="TextBox 20"/>
          <p:cNvSpPr txBox="1"/>
          <p:nvPr/>
        </p:nvSpPr>
        <p:spPr>
          <a:xfrm>
            <a:off x="9331693" y="6182415"/>
            <a:ext cx="3887500" cy="1957139"/>
          </a:xfrm>
          <a:prstGeom prst="rect">
            <a:avLst/>
          </a:prstGeom>
        </p:spPr>
        <p:txBody>
          <a:bodyPr lIns="0" tIns="0" rIns="0" bIns="0" rtlCol="0" anchor="t">
            <a:spAutoFit/>
          </a:bodyPr>
          <a:lstStyle/>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Performed </a:t>
            </a:r>
            <a:r>
              <a:rPr lang="en-US" sz="2356" spc="70" dirty="0" err="1">
                <a:solidFill>
                  <a:srgbClr val="191919"/>
                </a:solidFill>
                <a:latin typeface="+mj-lt"/>
                <a:ea typeface="Aileron"/>
                <a:cs typeface="Aileron"/>
                <a:sym typeface="Aileron"/>
              </a:rPr>
              <a:t>Anova</a:t>
            </a:r>
            <a:r>
              <a:rPr lang="en-US" sz="2356" spc="70" dirty="0">
                <a:solidFill>
                  <a:srgbClr val="191919"/>
                </a:solidFill>
                <a:latin typeface="+mj-lt"/>
                <a:ea typeface="Aileron"/>
                <a:cs typeface="Aileron"/>
                <a:sym typeface="Aileron"/>
              </a:rPr>
              <a:t> F-test on Text-length feature, and performed standardization using </a:t>
            </a:r>
            <a:r>
              <a:rPr lang="en-US" sz="2356" spc="70" dirty="0" err="1">
                <a:solidFill>
                  <a:srgbClr val="191919"/>
                </a:solidFill>
                <a:latin typeface="+mj-lt"/>
                <a:ea typeface="Aileron"/>
                <a:cs typeface="Aileron"/>
                <a:sym typeface="Aileron"/>
              </a:rPr>
              <a:t>MinMax</a:t>
            </a:r>
            <a:r>
              <a:rPr lang="en-US" sz="2356" spc="70" dirty="0">
                <a:solidFill>
                  <a:srgbClr val="191919"/>
                </a:solidFill>
                <a:latin typeface="+mj-lt"/>
                <a:ea typeface="Aileron"/>
                <a:cs typeface="Aileron"/>
                <a:sym typeface="Aileron"/>
              </a:rPr>
              <a:t> Scaler</a:t>
            </a:r>
          </a:p>
        </p:txBody>
      </p:sp>
      <p:sp>
        <p:nvSpPr>
          <p:cNvPr id="25" name="TextBox 19">
            <a:extLst>
              <a:ext uri="{FF2B5EF4-FFF2-40B4-BE49-F238E27FC236}">
                <a16:creationId xmlns:a16="http://schemas.microsoft.com/office/drawing/2014/main" id="{7F131B50-1415-1CF4-EED1-1EFC01616260}"/>
              </a:ext>
            </a:extLst>
          </p:cNvPr>
          <p:cNvSpPr txBox="1"/>
          <p:nvPr/>
        </p:nvSpPr>
        <p:spPr>
          <a:xfrm>
            <a:off x="13805085" y="3557191"/>
            <a:ext cx="3184169" cy="415242"/>
          </a:xfrm>
          <a:prstGeom prst="rect">
            <a:avLst/>
          </a:prstGeom>
        </p:spPr>
        <p:txBody>
          <a:bodyPr lIns="0" tIns="0" rIns="0" bIns="0" rtlCol="0" anchor="t">
            <a:spAutoFit/>
          </a:bodyPr>
          <a:lstStyle/>
          <a:p>
            <a:pPr marL="0" lvl="0" indent="0" algn="ctr">
              <a:lnSpc>
                <a:spcPts val="3464"/>
              </a:lnSpc>
              <a:spcBef>
                <a:spcPct val="0"/>
              </a:spcBef>
            </a:pPr>
            <a:r>
              <a:rPr lang="en-US" sz="2665" b="1" spc="79" dirty="0">
                <a:solidFill>
                  <a:srgbClr val="191919"/>
                </a:solidFill>
                <a:latin typeface="+mj-lt"/>
                <a:ea typeface="Aileron Bold"/>
                <a:cs typeface="Arial" panose="020B0604020202020204" pitchFamily="34" charset="0"/>
                <a:sym typeface="Aileron Bold"/>
              </a:rPr>
              <a:t>Libraries Used</a:t>
            </a:r>
          </a:p>
        </p:txBody>
      </p:sp>
      <p:sp>
        <p:nvSpPr>
          <p:cNvPr id="26" name="TextBox 20">
            <a:extLst>
              <a:ext uri="{FF2B5EF4-FFF2-40B4-BE49-F238E27FC236}">
                <a16:creationId xmlns:a16="http://schemas.microsoft.com/office/drawing/2014/main" id="{B7B50EDD-D937-7398-3FA0-430279C94566}"/>
              </a:ext>
            </a:extLst>
          </p:cNvPr>
          <p:cNvSpPr txBox="1"/>
          <p:nvPr/>
        </p:nvSpPr>
        <p:spPr>
          <a:xfrm>
            <a:off x="13855348" y="4264508"/>
            <a:ext cx="3887500" cy="3156633"/>
          </a:xfrm>
          <a:prstGeom prst="rect">
            <a:avLst/>
          </a:prstGeom>
        </p:spPr>
        <p:txBody>
          <a:bodyPr lIns="0" tIns="0" rIns="0" bIns="0" rtlCol="0" anchor="t">
            <a:spAutoFit/>
          </a:bodyPr>
          <a:lstStyle/>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scikit-learn</a:t>
            </a:r>
          </a:p>
          <a:p>
            <a:pPr marL="508844" lvl="1" indent="-254422" algn="l">
              <a:lnSpc>
                <a:spcPts val="3063"/>
              </a:lnSpc>
              <a:buFont typeface="Arial"/>
              <a:buChar char="•"/>
            </a:pPr>
            <a:r>
              <a:rPr lang="en-US" sz="2356" spc="70" dirty="0" err="1">
                <a:solidFill>
                  <a:srgbClr val="191919"/>
                </a:solidFill>
                <a:latin typeface="+mj-lt"/>
                <a:ea typeface="Aileron"/>
                <a:cs typeface="Aileron"/>
                <a:sym typeface="Aileron"/>
              </a:rPr>
              <a:t>Gensim</a:t>
            </a:r>
            <a:endParaRPr lang="en-US" sz="2356" spc="70" dirty="0">
              <a:solidFill>
                <a:srgbClr val="191919"/>
              </a:solidFill>
              <a:latin typeface="+mj-lt"/>
              <a:ea typeface="Aileron"/>
              <a:cs typeface="Aileron"/>
              <a:sym typeface="Aileron"/>
            </a:endParaRPr>
          </a:p>
          <a:p>
            <a:pPr marL="508844" lvl="1" indent="-254422" algn="l">
              <a:lnSpc>
                <a:spcPts val="3063"/>
              </a:lnSpc>
              <a:buFont typeface="Arial"/>
              <a:buChar char="•"/>
            </a:pPr>
            <a:r>
              <a:rPr lang="en-US" sz="2356" spc="70" dirty="0" err="1">
                <a:solidFill>
                  <a:srgbClr val="191919"/>
                </a:solidFill>
                <a:latin typeface="+mj-lt"/>
                <a:ea typeface="Aileron"/>
                <a:cs typeface="Aileron"/>
                <a:sym typeface="Aileron"/>
              </a:rPr>
              <a:t>Imblearn</a:t>
            </a:r>
            <a:endParaRPr lang="en-US" sz="2356" spc="70" dirty="0">
              <a:solidFill>
                <a:srgbClr val="191919"/>
              </a:solidFill>
              <a:latin typeface="+mj-lt"/>
              <a:ea typeface="Aileron"/>
              <a:cs typeface="Aileron"/>
              <a:sym typeface="Aileron"/>
            </a:endParaRPr>
          </a:p>
          <a:p>
            <a:pPr marL="508844" lvl="1" indent="-254422" algn="l">
              <a:lnSpc>
                <a:spcPts val="3063"/>
              </a:lnSpc>
              <a:buFont typeface="Arial"/>
              <a:buChar char="•"/>
            </a:pPr>
            <a:r>
              <a:rPr lang="en-US" sz="2356" spc="70" dirty="0" err="1">
                <a:solidFill>
                  <a:srgbClr val="191919"/>
                </a:solidFill>
                <a:latin typeface="+mj-lt"/>
                <a:ea typeface="Aileron"/>
                <a:cs typeface="Aileron"/>
                <a:sym typeface="Aileron"/>
              </a:rPr>
              <a:t>scipy</a:t>
            </a:r>
            <a:endParaRPr lang="en-US" sz="2356" spc="70" dirty="0">
              <a:solidFill>
                <a:srgbClr val="191919"/>
              </a:solidFill>
              <a:latin typeface="+mj-lt"/>
              <a:ea typeface="Aileron"/>
              <a:cs typeface="Aileron"/>
              <a:sym typeface="Aileron"/>
            </a:endParaRPr>
          </a:p>
          <a:p>
            <a:pPr marL="508844" lvl="1" indent="-254422">
              <a:lnSpc>
                <a:spcPts val="3063"/>
              </a:lnSpc>
              <a:buFont typeface="Arial"/>
              <a:buChar char="•"/>
            </a:pPr>
            <a:r>
              <a:rPr lang="en-IN" sz="2356" spc="70" dirty="0" err="1">
                <a:solidFill>
                  <a:srgbClr val="191919"/>
                </a:solidFill>
                <a:latin typeface="+mj-lt"/>
              </a:rPr>
              <a:t>nlpaug</a:t>
            </a:r>
            <a:endParaRPr lang="en-US" sz="2356" spc="70" dirty="0">
              <a:solidFill>
                <a:srgbClr val="191919"/>
              </a:solidFill>
              <a:latin typeface="+mj-lt"/>
              <a:sym typeface="Aileron"/>
            </a:endParaRPr>
          </a:p>
          <a:p>
            <a:pPr marL="508844" lvl="1" indent="-254422">
              <a:lnSpc>
                <a:spcPts val="3063"/>
              </a:lnSpc>
              <a:buFont typeface="Arial"/>
              <a:buChar char="•"/>
            </a:pPr>
            <a:r>
              <a:rPr lang="en-US" sz="2356" spc="70" dirty="0" err="1">
                <a:solidFill>
                  <a:srgbClr val="191919"/>
                </a:solidFill>
                <a:latin typeface="+mj-lt"/>
                <a:sym typeface="Aileron"/>
              </a:rPr>
              <a:t>Tensforflow</a:t>
            </a:r>
            <a:endParaRPr lang="en-US" sz="2356" spc="70" dirty="0">
              <a:solidFill>
                <a:srgbClr val="191919"/>
              </a:solidFill>
              <a:latin typeface="+mj-lt"/>
              <a:sym typeface="Aileron"/>
            </a:endParaRPr>
          </a:p>
          <a:p>
            <a:pPr marL="508844" lvl="1" indent="-254422" algn="l">
              <a:lnSpc>
                <a:spcPts val="3063"/>
              </a:lnSpc>
              <a:buFont typeface="Arial"/>
              <a:buChar char="•"/>
            </a:pPr>
            <a:r>
              <a:rPr lang="en-US" sz="2356" spc="70" dirty="0">
                <a:solidFill>
                  <a:srgbClr val="191919"/>
                </a:solidFill>
                <a:latin typeface="+mj-lt"/>
                <a:ea typeface="Aileron"/>
                <a:cs typeface="Aileron"/>
                <a:sym typeface="Aileron"/>
              </a:rPr>
              <a:t>transformers</a:t>
            </a:r>
            <a:r>
              <a:rPr lang="en-IN" sz="2400" i="0" dirty="0">
                <a:solidFill>
                  <a:srgbClr val="212121"/>
                </a:solidFill>
                <a:effectLst/>
                <a:latin typeface="+mj-lt"/>
              </a:rPr>
              <a:t>(Hugging Face)</a:t>
            </a:r>
            <a:endParaRPr lang="en-US" sz="2356" spc="70" dirty="0">
              <a:solidFill>
                <a:srgbClr val="191919"/>
              </a:solidFill>
              <a:latin typeface="+mj-lt"/>
              <a:ea typeface="Aileron"/>
              <a:cs typeface="Aileron"/>
              <a:sym typeface="Aileron"/>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1"/>
                                        </p:tgtEl>
                                        <p:attrNameLst>
                                          <p:attrName>r</p:attrName>
                                        </p:attrNameLst>
                                      </p:cBhvr>
                                    </p:animRot>
                                    <p:animRot by="-240000">
                                      <p:cBhvr>
                                        <p:cTn id="7" dur="200" fill="hold">
                                          <p:stCondLst>
                                            <p:cond delay="200"/>
                                          </p:stCondLst>
                                        </p:cTn>
                                        <p:tgtEl>
                                          <p:spTgt spid="21"/>
                                        </p:tgtEl>
                                        <p:attrNameLst>
                                          <p:attrName>r</p:attrName>
                                        </p:attrNameLst>
                                      </p:cBhvr>
                                    </p:animRot>
                                    <p:animRot by="240000">
                                      <p:cBhvr>
                                        <p:cTn id="8" dur="200" fill="hold">
                                          <p:stCondLst>
                                            <p:cond delay="400"/>
                                          </p:stCondLst>
                                        </p:cTn>
                                        <p:tgtEl>
                                          <p:spTgt spid="21"/>
                                        </p:tgtEl>
                                        <p:attrNameLst>
                                          <p:attrName>r</p:attrName>
                                        </p:attrNameLst>
                                      </p:cBhvr>
                                    </p:animRot>
                                    <p:animRot by="-240000">
                                      <p:cBhvr>
                                        <p:cTn id="9" dur="200" fill="hold">
                                          <p:stCondLst>
                                            <p:cond delay="600"/>
                                          </p:stCondLst>
                                        </p:cTn>
                                        <p:tgtEl>
                                          <p:spTgt spid="21"/>
                                        </p:tgtEl>
                                        <p:attrNameLst>
                                          <p:attrName>r</p:attrName>
                                        </p:attrNameLst>
                                      </p:cBhvr>
                                    </p:animRot>
                                    <p:animRot by="120000">
                                      <p:cBhvr>
                                        <p:cTn id="10" dur="200" fill="hold">
                                          <p:stCondLst>
                                            <p:cond delay="800"/>
                                          </p:stCondLst>
                                        </p:cTn>
                                        <p:tgtEl>
                                          <p:spTgt spid="21"/>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22"/>
                                        </p:tgtEl>
                                        <p:attrNameLst>
                                          <p:attrName>r</p:attrName>
                                        </p:attrNameLst>
                                      </p:cBhvr>
                                    </p:animRot>
                                    <p:animRot by="-240000">
                                      <p:cBhvr>
                                        <p:cTn id="15" dur="200" fill="hold">
                                          <p:stCondLst>
                                            <p:cond delay="200"/>
                                          </p:stCondLst>
                                        </p:cTn>
                                        <p:tgtEl>
                                          <p:spTgt spid="22"/>
                                        </p:tgtEl>
                                        <p:attrNameLst>
                                          <p:attrName>r</p:attrName>
                                        </p:attrNameLst>
                                      </p:cBhvr>
                                    </p:animRot>
                                    <p:animRot by="240000">
                                      <p:cBhvr>
                                        <p:cTn id="16" dur="200" fill="hold">
                                          <p:stCondLst>
                                            <p:cond delay="400"/>
                                          </p:stCondLst>
                                        </p:cTn>
                                        <p:tgtEl>
                                          <p:spTgt spid="22"/>
                                        </p:tgtEl>
                                        <p:attrNameLst>
                                          <p:attrName>r</p:attrName>
                                        </p:attrNameLst>
                                      </p:cBhvr>
                                    </p:animRot>
                                    <p:animRot by="-240000">
                                      <p:cBhvr>
                                        <p:cTn id="17" dur="200" fill="hold">
                                          <p:stCondLst>
                                            <p:cond delay="600"/>
                                          </p:stCondLst>
                                        </p:cTn>
                                        <p:tgtEl>
                                          <p:spTgt spid="22"/>
                                        </p:tgtEl>
                                        <p:attrNameLst>
                                          <p:attrName>r</p:attrName>
                                        </p:attrNameLst>
                                      </p:cBhvr>
                                    </p:animRot>
                                    <p:animRot by="120000">
                                      <p:cBhvr>
                                        <p:cTn id="18" dur="200" fill="hold">
                                          <p:stCondLst>
                                            <p:cond delay="800"/>
                                          </p:stCondLst>
                                        </p:cTn>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nodeType="clickEffect">
                                  <p:stCondLst>
                                    <p:cond delay="0"/>
                                  </p:stCondLst>
                                  <p:childTnLst>
                                    <p:animRot by="120000">
                                      <p:cBhvr>
                                        <p:cTn id="22" dur="100" fill="hold">
                                          <p:stCondLst>
                                            <p:cond delay="0"/>
                                          </p:stCondLst>
                                        </p:cTn>
                                        <p:tgtEl>
                                          <p:spTgt spid="23"/>
                                        </p:tgtEl>
                                        <p:attrNameLst>
                                          <p:attrName>r</p:attrName>
                                        </p:attrNameLst>
                                      </p:cBhvr>
                                    </p:animRot>
                                    <p:animRot by="-240000">
                                      <p:cBhvr>
                                        <p:cTn id="23" dur="200" fill="hold">
                                          <p:stCondLst>
                                            <p:cond delay="200"/>
                                          </p:stCondLst>
                                        </p:cTn>
                                        <p:tgtEl>
                                          <p:spTgt spid="23"/>
                                        </p:tgtEl>
                                        <p:attrNameLst>
                                          <p:attrName>r</p:attrName>
                                        </p:attrNameLst>
                                      </p:cBhvr>
                                    </p:animRot>
                                    <p:animRot by="240000">
                                      <p:cBhvr>
                                        <p:cTn id="24" dur="200" fill="hold">
                                          <p:stCondLst>
                                            <p:cond delay="400"/>
                                          </p:stCondLst>
                                        </p:cTn>
                                        <p:tgtEl>
                                          <p:spTgt spid="23"/>
                                        </p:tgtEl>
                                        <p:attrNameLst>
                                          <p:attrName>r</p:attrName>
                                        </p:attrNameLst>
                                      </p:cBhvr>
                                    </p:animRot>
                                    <p:animRot by="-240000">
                                      <p:cBhvr>
                                        <p:cTn id="25" dur="200" fill="hold">
                                          <p:stCondLst>
                                            <p:cond delay="600"/>
                                          </p:stCondLst>
                                        </p:cTn>
                                        <p:tgtEl>
                                          <p:spTgt spid="23"/>
                                        </p:tgtEl>
                                        <p:attrNameLst>
                                          <p:attrName>r</p:attrName>
                                        </p:attrNameLst>
                                      </p:cBhvr>
                                    </p:animRot>
                                    <p:animRot by="120000">
                                      <p:cBhvr>
                                        <p:cTn id="26" dur="200" fill="hold">
                                          <p:stCondLst>
                                            <p:cond delay="800"/>
                                          </p:stCondLst>
                                        </p:cTn>
                                        <p:tgtEl>
                                          <p:spTgt spid="23"/>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2" presetClass="emph" presetSubtype="0" fill="hold" nodeType="clickEffect">
                                  <p:stCondLst>
                                    <p:cond delay="0"/>
                                  </p:stCondLst>
                                  <p:childTnLst>
                                    <p:animRot by="120000">
                                      <p:cBhvr>
                                        <p:cTn id="30" dur="100" fill="hold">
                                          <p:stCondLst>
                                            <p:cond delay="0"/>
                                          </p:stCondLst>
                                        </p:cTn>
                                        <p:tgtEl>
                                          <p:spTgt spid="9"/>
                                        </p:tgtEl>
                                        <p:attrNameLst>
                                          <p:attrName>r</p:attrName>
                                        </p:attrNameLst>
                                      </p:cBhvr>
                                    </p:animRot>
                                    <p:animRot by="-240000">
                                      <p:cBhvr>
                                        <p:cTn id="31" dur="200" fill="hold">
                                          <p:stCondLst>
                                            <p:cond delay="200"/>
                                          </p:stCondLst>
                                        </p:cTn>
                                        <p:tgtEl>
                                          <p:spTgt spid="9"/>
                                        </p:tgtEl>
                                        <p:attrNameLst>
                                          <p:attrName>r</p:attrName>
                                        </p:attrNameLst>
                                      </p:cBhvr>
                                    </p:animRot>
                                    <p:animRot by="240000">
                                      <p:cBhvr>
                                        <p:cTn id="32" dur="200" fill="hold">
                                          <p:stCondLst>
                                            <p:cond delay="400"/>
                                          </p:stCondLst>
                                        </p:cTn>
                                        <p:tgtEl>
                                          <p:spTgt spid="9"/>
                                        </p:tgtEl>
                                        <p:attrNameLst>
                                          <p:attrName>r</p:attrName>
                                        </p:attrNameLst>
                                      </p:cBhvr>
                                    </p:animRot>
                                    <p:animRot by="-240000">
                                      <p:cBhvr>
                                        <p:cTn id="33" dur="200" fill="hold">
                                          <p:stCondLst>
                                            <p:cond delay="600"/>
                                          </p:stCondLst>
                                        </p:cTn>
                                        <p:tgtEl>
                                          <p:spTgt spid="9"/>
                                        </p:tgtEl>
                                        <p:attrNameLst>
                                          <p:attrName>r</p:attrName>
                                        </p:attrNameLst>
                                      </p:cBhvr>
                                    </p:animRot>
                                    <p:animRot by="120000">
                                      <p:cBhvr>
                                        <p:cTn id="34"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10.xml><?xml version="1.0" encoding="utf-8"?>
<p:tagLst xmlns:a="http://schemas.openxmlformats.org/drawingml/2006/main" xmlns:r="http://schemas.openxmlformats.org/officeDocument/2006/relationships" xmlns:p="http://schemas.openxmlformats.org/presentationml/2006/main">
  <p:tag name="TIMING" val="|0.3"/>
</p:tagLst>
</file>

<file path=ppt/tags/tag11.xml><?xml version="1.0" encoding="utf-8"?>
<p:tagLst xmlns:a="http://schemas.openxmlformats.org/drawingml/2006/main" xmlns:r="http://schemas.openxmlformats.org/officeDocument/2006/relationships" xmlns:p="http://schemas.openxmlformats.org/presentationml/2006/main">
  <p:tag name="TIMING" val="|0.1"/>
</p:tagLst>
</file>

<file path=ppt/tags/tag12.xml><?xml version="1.0" encoding="utf-8"?>
<p:tagLst xmlns:a="http://schemas.openxmlformats.org/drawingml/2006/main" xmlns:r="http://schemas.openxmlformats.org/officeDocument/2006/relationships" xmlns:p="http://schemas.openxmlformats.org/presentationml/2006/main">
  <p:tag name="TIMING" val="|0.5"/>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5|0.9"/>
</p:tagLst>
</file>

<file path=ppt/tags/tag2.xml><?xml version="1.0" encoding="utf-8"?>
<p:tagLst xmlns:a="http://schemas.openxmlformats.org/drawingml/2006/main" xmlns:r="http://schemas.openxmlformats.org/officeDocument/2006/relationships" xmlns:p="http://schemas.openxmlformats.org/presentationml/2006/main">
  <p:tag name="TIMING" val="|0.6"/>
</p:tagLst>
</file>

<file path=ppt/tags/tag3.xml><?xml version="1.0" encoding="utf-8"?>
<p:tagLst xmlns:a="http://schemas.openxmlformats.org/drawingml/2006/main" xmlns:r="http://schemas.openxmlformats.org/officeDocument/2006/relationships" xmlns:p="http://schemas.openxmlformats.org/presentationml/2006/main">
  <p:tag name="TIMING" val="|0.3|0.8|0.7|0.6"/>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0.4|0.6|0.3|0.4"/>
</p:tagLst>
</file>

<file path=ppt/tags/tag7.xml><?xml version="1.0" encoding="utf-8"?>
<p:tagLst xmlns:a="http://schemas.openxmlformats.org/drawingml/2006/main" xmlns:r="http://schemas.openxmlformats.org/officeDocument/2006/relationships" xmlns:p="http://schemas.openxmlformats.org/presentationml/2006/main">
  <p:tag name="TIMING" val="|0.4|1"/>
</p:tagLst>
</file>

<file path=ppt/tags/tag8.xml><?xml version="1.0" encoding="utf-8"?>
<p:tagLst xmlns:a="http://schemas.openxmlformats.org/drawingml/2006/main" xmlns:r="http://schemas.openxmlformats.org/officeDocument/2006/relationships" xmlns:p="http://schemas.openxmlformats.org/presentationml/2006/main">
  <p:tag name="TIMING" val="|0.5|0.7"/>
</p:tagLst>
</file>

<file path=ppt/tags/tag9.xml><?xml version="1.0" encoding="utf-8"?>
<p:tagLst xmlns:a="http://schemas.openxmlformats.org/drawingml/2006/main" xmlns:r="http://schemas.openxmlformats.org/officeDocument/2006/relationships" xmlns:p="http://schemas.openxmlformats.org/presentationml/2006/main">
  <p:tag name="TIMING"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2141</Words>
  <Application>Microsoft Office PowerPoint</Application>
  <PresentationFormat>Custom</PresentationFormat>
  <Paragraphs>212</Paragraphs>
  <Slides>23</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Wingdings</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Project-PPT</dc:title>
  <dc:creator>swarna choppella</dc:creator>
  <cp:lastModifiedBy>swarna choppella</cp:lastModifiedBy>
  <cp:revision>123</cp:revision>
  <dcterms:created xsi:type="dcterms:W3CDTF">2006-08-16T00:00:00Z</dcterms:created>
  <dcterms:modified xsi:type="dcterms:W3CDTF">2024-11-25T12:27:36Z</dcterms:modified>
  <dc:identifier>DAGSg987lLw</dc:identifier>
</cp:coreProperties>
</file>