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3" r:id="rId9"/>
    <p:sldId id="263" r:id="rId10"/>
    <p:sldId id="264" r:id="rId11"/>
    <p:sldId id="265" r:id="rId12"/>
    <p:sldId id="267" r:id="rId13"/>
    <p:sldId id="284" r:id="rId14"/>
    <p:sldId id="268" r:id="rId15"/>
    <p:sldId id="269" r:id="rId16"/>
    <p:sldId id="270" r:id="rId17"/>
    <p:sldId id="285" r:id="rId18"/>
    <p:sldId id="286" r:id="rId19"/>
    <p:sldId id="271" r:id="rId20"/>
    <p:sldId id="272" r:id="rId21"/>
    <p:sldId id="287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5BC4F-DAD8-431E-9477-BE0C49D02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07E154-F449-4233-86D2-D02601888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F8A3C-C735-4B1F-A1C0-F97D81C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7AAAC-F5EE-4844-89DD-7269109C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8E95FB-7594-46D8-B241-FC46336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B1015-8295-4A26-9F75-E79EDA6A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65B123-59E6-4FAF-86B5-2204BB31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57545-AD1C-4841-BF5B-223A1FE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B16AFD-805A-4312-9F35-E0B44212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C41ED4-BA32-4238-8476-64B0C7C7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081744-0A76-4DDF-8A90-AD58E5AD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54E5EC-B961-4A6C-91F9-B08A0632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E3614F-90EF-4A59-A9C4-AD564A44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4B96D8-D5A9-4AC5-A75E-BFC5153D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B0750-BDA0-44A4-875F-EC92921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A0B89-0826-4F18-8E88-924571A3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C8EF2-00B6-4307-8A15-1D32BD7B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D1D83-15B3-47B2-88E1-0568F650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075978-D91B-4D59-A992-4A4E7F9D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CD32A1-8E72-4123-8802-3F004D39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F389D-BEB9-4E89-9F5A-F1A7A991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3F370-FAB6-49B5-ADBA-00890C5F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FDE6D-5FAF-4CFF-8EC2-431F815D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6850FE-A148-4132-9CAA-C42BB94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55535-85AC-4500-9757-0C0844F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DDA7A-B9AE-434E-9024-A91F483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12A52-2A4B-41A8-9D3A-27FAAE04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8C2411-E7A4-4203-97D4-03621BD4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4AA87-736D-4969-B3E3-4B7EEDF9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42F28A-15D0-4586-93D9-EBB28C98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15E5C2-B67D-40B5-A9D4-67078BBB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BF072-410D-4CEF-A05B-8B736F5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5431C-531E-4BD4-AEAF-DC6E46F1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7DD3B2-40E1-4D9D-8AA4-63BEBFD3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E2EAD9-2513-4BE0-9C9A-487D7D3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B4BD9B-F169-4FCF-B20F-96AEFCEE7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E990D9-B58D-4019-8CB2-B9A7F996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05B9BB-1F94-4847-B9B4-F04BF824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D078DF-B98F-4E65-B7E4-C7587EDC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70B41-FBFD-45A9-8435-C15E328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D2DD9F-BC3A-4B39-ACC5-6DDD3FE0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BF7C4F-7F9F-49F9-93E8-1ACCA868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18AA54-BE54-4EE9-BAD9-D547BCF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C64474-9D13-47F5-8A2D-0524A28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6CD9FF6-2E4A-4F8B-AEF0-17EFA0D5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D09B49-0854-4D62-B8ED-7D6974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01656-2470-49A5-8AA7-F168A225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0011A-68D3-4A30-88AD-6F72B732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66BCBE-7816-4160-825D-5EADA0F1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9773DF-CC51-4B3C-90D6-B9B4365B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1060E9-05B4-441B-ACCC-143384ED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31741C-828A-4AEC-B6E1-DC96A8E4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5F23B-59F5-4685-BC7A-79782D49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30ADD8-7C33-4CF7-A13F-B500BA6D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A224A2-14E3-46A1-9D1D-7BD5EAC3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A77B8C-5254-4EF7-9A38-E46C1CE7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7D3038-B57F-44DD-AAC3-80A33B0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54ED3F-11AE-4C7E-BE3C-B4ECD20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2257E0-2463-4278-84ED-289D885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A8B1D4-7CDD-4041-B00D-9829B683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9519A3-FAE0-4461-AB65-9847D73D5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CC57-AC62-412E-9E7A-E12CB98B478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1D169F-96F1-4E3F-9623-4ED1AE614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7376E-AB2B-486A-A375-A5916E3FA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7275-6696-4DB6-9305-9E396821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d.ac.in/nlpdemo/web/oieweb/OpenIE5/" TargetMode="External"/><Relationship Id="rId2" Type="http://schemas.openxmlformats.org/officeDocument/2006/relationships/hyperlink" Target="https://github.com/dair-iitd/OpenIE-standal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9DAA1-E683-4566-8932-ACCADD10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6869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Information Extraction from Conjunctive Sentences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DF70C8-99A7-47BF-BEEC-74F73B11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50" y="3375619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b="1" dirty="0" err="1"/>
              <a:t>Swarnadeep</a:t>
            </a:r>
            <a:r>
              <a:rPr lang="en-US" sz="3200" b="1" dirty="0"/>
              <a:t> </a:t>
            </a:r>
            <a:r>
              <a:rPr lang="en-US" sz="3200" b="1" dirty="0" err="1"/>
              <a:t>Saha</a:t>
            </a:r>
            <a:endParaRPr lang="en-US" sz="3200" b="1" dirty="0"/>
          </a:p>
          <a:p>
            <a:r>
              <a:rPr lang="en-US" dirty="0"/>
              <a:t>IBM Research – India</a:t>
            </a:r>
          </a:p>
          <a:p>
            <a:r>
              <a:rPr lang="en-US" dirty="0"/>
              <a:t>and</a:t>
            </a:r>
          </a:p>
          <a:p>
            <a:r>
              <a:rPr lang="en-US" sz="3200" b="1" dirty="0"/>
              <a:t>Mausam</a:t>
            </a:r>
          </a:p>
          <a:p>
            <a:r>
              <a:rPr lang="en-US" dirty="0"/>
              <a:t>Indian Institute of Technology, Delhi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F6F9D0-9865-4AEA-B2B2-AF7BC373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4" y="84595"/>
            <a:ext cx="1895475" cy="1655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746071-28DE-4C4B-8CE5-1B37498B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83100"/>
            <a:ext cx="2095500" cy="12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5D721-5965-4986-96DD-DF06F608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F7A42FD6-2B5A-4AF1-8DBE-172D4CA46D57}"/>
              </a:ext>
            </a:extLst>
          </p:cNvPr>
          <p:cNvSpPr/>
          <p:nvPr/>
        </p:nvSpPr>
        <p:spPr>
          <a:xfrm>
            <a:off x="1193073" y="1846217"/>
            <a:ext cx="9056914" cy="34224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 is from Delhi and lives in Mumbai.”</a:t>
            </a:r>
          </a:p>
          <a:p>
            <a:pPr algn="ctr"/>
            <a:r>
              <a:rPr lang="en-US" dirty="0"/>
              <a:t>              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                                                                          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</a:p>
          <a:p>
            <a:pPr algn="ctr"/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is from Delhi.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 in Mumbai.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                                    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20428576-DD42-49AC-89C9-1827010E30CA}"/>
              </a:ext>
            </a:extLst>
          </p:cNvPr>
          <p:cNvSpPr/>
          <p:nvPr/>
        </p:nvSpPr>
        <p:spPr>
          <a:xfrm rot="16200000" flipV="1">
            <a:off x="4211989" y="1519462"/>
            <a:ext cx="384048" cy="201237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68CC6A76-DF85-4767-B666-AAC3E8D77F27}"/>
              </a:ext>
            </a:extLst>
          </p:cNvPr>
          <p:cNvSpPr/>
          <p:nvPr/>
        </p:nvSpPr>
        <p:spPr>
          <a:xfrm rot="16200000" flipV="1">
            <a:off x="6802789" y="1538512"/>
            <a:ext cx="384048" cy="201237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C74F371-E167-445D-82C1-9176A99397E5}"/>
              </a:ext>
            </a:extLst>
          </p:cNvPr>
          <p:cNvCxnSpPr>
            <a:cxnSpLocks/>
          </p:cNvCxnSpPr>
          <p:nvPr/>
        </p:nvCxnSpPr>
        <p:spPr>
          <a:xfrm>
            <a:off x="5648325" y="2543175"/>
            <a:ext cx="0" cy="1314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97C5EF-D0C7-47E8-91CB-36FF7D7E2135}"/>
              </a:ext>
            </a:extLst>
          </p:cNvPr>
          <p:cNvSpPr txBox="1"/>
          <p:nvPr/>
        </p:nvSpPr>
        <p:spPr>
          <a:xfrm>
            <a:off x="1504950" y="5572125"/>
            <a:ext cx="905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80 % of incorrect conjunct boundaries are longer than necessary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8325" y="3077408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Rule-based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8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36019-F5A1-495A-BB3B-52A082B8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Model-based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53AB12-B5F7-4E1B-ACAA-3D62A35D7D13}"/>
              </a:ext>
            </a:extLst>
          </p:cNvPr>
          <p:cNvSpPr txBox="1"/>
          <p:nvPr/>
        </p:nvSpPr>
        <p:spPr>
          <a:xfrm>
            <a:off x="1028700" y="2066925"/>
            <a:ext cx="10048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 is from Delhi and lives in Mumbai.”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S1: Lives in Mumbai.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S2: He lives in Mumbai.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S3: He is lives in Mumbai.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S4: He is from lives in Mumbai.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196B0D5-AA45-422D-9ABB-D8EFA39DD9B0}"/>
              </a:ext>
            </a:extLst>
          </p:cNvPr>
          <p:cNvSpPr/>
          <p:nvPr/>
        </p:nvSpPr>
        <p:spPr>
          <a:xfrm>
            <a:off x="1219200" y="1800225"/>
            <a:ext cx="2162175" cy="10382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3A04084-6CC6-465C-A016-3D40136BADA9}"/>
              </a:ext>
            </a:extLst>
          </p:cNvPr>
          <p:cNvSpPr/>
          <p:nvPr/>
        </p:nvSpPr>
        <p:spPr>
          <a:xfrm>
            <a:off x="1647825" y="1866900"/>
            <a:ext cx="1733550" cy="89534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CE5F7C2-0D81-4687-B07E-3E0C1CAFD408}"/>
              </a:ext>
            </a:extLst>
          </p:cNvPr>
          <p:cNvSpPr/>
          <p:nvPr/>
        </p:nvSpPr>
        <p:spPr>
          <a:xfrm>
            <a:off x="1905000" y="1885950"/>
            <a:ext cx="1476375" cy="8762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E0F6E8A-681C-4CBD-A6BE-230514D34EB5}"/>
              </a:ext>
            </a:extLst>
          </p:cNvPr>
          <p:cNvSpPr/>
          <p:nvPr/>
        </p:nvSpPr>
        <p:spPr>
          <a:xfrm>
            <a:off x="2609850" y="1957389"/>
            <a:ext cx="771525" cy="6905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9B26C7-8D68-40C0-9691-E723DF7DFB1D}"/>
              </a:ext>
            </a:extLst>
          </p:cNvPr>
          <p:cNvSpPr txBox="1"/>
          <p:nvPr/>
        </p:nvSpPr>
        <p:spPr>
          <a:xfrm>
            <a:off x="6743700" y="2790825"/>
            <a:ext cx="3533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P(S2) &gt; P(S1)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P(S2) &gt; P(S3)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P(S2) &gt; P(S4)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798752E-D8AF-4AB6-A287-B1246C64FDFD}"/>
              </a:ext>
            </a:extLst>
          </p:cNvPr>
          <p:cNvSpPr txBox="1"/>
          <p:nvPr/>
        </p:nvSpPr>
        <p:spPr>
          <a:xfrm>
            <a:off x="600075" y="5095875"/>
            <a:ext cx="981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Language Model to compute probabilities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for length of simple sentences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configuration with the highest value.</a:t>
            </a:r>
          </a:p>
        </p:txBody>
      </p:sp>
    </p:spTree>
    <p:extLst>
      <p:ext uri="{BB962C8B-B14F-4D97-AF65-F5344CB8AC3E}">
        <p14:creationId xmlns:p14="http://schemas.microsoft.com/office/powerpoint/2010/main" val="20343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C15B3-E0E5-4889-988C-9803BFE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Linguistic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3E2A6-0811-49CF-ADC5-2B8B3620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66074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simple sentence must have a subject.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Entities should not be split.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verbs are adjacent, they must be light verb.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categories VBD, VBZ and VBP must precede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tags.</a:t>
            </a:r>
          </a:p>
        </p:txBody>
      </p:sp>
    </p:spTree>
    <p:extLst>
      <p:ext uri="{BB962C8B-B14F-4D97-AF65-F5344CB8AC3E}">
        <p14:creationId xmlns:p14="http://schemas.microsoft.com/office/powerpoint/2010/main" val="25166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41286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CALM: Multiple Conjunctions in Sentence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0E0FC-3400-4329-9295-405F877C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Coordinating Conjunctions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0EB566-E5BD-4543-8531-D3B7150D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61124" cy="49293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conjuncts associated with each conjunction.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structures have to be either disjoint or nested.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word in common.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coordination structure is contained entirely within the span of one conjunct of the other coordination structure.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ungrammatical: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disambiguation of all coordination structures.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Coordination Tree</a:t>
            </a:r>
          </a:p>
        </p:txBody>
      </p:sp>
    </p:spTree>
    <p:extLst>
      <p:ext uri="{BB962C8B-B14F-4D97-AF65-F5344CB8AC3E}">
        <p14:creationId xmlns:p14="http://schemas.microsoft.com/office/powerpoint/2010/main" val="29312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AED34-80C5-4E36-A1DD-3AA27B86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Coordination Tree 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HCTree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D6D2AF-37D0-456F-B631-ABFC35CEE2CF}"/>
              </a:ext>
            </a:extLst>
          </p:cNvPr>
          <p:cNvSpPr/>
          <p:nvPr/>
        </p:nvSpPr>
        <p:spPr>
          <a:xfrm>
            <a:off x="1022581" y="1452822"/>
            <a:ext cx="105233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Jeff Bezos, an American </a:t>
            </a:r>
            <a:r>
              <a:rPr lang="en-US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electrical engineer</a:t>
            </a:r>
            <a:r>
              <a:rPr lang="en-US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technology</a:t>
            </a:r>
            <a:r>
              <a:rPr lang="en-US" sz="20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retail</a:t>
            </a:r>
            <a:r>
              <a:rPr lang="en-US" sz="20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)]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entrepreneur</a:t>
            </a:r>
            <a:r>
              <a:rPr lang="en-US" sz="20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)]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founded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Amazon.com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Blue Origin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)]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   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his diversified business interests include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[(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books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aerospace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newspapers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)]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)]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en-US" sz="20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1A72418-7000-4C63-905A-CFEF4F6F2B58}"/>
              </a:ext>
            </a:extLst>
          </p:cNvPr>
          <p:cNvSpPr/>
          <p:nvPr/>
        </p:nvSpPr>
        <p:spPr>
          <a:xfrm>
            <a:off x="4362994" y="2621274"/>
            <a:ext cx="2133600" cy="53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[(1-18), (20-29)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40D4D32-AD27-4936-AD47-2F215C476440}"/>
              </a:ext>
            </a:extLst>
          </p:cNvPr>
          <p:cNvSpPr/>
          <p:nvPr/>
        </p:nvSpPr>
        <p:spPr>
          <a:xfrm>
            <a:off x="1519645" y="4158735"/>
            <a:ext cx="2133600" cy="53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[(6-7), (9-12)]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88F912-7E4A-4FA8-8F36-1F727FC8C161}"/>
              </a:ext>
            </a:extLst>
          </p:cNvPr>
          <p:cNvSpPr/>
          <p:nvPr/>
        </p:nvSpPr>
        <p:spPr>
          <a:xfrm>
            <a:off x="4032067" y="4158734"/>
            <a:ext cx="2394857" cy="53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[(15-15), (17-18)]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7C526F-B6AC-48F6-8571-8A6C8B75EC09}"/>
              </a:ext>
            </a:extLst>
          </p:cNvPr>
          <p:cNvSpPr/>
          <p:nvPr/>
        </p:nvSpPr>
        <p:spPr>
          <a:xfrm>
            <a:off x="6696891" y="4158734"/>
            <a:ext cx="3526972" cy="53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[(25-25), (27-27), (29-29)]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28A335B-B763-47F4-9CC0-8D85C2853634}"/>
              </a:ext>
            </a:extLst>
          </p:cNvPr>
          <p:cNvSpPr/>
          <p:nvPr/>
        </p:nvSpPr>
        <p:spPr>
          <a:xfrm>
            <a:off x="3479072" y="5673635"/>
            <a:ext cx="2133600" cy="539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[(9-9), (11-11)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6719A98-7D83-4727-B953-5DEF308DC9A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86445" y="3161205"/>
            <a:ext cx="2063932" cy="997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A14A570-8CFB-477A-B3D4-CE3522B1002E}"/>
              </a:ext>
            </a:extLst>
          </p:cNvPr>
          <p:cNvCxnSpPr>
            <a:stCxn id="5" idx="2"/>
          </p:cNvCxnSpPr>
          <p:nvPr/>
        </p:nvCxnSpPr>
        <p:spPr>
          <a:xfrm flipH="1">
            <a:off x="5419725" y="3161205"/>
            <a:ext cx="10069" cy="997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106DF48-C0AB-4A8F-9F8A-9F4CEE4062A9}"/>
              </a:ext>
            </a:extLst>
          </p:cNvPr>
          <p:cNvCxnSpPr>
            <a:endCxn id="8" idx="0"/>
          </p:cNvCxnSpPr>
          <p:nvPr/>
        </p:nvCxnSpPr>
        <p:spPr>
          <a:xfrm>
            <a:off x="6096000" y="3161205"/>
            <a:ext cx="2364377" cy="997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73FBB46-4F04-4A2E-9E20-00D68F9951E9}"/>
              </a:ext>
            </a:extLst>
          </p:cNvPr>
          <p:cNvCxnSpPr>
            <a:endCxn id="9" idx="0"/>
          </p:cNvCxnSpPr>
          <p:nvPr/>
        </p:nvCxnSpPr>
        <p:spPr>
          <a:xfrm>
            <a:off x="3009900" y="4698665"/>
            <a:ext cx="1535972" cy="974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A83B9-43CC-4474-BF90-98CB58CE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Conjunction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0526FE-0A46-4582-AD41-201B4AB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825625"/>
            <a:ext cx="11700455" cy="4351338"/>
          </a:xfrm>
        </p:spPr>
        <p:txBody>
          <a:bodyPr/>
          <a:lstStyle/>
          <a:p>
            <a:r>
              <a:rPr lang="en-US" dirty="0"/>
              <a:t>Create an initial </a:t>
            </a:r>
            <a:r>
              <a:rPr lang="en-US" dirty="0" err="1"/>
              <a:t>HCTree</a:t>
            </a:r>
            <a:r>
              <a:rPr lang="en-US" dirty="0"/>
              <a:t> from the parse.</a:t>
            </a:r>
          </a:p>
          <a:p>
            <a:r>
              <a:rPr lang="en-US" dirty="0"/>
              <a:t>In a bottom-up pass, fix the coordination structures.</a:t>
            </a:r>
          </a:p>
          <a:p>
            <a:pPr lvl="1"/>
            <a:r>
              <a:rPr lang="en-US" dirty="0"/>
              <a:t>Smaller conjuncts are easier to fix.</a:t>
            </a:r>
          </a:p>
          <a:p>
            <a:r>
              <a:rPr lang="en-US" dirty="0"/>
              <a:t>Search space is reduced by keeping the structure of </a:t>
            </a:r>
            <a:r>
              <a:rPr lang="en-US" dirty="0" err="1"/>
              <a:t>HCTree</a:t>
            </a:r>
            <a:r>
              <a:rPr lang="en-US" dirty="0"/>
              <a:t> unchanged.</a:t>
            </a:r>
          </a:p>
          <a:p>
            <a:r>
              <a:rPr lang="en-US" dirty="0"/>
              <a:t>Shortening of conjuncts ensure that the consistency of </a:t>
            </a:r>
            <a:r>
              <a:rPr lang="en-US" dirty="0" err="1"/>
              <a:t>HCTree</a:t>
            </a:r>
            <a:r>
              <a:rPr lang="en-US" dirty="0"/>
              <a:t> is not violated. </a:t>
            </a:r>
          </a:p>
        </p:txBody>
      </p:sp>
    </p:spTree>
    <p:extLst>
      <p:ext uri="{BB962C8B-B14F-4D97-AF65-F5344CB8AC3E}">
        <p14:creationId xmlns:p14="http://schemas.microsoft.com/office/powerpoint/2010/main" val="9116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41286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CALMIE: Open IE over Conjunctive Sentences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EE0B-7AE0-45F2-8DC9-C5484EA7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F47977-3546-4C92-B088-B183C916DD57}"/>
              </a:ext>
            </a:extLst>
          </p:cNvPr>
          <p:cNvSpPr/>
          <p:nvPr/>
        </p:nvSpPr>
        <p:spPr>
          <a:xfrm>
            <a:off x="339634" y="4449486"/>
            <a:ext cx="33702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Sentences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India, Japan and South Korea.”</a:t>
            </a:r>
            <a:endParaRPr lang="en-US" b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02A356F-6871-44B1-A403-4FBA9AB7D685}"/>
              </a:ext>
            </a:extLst>
          </p:cNvPr>
          <p:cNvSpPr/>
          <p:nvPr/>
        </p:nvSpPr>
        <p:spPr>
          <a:xfrm>
            <a:off x="1097280" y="215101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83238D6-453A-4DD9-8703-595B75017EB8}"/>
              </a:ext>
            </a:extLst>
          </p:cNvPr>
          <p:cNvSpPr/>
          <p:nvPr/>
        </p:nvSpPr>
        <p:spPr>
          <a:xfrm>
            <a:off x="5577853" y="206828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Sentences 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DB396B-7C50-45CD-A0E7-E6AF23250CD4}"/>
              </a:ext>
            </a:extLst>
          </p:cNvPr>
          <p:cNvSpPr txBox="1"/>
          <p:nvPr/>
        </p:nvSpPr>
        <p:spPr>
          <a:xfrm>
            <a:off x="3692439" y="234260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13C8D7-2421-4E1A-9EEB-D1D8791E43A6}"/>
              </a:ext>
            </a:extLst>
          </p:cNvPr>
          <p:cNvSpPr txBox="1"/>
          <p:nvPr/>
        </p:nvSpPr>
        <p:spPr>
          <a:xfrm>
            <a:off x="9418336" y="2164080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Simple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56CEA3E-72DA-4231-BFAD-F962070CCE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9338" y="2527270"/>
            <a:ext cx="723101" cy="1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3D26AFF-99A8-4574-BBC6-145BA9E533C1}"/>
              </a:ext>
            </a:extLst>
          </p:cNvPr>
          <p:cNvCxnSpPr>
            <a:stCxn id="11" idx="3"/>
          </p:cNvCxnSpPr>
          <p:nvPr/>
        </p:nvCxnSpPr>
        <p:spPr>
          <a:xfrm flipV="1">
            <a:off x="5002413" y="2534195"/>
            <a:ext cx="575440" cy="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CA4A3C1-85B9-458E-9546-EAB10F24C7CB}"/>
              </a:ext>
            </a:extLst>
          </p:cNvPr>
          <p:cNvCxnSpPr>
            <a:stCxn id="9" idx="3"/>
          </p:cNvCxnSpPr>
          <p:nvPr/>
        </p:nvCxnSpPr>
        <p:spPr>
          <a:xfrm>
            <a:off x="7415362" y="2529842"/>
            <a:ext cx="1889770" cy="4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3818E3B-EFAF-49F2-BB51-69557ACBECCE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2016035" y="3074126"/>
            <a:ext cx="8708" cy="1375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FB8E19-F8AD-45D0-A63E-62BCA30E7013}"/>
              </a:ext>
            </a:extLst>
          </p:cNvPr>
          <p:cNvSpPr txBox="1"/>
          <p:nvPr/>
        </p:nvSpPr>
        <p:spPr>
          <a:xfrm>
            <a:off x="3585421" y="1349827"/>
            <a:ext cx="159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“Japan”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“South Korea”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315DBFD-D463-4D30-91CB-398411F861B2}"/>
              </a:ext>
            </a:extLst>
          </p:cNvPr>
          <p:cNvSpPr/>
          <p:nvPr/>
        </p:nvSpPr>
        <p:spPr>
          <a:xfrm>
            <a:off x="8164294" y="1244717"/>
            <a:ext cx="371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 Japan”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South Korea”</a:t>
            </a:r>
            <a:endParaRPr lang="en-US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87C5E-5638-47B7-90FA-413E6009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Sentence Generator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AA5A2-7D0F-4B80-8D2C-B8B54C2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9683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HCTree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top-down order.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level, generate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sentences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sentences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level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	concatenating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sentences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not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conjunct.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 of sentences.</a:t>
            </a:r>
          </a:p>
        </p:txBody>
      </p:sp>
    </p:spTree>
    <p:extLst>
      <p:ext uri="{BB962C8B-B14F-4D97-AF65-F5344CB8AC3E}">
        <p14:creationId xmlns:p14="http://schemas.microsoft.com/office/powerpoint/2010/main" val="42594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FE8A8-E899-4138-B833-F915D316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Information Extraction (Open 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6FF53-2D1D-4EFA-91B1-7E64DD2F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IE extracts relational tuples from text</a:t>
            </a:r>
          </a:p>
          <a:p>
            <a:pPr lvl="1"/>
            <a:r>
              <a:rPr lang="en-US" dirty="0"/>
              <a:t>Without requiring a pre-specified vocabulary</a:t>
            </a:r>
          </a:p>
          <a:p>
            <a:pPr lvl="1"/>
            <a:r>
              <a:rPr lang="en-US" dirty="0"/>
              <a:t>By identifying relational phrases and arguments from the text only.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6B893207-FF5C-4513-BDE9-768E018955EF}"/>
              </a:ext>
            </a:extLst>
          </p:cNvPr>
          <p:cNvSpPr/>
          <p:nvPr/>
        </p:nvSpPr>
        <p:spPr>
          <a:xfrm>
            <a:off x="1306286" y="3429000"/>
            <a:ext cx="9056914" cy="21444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“When Saddam Hussain invaded Kuwait in 1990, the international…”</a:t>
            </a:r>
          </a:p>
          <a:p>
            <a:pPr algn="ctr"/>
            <a:r>
              <a:rPr lang="en-US" dirty="0"/>
              <a:t>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             Open IE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Saddam Hussain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invaded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Kuwait</a:t>
            </a:r>
            <a:r>
              <a:rPr lang="en-US" sz="24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25AEF35-2334-4507-82AB-3EF678548510}"/>
              </a:ext>
            </a:extLst>
          </p:cNvPr>
          <p:cNvCxnSpPr>
            <a:cxnSpLocks/>
          </p:cNvCxnSpPr>
          <p:nvPr/>
        </p:nvCxnSpPr>
        <p:spPr>
          <a:xfrm>
            <a:off x="5738949" y="4133850"/>
            <a:ext cx="0" cy="771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74928-51C0-43AC-B6D3-778F86C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splittable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Conjunctive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DC620B-69A8-4AE3-B177-83DB81AB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Non-distributive conjunctions –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“or”, “nor”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“Adam’s nationality is French or German.”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conjunctions –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“either-or”, “neither-nor”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Non-distributive triggers like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“between”, “among”, “sum”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lvl="1"/>
            <a:r>
              <a:rPr lang="en-US" sz="3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world cup final was played between Germany and Argentina.”</a:t>
            </a:r>
          </a:p>
          <a:p>
            <a:pPr lvl="1"/>
            <a:r>
              <a:rPr lang="en-US" sz="3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average of 3 and 5 is 4.”</a:t>
            </a:r>
          </a:p>
        </p:txBody>
      </p:sp>
    </p:spTree>
    <p:extLst>
      <p:ext uri="{BB962C8B-B14F-4D97-AF65-F5344CB8AC3E}">
        <p14:creationId xmlns:p14="http://schemas.microsoft.com/office/powerpoint/2010/main" val="37079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EE0B-7AE0-45F2-8DC9-C5484EA7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F47977-3546-4C92-B088-B183C916DD57}"/>
              </a:ext>
            </a:extLst>
          </p:cNvPr>
          <p:cNvSpPr/>
          <p:nvPr/>
        </p:nvSpPr>
        <p:spPr>
          <a:xfrm>
            <a:off x="339634" y="4449486"/>
            <a:ext cx="33702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Sentences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India, Japan and South Korea.”</a:t>
            </a:r>
            <a:endParaRPr lang="en-US" b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02A356F-6871-44B1-A403-4FBA9AB7D685}"/>
              </a:ext>
            </a:extLst>
          </p:cNvPr>
          <p:cNvSpPr/>
          <p:nvPr/>
        </p:nvSpPr>
        <p:spPr>
          <a:xfrm>
            <a:off x="1097280" y="215101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83238D6-453A-4DD9-8703-595B75017EB8}"/>
              </a:ext>
            </a:extLst>
          </p:cNvPr>
          <p:cNvSpPr/>
          <p:nvPr/>
        </p:nvSpPr>
        <p:spPr>
          <a:xfrm>
            <a:off x="5577853" y="206828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Sentences Generator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5A600DC-72B2-4B63-B2B2-0294C4B12AC4}"/>
              </a:ext>
            </a:extLst>
          </p:cNvPr>
          <p:cNvSpPr/>
          <p:nvPr/>
        </p:nvSpPr>
        <p:spPr>
          <a:xfrm>
            <a:off x="9130960" y="3540038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DB396B-7C50-45CD-A0E7-E6AF23250CD4}"/>
              </a:ext>
            </a:extLst>
          </p:cNvPr>
          <p:cNvSpPr txBox="1"/>
          <p:nvPr/>
        </p:nvSpPr>
        <p:spPr>
          <a:xfrm>
            <a:off x="3692439" y="234260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13C8D7-2421-4E1A-9EEB-D1D8791E43A6}"/>
              </a:ext>
            </a:extLst>
          </p:cNvPr>
          <p:cNvSpPr txBox="1"/>
          <p:nvPr/>
        </p:nvSpPr>
        <p:spPr>
          <a:xfrm>
            <a:off x="9418336" y="2164080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Simple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56CEA3E-72DA-4231-BFAD-F962070CCE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9338" y="2527270"/>
            <a:ext cx="723101" cy="1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3D26AFF-99A8-4574-BBC6-145BA9E533C1}"/>
              </a:ext>
            </a:extLst>
          </p:cNvPr>
          <p:cNvCxnSpPr>
            <a:stCxn id="11" idx="3"/>
          </p:cNvCxnSpPr>
          <p:nvPr/>
        </p:nvCxnSpPr>
        <p:spPr>
          <a:xfrm flipV="1">
            <a:off x="5002413" y="2534195"/>
            <a:ext cx="575440" cy="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CA4A3C1-85B9-458E-9546-EAB10F24C7CB}"/>
              </a:ext>
            </a:extLst>
          </p:cNvPr>
          <p:cNvCxnSpPr>
            <a:stCxn id="9" idx="3"/>
          </p:cNvCxnSpPr>
          <p:nvPr/>
        </p:nvCxnSpPr>
        <p:spPr>
          <a:xfrm>
            <a:off x="7415362" y="2529842"/>
            <a:ext cx="1889770" cy="4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82D6240-5135-414C-90DA-641372D00A9B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0044469" y="2871966"/>
            <a:ext cx="5246" cy="66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C5289E8-4350-4ACA-AC85-3D1E9AB3BDC7}"/>
              </a:ext>
            </a:extLst>
          </p:cNvPr>
          <p:cNvSpPr/>
          <p:nvPr/>
        </p:nvSpPr>
        <p:spPr>
          <a:xfrm>
            <a:off x="5416731" y="4932811"/>
            <a:ext cx="371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visited, India)</a:t>
            </a:r>
          </a:p>
          <a:p>
            <a:pPr algn="ctr"/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visited, Japan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South Korea)</a:t>
            </a:r>
            <a:endParaRPr lang="en-US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6E8468D-525B-4810-AEFE-44ED679008E1}"/>
              </a:ext>
            </a:extLst>
          </p:cNvPr>
          <p:cNvCxnSpPr>
            <a:stCxn id="10" idx="2"/>
          </p:cNvCxnSpPr>
          <p:nvPr/>
        </p:nvCxnSpPr>
        <p:spPr>
          <a:xfrm>
            <a:off x="10049715" y="4463147"/>
            <a:ext cx="8711" cy="61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3CEC50-5629-4690-8427-ABB013074E1D}"/>
              </a:ext>
            </a:extLst>
          </p:cNvPr>
          <p:cNvSpPr txBox="1"/>
          <p:nvPr/>
        </p:nvSpPr>
        <p:spPr>
          <a:xfrm>
            <a:off x="9170124" y="5199015"/>
            <a:ext cx="2004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Extraction Tuples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3818E3B-EFAF-49F2-BB51-69557ACBECCE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2016035" y="3074126"/>
            <a:ext cx="8708" cy="1375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FB8E19-F8AD-45D0-A63E-62BCA30E7013}"/>
              </a:ext>
            </a:extLst>
          </p:cNvPr>
          <p:cNvSpPr txBox="1"/>
          <p:nvPr/>
        </p:nvSpPr>
        <p:spPr>
          <a:xfrm>
            <a:off x="3585421" y="1349827"/>
            <a:ext cx="159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“Japan”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“South Korea”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315DBFD-D463-4D30-91CB-398411F861B2}"/>
              </a:ext>
            </a:extLst>
          </p:cNvPr>
          <p:cNvSpPr/>
          <p:nvPr/>
        </p:nvSpPr>
        <p:spPr>
          <a:xfrm>
            <a:off x="8164294" y="1244717"/>
            <a:ext cx="371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 Japan”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South Korea”</a:t>
            </a:r>
            <a:endParaRPr lang="en-US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54D32-E66A-45E3-8B78-87931741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0FEF0-3347-401B-AEF1-5816B83A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5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Goldberg, 2016) gives credit when the conjuncts for a sentence match exactly.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ideal!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8F3CE15-0B22-4F3E-892F-00455F6BB356}"/>
              </a:ext>
            </a:extLst>
          </p:cNvPr>
          <p:cNvSpPr/>
          <p:nvPr/>
        </p:nvSpPr>
        <p:spPr>
          <a:xfrm>
            <a:off x="838201" y="3297237"/>
            <a:ext cx="105156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“Obama visited India and Japan and South Korea.”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A9114C-E416-4434-A9A8-9EF6A33914CC}"/>
              </a:ext>
            </a:extLst>
          </p:cNvPr>
          <p:cNvSpPr txBox="1"/>
          <p:nvPr/>
        </p:nvSpPr>
        <p:spPr>
          <a:xfrm>
            <a:off x="1971675" y="4546599"/>
            <a:ext cx="870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correct interpretations depending on which “and” is considered the top level conjunction.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C655E1-C474-421C-B292-2B538352EF4E}"/>
              </a:ext>
            </a:extLst>
          </p:cNvPr>
          <p:cNvSpPr txBox="1"/>
          <p:nvPr/>
        </p:nvSpPr>
        <p:spPr>
          <a:xfrm>
            <a:off x="990600" y="5457825"/>
            <a:ext cx="968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resultant simple sentences, using traditional word overlap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326316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FFE1C-C142-4C25-8717-C86E529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Results – BNC Test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C41EB5-1E2B-4A30-825C-94FE6FB1A523}"/>
              </a:ext>
            </a:extLst>
          </p:cNvPr>
          <p:cNvSpPr txBox="1"/>
          <p:nvPr/>
        </p:nvSpPr>
        <p:spPr>
          <a:xfrm>
            <a:off x="2088773" y="3965684"/>
            <a:ext cx="10991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News Corpus test set (publicly available).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577 conjunctive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391 Single Conjunction sentences.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 Multiple Conjunction sentences.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2077018" y="1416104"/>
            <a:ext cx="13278103" cy="2443038"/>
            <a:chOff x="-2077018" y="1416104"/>
            <a:chExt cx="13278103" cy="24430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157EA559-4125-497C-B2B2-2AFEAB1E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077018" y="1638299"/>
              <a:ext cx="13278103" cy="215377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2077017" y="1416104"/>
              <a:ext cx="3914775" cy="2375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538" y="1700784"/>
              <a:ext cx="1416422" cy="215835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49506" y="5781566"/>
            <a:ext cx="788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Over 3 </a:t>
            </a:r>
            <a:r>
              <a:rPr lang="en-US" sz="2800" dirty="0" err="1" smtClean="0">
                <a:solidFill>
                  <a:srgbClr val="0000FF"/>
                </a:solidFill>
              </a:rPr>
              <a:t>pt</a:t>
            </a:r>
            <a:r>
              <a:rPr lang="en-US" sz="2800" dirty="0" smtClean="0">
                <a:solidFill>
                  <a:srgbClr val="0000FF"/>
                </a:solidFill>
              </a:rPr>
              <a:t> improvement in multiple-conjunction case.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72282" y="3352801"/>
            <a:ext cx="627530" cy="260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63153" y="3376414"/>
            <a:ext cx="627530" cy="2603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EEA22-AAD6-417D-B798-38F4EF01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Results – Penn Treebank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8A57D54-A954-4625-8716-3BA25328A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690688"/>
            <a:ext cx="7800975" cy="2233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73B9F-A093-4840-A49B-DFCA8B077240}"/>
              </a:ext>
            </a:extLst>
          </p:cNvPr>
          <p:cNvSpPr txBox="1"/>
          <p:nvPr/>
        </p:nvSpPr>
        <p:spPr>
          <a:xfrm>
            <a:off x="933450" y="4198777"/>
            <a:ext cx="1032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SOA system on Penn Treebank dataset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on </a:t>
            </a:r>
            <a:r>
              <a:rPr lang="en-US" sz="2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last two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using their metric – exact matches of conjunct boundaries. </a:t>
            </a:r>
          </a:p>
        </p:txBody>
      </p:sp>
    </p:spTree>
    <p:extLst>
      <p:ext uri="{BB962C8B-B14F-4D97-AF65-F5344CB8AC3E}">
        <p14:creationId xmlns:p14="http://schemas.microsoft.com/office/powerpoint/2010/main" val="18764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918C9-D072-4C64-B4AB-8EABBECE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–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16F0A-CDD9-4543-AC96-002AE8F2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en-US" dirty="0"/>
              <a:t>Inaccuracy of parsers (absence of ‘cc’ edge).</a:t>
            </a:r>
          </a:p>
          <a:p>
            <a:r>
              <a:rPr lang="en-US" dirty="0"/>
              <a:t>Missing contexts.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B3B77D8-8DF1-4596-9EF2-570FB456EECC}"/>
              </a:ext>
            </a:extLst>
          </p:cNvPr>
          <p:cNvSpPr/>
          <p:nvPr/>
        </p:nvSpPr>
        <p:spPr>
          <a:xfrm>
            <a:off x="838200" y="3124200"/>
            <a:ext cx="10687050" cy="26193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“Two years ago, we were carrying huge inventories and that was the big culprit.”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“Two years ago, we were carrying huge inventories.”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“That was the big culprit.”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8E83A5C-E8F5-49FD-980B-75E0F385A188}"/>
              </a:ext>
            </a:extLst>
          </p:cNvPr>
          <p:cNvCxnSpPr/>
          <p:nvPr/>
        </p:nvCxnSpPr>
        <p:spPr>
          <a:xfrm>
            <a:off x="6181725" y="3933825"/>
            <a:ext cx="0" cy="742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8C28A26-2DAE-4EA4-8104-6934B2C2929B}"/>
              </a:ext>
            </a:extLst>
          </p:cNvPr>
          <p:cNvSpPr txBox="1"/>
          <p:nvPr/>
        </p:nvSpPr>
        <p:spPr>
          <a:xfrm>
            <a:off x="6248399" y="4105275"/>
            <a:ext cx="290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prefix context</a:t>
            </a:r>
          </a:p>
        </p:txBody>
      </p:sp>
    </p:spTree>
    <p:extLst>
      <p:ext uri="{BB962C8B-B14F-4D97-AF65-F5344CB8AC3E}">
        <p14:creationId xmlns:p14="http://schemas.microsoft.com/office/powerpoint/2010/main" val="16121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E2B9A-A869-44DE-8FA1-08CD2271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CALMIE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ClueWeb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News+Wiki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04D6C4-DC8B-4E71-A8BC-15BF58BD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890"/>
            <a:ext cx="12223751" cy="160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AF934A-6F1A-4FB5-BA65-9148233595F9}"/>
              </a:ext>
            </a:extLst>
          </p:cNvPr>
          <p:cNvSpPr txBox="1"/>
          <p:nvPr/>
        </p:nvSpPr>
        <p:spPr>
          <a:xfrm>
            <a:off x="1085850" y="3752850"/>
            <a:ext cx="10048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conjunctive sentences from ClueWeb12.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conjunctive sentences from an Open IE benchmarking dataset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Stanovsky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Dagan,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manual annotators.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[Cm[C]] = CALM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[O4] = Open IE 4, [Cm[O]] = CALM + Open IE 4.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4211" y="2658682"/>
            <a:ext cx="878541" cy="53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6729" y="2658681"/>
            <a:ext cx="878541" cy="53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56494" y="2658681"/>
            <a:ext cx="878541" cy="53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14529" y="2658681"/>
            <a:ext cx="878541" cy="532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679C6-BB1A-4418-BE9D-57821B38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CALMIE Results – Penn Treebank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2887E08-E3D4-4C17-AC62-4A7EF1EF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2" y="1819275"/>
            <a:ext cx="6276975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512F2C-5537-4671-9B21-916DB92D6232}"/>
              </a:ext>
            </a:extLst>
          </p:cNvPr>
          <p:cNvSpPr txBox="1"/>
          <p:nvPr/>
        </p:nvSpPr>
        <p:spPr>
          <a:xfrm>
            <a:off x="952499" y="3619500"/>
            <a:ext cx="9191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sentences with two conjuncts, 95 with &gt; two conjuncts.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[FG]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Open IE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[Cm[O]] = CALM + Open IE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Ficler’s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always outputs only two conjuncts.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CALMIE outputs all conjuncts.</a:t>
            </a:r>
          </a:p>
        </p:txBody>
      </p:sp>
      <p:sp>
        <p:nvSpPr>
          <p:cNvPr id="3" name="Oval 2"/>
          <p:cNvSpPr/>
          <p:nvPr/>
        </p:nvSpPr>
        <p:spPr>
          <a:xfrm>
            <a:off x="7422776" y="2706781"/>
            <a:ext cx="493059" cy="2426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8423" y="2706781"/>
            <a:ext cx="493059" cy="2426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0AC0D-51DF-4057-9CE5-F832746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CALMIE - 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AE1EA-73E3-4AD9-AED2-A6CD3FF8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1825625"/>
            <a:ext cx="1211131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figuring out cases when not to split.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“Japan’s domestic sales of cars, trucks and buses in October rose by 18%.”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Perch and Dolphin fields moved their headquarters.”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“Germany and Argentina beat Brazil and Netherlands in the semis respectively.”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these can further improve CALMIE.</a:t>
            </a:r>
          </a:p>
        </p:txBody>
      </p:sp>
    </p:spTree>
    <p:extLst>
      <p:ext uri="{BB962C8B-B14F-4D97-AF65-F5344CB8AC3E}">
        <p14:creationId xmlns:p14="http://schemas.microsoft.com/office/powerpoint/2010/main" val="2048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7E657B-DD8F-46E8-8923-2FE31E6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1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Extractions in Open 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31A271-BE1D-45A7-8C3E-63F5CDD4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0" y="1120829"/>
            <a:ext cx="8710333" cy="578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1111A-8A0B-4E9F-A34D-D4A92D0E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B2DA2-948A-4A68-9494-BAFDB116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IE 4.2 </a:t>
            </a:r>
          </a:p>
          <a:p>
            <a:pPr lvl="1"/>
            <a:r>
              <a:rPr lang="en-US" dirty="0"/>
              <a:t>SRLIE – Semantic Role Labels based Extraction</a:t>
            </a:r>
          </a:p>
          <a:p>
            <a:pPr lvl="1"/>
            <a:r>
              <a:rPr lang="en-US" dirty="0" err="1"/>
              <a:t>RelNoun</a:t>
            </a:r>
            <a:r>
              <a:rPr lang="en-US" dirty="0"/>
              <a:t> – Noun relations</a:t>
            </a:r>
          </a:p>
          <a:p>
            <a:pPr lvl="1"/>
            <a:r>
              <a:rPr lang="en-US" dirty="0"/>
              <a:t>BONIE – Numerical Relations</a:t>
            </a:r>
          </a:p>
          <a:p>
            <a:endParaRPr lang="en-US" dirty="0" smtClean="0"/>
          </a:p>
          <a:p>
            <a:r>
              <a:rPr lang="en-US" dirty="0" err="1" smtClean="0"/>
              <a:t>ClausIE</a:t>
            </a:r>
            <a:endParaRPr lang="en-US" dirty="0"/>
          </a:p>
          <a:p>
            <a:pPr lvl="1"/>
            <a:r>
              <a:rPr lang="en-US" dirty="0"/>
              <a:t>Clause-based extractions</a:t>
            </a:r>
          </a:p>
          <a:p>
            <a:pPr lvl="1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D1F59-124B-49DE-BD4F-01015300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88769-3CF2-4C99-B79A-C06196C4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SOA Open IE systems lose substantial recall due to ineffective conjunction processing.</a:t>
            </a:r>
          </a:p>
          <a:p>
            <a:endParaRPr lang="en-US" dirty="0" smtClean="0"/>
          </a:p>
          <a:p>
            <a:r>
              <a:rPr lang="en-US" dirty="0" smtClean="0"/>
              <a:t>Introduced </a:t>
            </a:r>
            <a:r>
              <a:rPr lang="en-US" dirty="0">
                <a:solidFill>
                  <a:srgbClr val="0000FF"/>
                </a:solidFill>
              </a:rPr>
              <a:t>CALM</a:t>
            </a:r>
            <a:r>
              <a:rPr lang="en-US" dirty="0"/>
              <a:t>, a coordination analyzer that corrects conjunct boundaries from dependency parses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Significant improvement in conjunction </a:t>
            </a:r>
            <a:r>
              <a:rPr lang="en-US" dirty="0" smtClean="0"/>
              <a:t>analysis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>
                <a:solidFill>
                  <a:srgbClr val="0000FF"/>
                </a:solidFill>
              </a:rPr>
              <a:t>CALMIE</a:t>
            </a:r>
            <a:r>
              <a:rPr lang="en-US" dirty="0"/>
              <a:t>, which uses CALM generated simple sentences to improve SOA Open IE systems.</a:t>
            </a:r>
          </a:p>
          <a:p>
            <a:pPr lvl="1"/>
            <a:r>
              <a:rPr lang="en-US" dirty="0" smtClean="0"/>
              <a:t>Huge boost in Open IE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69A45-C6FD-45EE-BDE8-CD0330C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EAFA8-DE92-4B0B-A792-E40D43A5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825625"/>
            <a:ext cx="10782300" cy="4351338"/>
          </a:xfrm>
        </p:spPr>
        <p:txBody>
          <a:bodyPr/>
          <a:lstStyle/>
          <a:p>
            <a:r>
              <a:rPr lang="en-US" dirty="0"/>
              <a:t>Integrated CALMIE and BONIE (ACL ‘17) into Open IE 4.</a:t>
            </a:r>
          </a:p>
          <a:p>
            <a:r>
              <a:rPr lang="en-US" dirty="0"/>
              <a:t>Released Open IE 5.</a:t>
            </a:r>
          </a:p>
          <a:p>
            <a:r>
              <a:rPr lang="en-US" dirty="0"/>
              <a:t>Code available at </a:t>
            </a:r>
            <a:r>
              <a:rPr lang="en-US" dirty="0">
                <a:hlinkClick r:id="rId2"/>
              </a:rPr>
              <a:t>https://github.com/dair-iitd/OpenIE-standalone</a:t>
            </a:r>
            <a:r>
              <a:rPr lang="en-US" dirty="0"/>
              <a:t>.</a:t>
            </a:r>
          </a:p>
          <a:p>
            <a:r>
              <a:rPr lang="en-US" dirty="0"/>
              <a:t>Demo available at </a:t>
            </a:r>
            <a:r>
              <a:rPr lang="en-US" dirty="0">
                <a:hlinkClick r:id="rId3"/>
              </a:rPr>
              <a:t>http://www.cse.iitd.ac.in/nlpdemo/web/oieweb/OpenIE5/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271A6-5602-435C-83E6-FA65E047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2956B-3A4F-4026-93D9-8E0BFA23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proper conjunction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Missed Recall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2939F7D-09D7-4D7E-8F18-2AB6323068C4}"/>
              </a:ext>
            </a:extLst>
          </p:cNvPr>
          <p:cNvSpPr/>
          <p:nvPr/>
        </p:nvSpPr>
        <p:spPr>
          <a:xfrm>
            <a:off x="1193073" y="2749728"/>
            <a:ext cx="9056914" cy="214448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“Barack Obama visited India, Japan and South Korea.”</a:t>
            </a:r>
          </a:p>
          <a:p>
            <a:pPr algn="ctr"/>
            <a:r>
              <a:rPr lang="en-US" dirty="0"/>
              <a:t>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                                     Open IE 4.2/</a:t>
            </a:r>
            <a:r>
              <a:rPr lang="en-US" dirty="0" err="1">
                <a:solidFill>
                  <a:srgbClr val="C00000"/>
                </a:solidFill>
              </a:rPr>
              <a:t>ClausIE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Barack Obama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visited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India, Japan and South Korea</a:t>
            </a:r>
            <a:r>
              <a:rPr lang="en-US" sz="2400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0BE36FE-080B-47AB-8D90-5959B4363031}"/>
              </a:ext>
            </a:extLst>
          </p:cNvPr>
          <p:cNvCxnSpPr>
            <a:cxnSpLocks/>
          </p:cNvCxnSpPr>
          <p:nvPr/>
        </p:nvCxnSpPr>
        <p:spPr>
          <a:xfrm>
            <a:off x="5677989" y="3387639"/>
            <a:ext cx="0" cy="86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38618-1ABD-430C-8BA3-DDF74373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F99A1DE-0919-4411-9C12-2ADA2E1F4255}"/>
              </a:ext>
            </a:extLst>
          </p:cNvPr>
          <p:cNvSpPr/>
          <p:nvPr/>
        </p:nvSpPr>
        <p:spPr>
          <a:xfrm>
            <a:off x="1193073" y="1846217"/>
            <a:ext cx="9056914" cy="34224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“Barack Obama visited India, Japan and South Korea.”</a:t>
            </a:r>
          </a:p>
          <a:p>
            <a:pPr algn="ctr"/>
            <a:r>
              <a:rPr lang="en-US" dirty="0"/>
              <a:t>             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                                     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Barack Obama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visited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India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Barack Obama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visited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Japan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Barack Obama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visited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South Korea</a:t>
            </a:r>
            <a:r>
              <a:rPr lang="en-US" sz="24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728D9CE5-81E0-433E-BA40-5E2C8F906A05}"/>
              </a:ext>
            </a:extLst>
          </p:cNvPr>
          <p:cNvCxnSpPr>
            <a:cxnSpLocks/>
          </p:cNvCxnSpPr>
          <p:nvPr/>
        </p:nvCxnSpPr>
        <p:spPr>
          <a:xfrm>
            <a:off x="5564777" y="2943497"/>
            <a:ext cx="0" cy="485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A9ADA-F9EA-4635-88B6-B1569C77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11434-DC65-4A84-968E-9936D868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1825625"/>
            <a:ext cx="11967882" cy="4351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CALM (Coordination Analyzer using Language Model)</a:t>
            </a:r>
          </a:p>
          <a:p>
            <a:pPr lvl="1"/>
            <a:r>
              <a:rPr lang="en-US" dirty="0"/>
              <a:t>Disambiguates conjunct boundaries by correcting typical errors from dependency parses.</a:t>
            </a:r>
          </a:p>
          <a:p>
            <a:pPr lvl="1"/>
            <a:r>
              <a:rPr lang="en-US" dirty="0"/>
              <a:t>Single Coordinating Conjunction</a:t>
            </a:r>
          </a:p>
          <a:p>
            <a:pPr lvl="1"/>
            <a:r>
              <a:rPr lang="en-US" dirty="0"/>
              <a:t>Multiple Coordinating Conjunction – Use of Hierarchical Coordination Tree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CALMIE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New Open IE system </a:t>
            </a:r>
          </a:p>
          <a:p>
            <a:pPr lvl="1"/>
            <a:r>
              <a:rPr lang="en-US" dirty="0"/>
              <a:t>Uses output generated by CALM</a:t>
            </a:r>
          </a:p>
          <a:p>
            <a:pPr lvl="1"/>
            <a:r>
              <a:rPr lang="en-US" dirty="0"/>
              <a:t>Outperforms state-of-the-art Open IE systems on conjunctive sentences</a:t>
            </a:r>
          </a:p>
        </p:txBody>
      </p:sp>
    </p:spTree>
    <p:extLst>
      <p:ext uri="{BB962C8B-B14F-4D97-AF65-F5344CB8AC3E}">
        <p14:creationId xmlns:p14="http://schemas.microsoft.com/office/powerpoint/2010/main" val="4384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EE0B-7AE0-45F2-8DC9-C5484EA7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5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BF47977-3546-4C92-B088-B183C916DD57}"/>
              </a:ext>
            </a:extLst>
          </p:cNvPr>
          <p:cNvSpPr/>
          <p:nvPr/>
        </p:nvSpPr>
        <p:spPr>
          <a:xfrm>
            <a:off x="339634" y="4449486"/>
            <a:ext cx="33702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Sentences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India, Japan and South Korea.”</a:t>
            </a:r>
            <a:endParaRPr lang="en-US" b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02A356F-6871-44B1-A403-4FBA9AB7D685}"/>
              </a:ext>
            </a:extLst>
          </p:cNvPr>
          <p:cNvSpPr/>
          <p:nvPr/>
        </p:nvSpPr>
        <p:spPr>
          <a:xfrm>
            <a:off x="1097280" y="215101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83238D6-453A-4DD9-8703-595B75017EB8}"/>
              </a:ext>
            </a:extLst>
          </p:cNvPr>
          <p:cNvSpPr/>
          <p:nvPr/>
        </p:nvSpPr>
        <p:spPr>
          <a:xfrm>
            <a:off x="5577853" y="2068287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Sentences Generator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5A600DC-72B2-4B63-B2B2-0294C4B12AC4}"/>
              </a:ext>
            </a:extLst>
          </p:cNvPr>
          <p:cNvSpPr/>
          <p:nvPr/>
        </p:nvSpPr>
        <p:spPr>
          <a:xfrm>
            <a:off x="9130960" y="3540038"/>
            <a:ext cx="1837509" cy="9231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DB396B-7C50-45CD-A0E7-E6AF23250CD4}"/>
              </a:ext>
            </a:extLst>
          </p:cNvPr>
          <p:cNvSpPr txBox="1"/>
          <p:nvPr/>
        </p:nvSpPr>
        <p:spPr>
          <a:xfrm>
            <a:off x="3692439" y="234260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13C8D7-2421-4E1A-9EEB-D1D8791E43A6}"/>
              </a:ext>
            </a:extLst>
          </p:cNvPr>
          <p:cNvSpPr txBox="1"/>
          <p:nvPr/>
        </p:nvSpPr>
        <p:spPr>
          <a:xfrm>
            <a:off x="9418336" y="2164080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Simple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56CEA3E-72DA-4231-BFAD-F962070CCE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969338" y="2527270"/>
            <a:ext cx="723101" cy="1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3D26AFF-99A8-4574-BBC6-145BA9E533C1}"/>
              </a:ext>
            </a:extLst>
          </p:cNvPr>
          <p:cNvCxnSpPr>
            <a:stCxn id="11" idx="3"/>
          </p:cNvCxnSpPr>
          <p:nvPr/>
        </p:nvCxnSpPr>
        <p:spPr>
          <a:xfrm flipV="1">
            <a:off x="5002413" y="2534195"/>
            <a:ext cx="575440" cy="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CA4A3C1-85B9-458E-9546-EAB10F24C7CB}"/>
              </a:ext>
            </a:extLst>
          </p:cNvPr>
          <p:cNvCxnSpPr>
            <a:stCxn id="9" idx="3"/>
          </p:cNvCxnSpPr>
          <p:nvPr/>
        </p:nvCxnSpPr>
        <p:spPr>
          <a:xfrm>
            <a:off x="7415362" y="2529842"/>
            <a:ext cx="1889770" cy="4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82D6240-5135-414C-90DA-641372D00A9B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0044469" y="2871966"/>
            <a:ext cx="5246" cy="66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C5289E8-4350-4ACA-AC85-3D1E9AB3BDC7}"/>
              </a:ext>
            </a:extLst>
          </p:cNvPr>
          <p:cNvSpPr/>
          <p:nvPr/>
        </p:nvSpPr>
        <p:spPr>
          <a:xfrm>
            <a:off x="5416731" y="4932811"/>
            <a:ext cx="371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visited, India)</a:t>
            </a:r>
          </a:p>
          <a:p>
            <a:pPr algn="ctr"/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visited, Japan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(Barack Obama, visited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South Korea)</a:t>
            </a:r>
            <a:endParaRPr lang="en-US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6E8468D-525B-4810-AEFE-44ED679008E1}"/>
              </a:ext>
            </a:extLst>
          </p:cNvPr>
          <p:cNvCxnSpPr>
            <a:stCxn id="10" idx="2"/>
          </p:cNvCxnSpPr>
          <p:nvPr/>
        </p:nvCxnSpPr>
        <p:spPr>
          <a:xfrm>
            <a:off x="10049715" y="4463147"/>
            <a:ext cx="8711" cy="61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3CEC50-5629-4690-8427-ABB013074E1D}"/>
              </a:ext>
            </a:extLst>
          </p:cNvPr>
          <p:cNvSpPr txBox="1"/>
          <p:nvPr/>
        </p:nvSpPr>
        <p:spPr>
          <a:xfrm>
            <a:off x="9170124" y="5199015"/>
            <a:ext cx="2004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Extraction Tuples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3818E3B-EFAF-49F2-BB51-69557ACBECCE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2016035" y="3074126"/>
            <a:ext cx="8708" cy="1375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FB8E19-F8AD-45D0-A63E-62BCA30E7013}"/>
              </a:ext>
            </a:extLst>
          </p:cNvPr>
          <p:cNvSpPr txBox="1"/>
          <p:nvPr/>
        </p:nvSpPr>
        <p:spPr>
          <a:xfrm>
            <a:off x="3585421" y="1349827"/>
            <a:ext cx="159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“Japan”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“South Korea”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315DBFD-D463-4D30-91CB-398411F861B2}"/>
              </a:ext>
            </a:extLst>
          </p:cNvPr>
          <p:cNvSpPr/>
          <p:nvPr/>
        </p:nvSpPr>
        <p:spPr>
          <a:xfrm>
            <a:off x="8164294" y="1244717"/>
            <a:ext cx="3714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“Barack Obama visited India”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 Japan”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Barack Obama visited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South Korea”</a:t>
            </a:r>
            <a:endParaRPr lang="en-US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/>
      <p:bldP spid="12" grpId="0"/>
      <p:bldP spid="22" grpId="0"/>
      <p:bldP spid="25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41286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CALM: Only One Conjunction in Sentence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39D50-4AAF-442F-A15D-FEE6186E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27AFF5-71E2-4DA6-A42A-72DE94DE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357030"/>
            <a:ext cx="9096375" cy="2295591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9C25F2F6-65D2-4D59-8DB7-A9FB73E5C492}"/>
              </a:ext>
            </a:extLst>
          </p:cNvPr>
          <p:cNvSpPr/>
          <p:nvPr/>
        </p:nvSpPr>
        <p:spPr>
          <a:xfrm rot="16200000" flipV="1">
            <a:off x="4834578" y="4206681"/>
            <a:ext cx="384048" cy="762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443A36E5-947C-4BDC-97BF-830384BDD9A4}"/>
              </a:ext>
            </a:extLst>
          </p:cNvPr>
          <p:cNvSpPr/>
          <p:nvPr/>
        </p:nvSpPr>
        <p:spPr>
          <a:xfrm rot="16200000" flipV="1">
            <a:off x="6346888" y="4213255"/>
            <a:ext cx="384048" cy="762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B9A4CB02-A6D6-4717-8CA3-F065F84726BA}"/>
              </a:ext>
            </a:extLst>
          </p:cNvPr>
          <p:cNvSpPr/>
          <p:nvPr/>
        </p:nvSpPr>
        <p:spPr>
          <a:xfrm rot="16200000" flipV="1">
            <a:off x="8921496" y="3788011"/>
            <a:ext cx="384048" cy="169817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597CB4A-2144-40FD-B29D-18F8A4F0F88C}"/>
              </a:ext>
            </a:extLst>
          </p:cNvPr>
          <p:cNvSpPr/>
          <p:nvPr/>
        </p:nvSpPr>
        <p:spPr>
          <a:xfrm>
            <a:off x="6853646" y="3183248"/>
            <a:ext cx="539932" cy="467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2A07C00-CC08-409A-9B98-328A9E39A9D1}"/>
              </a:ext>
            </a:extLst>
          </p:cNvPr>
          <p:cNvSpPr/>
          <p:nvPr/>
        </p:nvSpPr>
        <p:spPr>
          <a:xfrm>
            <a:off x="7807235" y="2876550"/>
            <a:ext cx="539932" cy="46777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F818D76-BF4B-4DE1-860D-AEFBEC333FF0}"/>
              </a:ext>
            </a:extLst>
          </p:cNvPr>
          <p:cNvSpPr/>
          <p:nvPr/>
        </p:nvSpPr>
        <p:spPr>
          <a:xfrm>
            <a:off x="5448302" y="2830924"/>
            <a:ext cx="539932" cy="46777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0B53E20-DE1B-4BE3-B543-CE79B0528B6E}"/>
              </a:ext>
            </a:extLst>
          </p:cNvPr>
          <p:cNvSpPr/>
          <p:nvPr/>
        </p:nvSpPr>
        <p:spPr>
          <a:xfrm>
            <a:off x="4645602" y="3762109"/>
            <a:ext cx="768816" cy="67055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96B1667-3CD4-4AF5-BCC3-ED6B0687C9E9}"/>
              </a:ext>
            </a:extLst>
          </p:cNvPr>
          <p:cNvSpPr/>
          <p:nvPr/>
        </p:nvSpPr>
        <p:spPr>
          <a:xfrm>
            <a:off x="6200090" y="3783875"/>
            <a:ext cx="768816" cy="67055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4918000-B34B-41DF-89CD-19F6A8015B1C}"/>
              </a:ext>
            </a:extLst>
          </p:cNvPr>
          <p:cNvSpPr/>
          <p:nvPr/>
        </p:nvSpPr>
        <p:spPr>
          <a:xfrm>
            <a:off x="9291637" y="3775167"/>
            <a:ext cx="768816" cy="67055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537545F7-6918-4AA2-8E0B-8021CA7B851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09725" y="2081349"/>
            <a:ext cx="3148467" cy="177896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4462566-73E8-4AEE-A0DA-115798F9F7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609725" y="2081349"/>
            <a:ext cx="4702955" cy="18007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4402876-7409-4AD5-B0AF-DBC58D6F022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609725" y="2081349"/>
            <a:ext cx="8066320" cy="169381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F180A6B-29BC-4FFE-B78F-627954CF8446}"/>
              </a:ext>
            </a:extLst>
          </p:cNvPr>
          <p:cNvSpPr txBox="1"/>
          <p:nvPr/>
        </p:nvSpPr>
        <p:spPr>
          <a:xfrm>
            <a:off x="581025" y="1643063"/>
            <a:ext cx="11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 Heads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FCA6103-C678-4831-802A-F485C34282F6}"/>
              </a:ext>
            </a:extLst>
          </p:cNvPr>
          <p:cNvSpPr txBox="1"/>
          <p:nvPr/>
        </p:nvSpPr>
        <p:spPr>
          <a:xfrm>
            <a:off x="4378902" y="497205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C27B2B5-0619-4249-A206-A21345AE9870}"/>
              </a:ext>
            </a:extLst>
          </p:cNvPr>
          <p:cNvSpPr txBox="1"/>
          <p:nvPr/>
        </p:nvSpPr>
        <p:spPr>
          <a:xfrm>
            <a:off x="5857875" y="49911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019A5B7-AADA-4BC7-A099-919739B4CA59}"/>
              </a:ext>
            </a:extLst>
          </p:cNvPr>
          <p:cNvSpPr txBox="1"/>
          <p:nvPr/>
        </p:nvSpPr>
        <p:spPr>
          <a:xfrm>
            <a:off x="8347167" y="4981575"/>
            <a:ext cx="151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561857C-F4B8-41E1-B9A6-39B6ED47FA34}"/>
              </a:ext>
            </a:extLst>
          </p:cNvPr>
          <p:cNvSpPr txBox="1"/>
          <p:nvPr/>
        </p:nvSpPr>
        <p:spPr>
          <a:xfrm>
            <a:off x="4162425" y="1622211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2592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35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1338</Words>
  <Application>Microsoft Office PowerPoint</Application>
  <PresentationFormat>Widescreen</PresentationFormat>
  <Paragraphs>245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Open Information Extraction from Conjunctive Sentences</vt:lpstr>
      <vt:lpstr>Open Information Extraction (Open IE)</vt:lpstr>
      <vt:lpstr>State-of-the-art Open IE Systems</vt:lpstr>
      <vt:lpstr>Limitations</vt:lpstr>
      <vt:lpstr>Goal</vt:lpstr>
      <vt:lpstr>Contributions</vt:lpstr>
      <vt:lpstr>Flow Diagram</vt:lpstr>
      <vt:lpstr>CALM: Only One Conjunction in Sentence</vt:lpstr>
      <vt:lpstr>Rule-based Baseline</vt:lpstr>
      <vt:lpstr>Rule-based Baseline - Errors</vt:lpstr>
      <vt:lpstr>Language Model-based Algorithm</vt:lpstr>
      <vt:lpstr>Use of Linguistic Constraints</vt:lpstr>
      <vt:lpstr>CALM: Multiple Conjunctions in Sentence</vt:lpstr>
      <vt:lpstr>Multiple Coordinating Conjunctions</vt:lpstr>
      <vt:lpstr>Hierarchical Coordination Tree (HCTree)</vt:lpstr>
      <vt:lpstr>Multiple Conjunction Constraint</vt:lpstr>
      <vt:lpstr>CALMIE: Open IE over Conjunctive Sentences</vt:lpstr>
      <vt:lpstr>Flow Diagram</vt:lpstr>
      <vt:lpstr>Simple Sentence Generator</vt:lpstr>
      <vt:lpstr>Un-splittable Conjunctive Sentences</vt:lpstr>
      <vt:lpstr>Flow Diagram</vt:lpstr>
      <vt:lpstr>CALM - Evaluation</vt:lpstr>
      <vt:lpstr>CALM Results – BNC Test Set</vt:lpstr>
      <vt:lpstr>CALM Results – Penn Treebank</vt:lpstr>
      <vt:lpstr>CALM – Error Analysis</vt:lpstr>
      <vt:lpstr>CALMIE Results: ClueWeb and News+Wiki</vt:lpstr>
      <vt:lpstr>CALMIE Results – Penn Treebank</vt:lpstr>
      <vt:lpstr>CALMIE - Error Analysis</vt:lpstr>
      <vt:lpstr>Comparison of Extractions in Open IE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Information Extraction from Conjunctive Sentences</dc:title>
  <dc:creator>Swarnadeep Saha</dc:creator>
  <cp:lastModifiedBy>admin</cp:lastModifiedBy>
  <cp:revision>261</cp:revision>
  <dcterms:created xsi:type="dcterms:W3CDTF">2018-08-17T14:21:39Z</dcterms:created>
  <dcterms:modified xsi:type="dcterms:W3CDTF">2018-08-21T20:14:15Z</dcterms:modified>
</cp:coreProperties>
</file>