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84" r:id="rId3"/>
    <p:sldId id="258" r:id="rId4"/>
    <p:sldId id="259" r:id="rId5"/>
    <p:sldId id="261" r:id="rId6"/>
    <p:sldId id="269" r:id="rId7"/>
    <p:sldId id="270" r:id="rId8"/>
    <p:sldId id="272" r:id="rId9"/>
    <p:sldId id="274" r:id="rId10"/>
    <p:sldId id="277" r:id="rId11"/>
    <p:sldId id="281" r:id="rId12"/>
    <p:sldId id="268" r:id="rId13"/>
    <p:sldId id="297" r:id="rId14"/>
    <p:sldId id="27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CF8DBB6-4455-4C93-BB5C-B6CAEFAA9D1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ECB1DE1-D8D5-4A3D-AF80-8352E5D3241E}">
      <dgm:prSet/>
      <dgm:spPr/>
      <dgm:t>
        <a:bodyPr/>
        <a:lstStyle/>
        <a:p>
          <a:r>
            <a:rPr lang="en-US"/>
            <a:t>Customers in the telecom sector have a variety of service providers to choose from, and they can actively move between operators.</a:t>
          </a:r>
        </a:p>
      </dgm:t>
    </dgm:pt>
    <dgm:pt modelId="{A6324F29-E32B-4078-9CC5-2F44879853D2}" type="parTrans" cxnId="{EBF3D750-DC93-4666-8274-83B2EB867D84}">
      <dgm:prSet/>
      <dgm:spPr/>
      <dgm:t>
        <a:bodyPr/>
        <a:lstStyle/>
        <a:p>
          <a:endParaRPr lang="en-US"/>
        </a:p>
      </dgm:t>
    </dgm:pt>
    <dgm:pt modelId="{9F481B89-F71A-4A2D-90BC-91096A6699DF}" type="sibTrans" cxnId="{EBF3D750-DC93-4666-8274-83B2EB867D84}">
      <dgm:prSet/>
      <dgm:spPr/>
      <dgm:t>
        <a:bodyPr/>
        <a:lstStyle/>
        <a:p>
          <a:endParaRPr lang="en-US"/>
        </a:p>
      </dgm:t>
    </dgm:pt>
    <dgm:pt modelId="{E95E1133-F142-4E20-88E4-47316CCA40B8}">
      <dgm:prSet/>
      <dgm:spPr/>
      <dgm:t>
        <a:bodyPr/>
        <a:lstStyle/>
        <a:p>
          <a:r>
            <a:rPr lang="en-US"/>
            <a:t>The telecommunications business experiences an average annual churn rate of 15% - 25% percent in this fiercely competitive market.</a:t>
          </a:r>
        </a:p>
      </dgm:t>
    </dgm:pt>
    <dgm:pt modelId="{0C3FB147-4015-4A22-B567-D1A50F6C34FC}" type="parTrans" cxnId="{D653295E-1204-4561-A17F-F05051D4D40A}">
      <dgm:prSet/>
      <dgm:spPr/>
      <dgm:t>
        <a:bodyPr/>
        <a:lstStyle/>
        <a:p>
          <a:endParaRPr lang="en-US"/>
        </a:p>
      </dgm:t>
    </dgm:pt>
    <dgm:pt modelId="{F70CFC12-8E48-4C1D-BC68-1E0BE63EA6F1}" type="sibTrans" cxnId="{D653295E-1204-4561-A17F-F05051D4D40A}">
      <dgm:prSet/>
      <dgm:spPr/>
      <dgm:t>
        <a:bodyPr/>
        <a:lstStyle/>
        <a:p>
          <a:endParaRPr lang="en-US"/>
        </a:p>
      </dgm:t>
    </dgm:pt>
    <dgm:pt modelId="{CE65B099-857E-43EF-9E8D-D540B8C3899D}">
      <dgm:prSet/>
      <dgm:spPr/>
      <dgm:t>
        <a:bodyPr/>
        <a:lstStyle/>
        <a:p>
          <a:r>
            <a:rPr lang="en-US"/>
            <a:t>Retaining highly profitable clients is the top business objective for many established operators.</a:t>
          </a:r>
        </a:p>
      </dgm:t>
    </dgm:pt>
    <dgm:pt modelId="{0804EB0C-3F55-4EBB-B315-528D4CDF4626}" type="parTrans" cxnId="{D0999146-A4DF-4C0B-98C4-7C4BBDDA55B2}">
      <dgm:prSet/>
      <dgm:spPr/>
      <dgm:t>
        <a:bodyPr/>
        <a:lstStyle/>
        <a:p>
          <a:endParaRPr lang="en-US"/>
        </a:p>
      </dgm:t>
    </dgm:pt>
    <dgm:pt modelId="{0CC34EEB-4371-43AC-847F-910B01568EDF}" type="sibTrans" cxnId="{D0999146-A4DF-4C0B-98C4-7C4BBDDA55B2}">
      <dgm:prSet/>
      <dgm:spPr/>
      <dgm:t>
        <a:bodyPr/>
        <a:lstStyle/>
        <a:p>
          <a:endParaRPr lang="en-US"/>
        </a:p>
      </dgm:t>
    </dgm:pt>
    <dgm:pt modelId="{B5BADAD2-A37A-41A1-AC5D-AAC0BEEDE8B6}">
      <dgm:prSet/>
      <dgm:spPr/>
      <dgm:t>
        <a:bodyPr/>
        <a:lstStyle/>
        <a:p>
          <a:r>
            <a:rPr lang="en-US"/>
            <a:t>Telecom companies must identify the customers who are most likely to leave in order to decrease customer churn.</a:t>
          </a:r>
        </a:p>
      </dgm:t>
    </dgm:pt>
    <dgm:pt modelId="{B844A1EF-FCF0-4F3D-9681-30C61B302F45}" type="parTrans" cxnId="{60A8131F-F4A3-4205-AD8F-4D7ABEBC4356}">
      <dgm:prSet/>
      <dgm:spPr/>
      <dgm:t>
        <a:bodyPr/>
        <a:lstStyle/>
        <a:p>
          <a:endParaRPr lang="en-US"/>
        </a:p>
      </dgm:t>
    </dgm:pt>
    <dgm:pt modelId="{4733EBD4-EB81-46A2-9205-05E18E4E79C5}" type="sibTrans" cxnId="{60A8131F-F4A3-4205-AD8F-4D7ABEBC4356}">
      <dgm:prSet/>
      <dgm:spPr/>
      <dgm:t>
        <a:bodyPr/>
        <a:lstStyle/>
        <a:p>
          <a:endParaRPr lang="en-US"/>
        </a:p>
      </dgm:t>
    </dgm:pt>
    <dgm:pt modelId="{BA12F6D1-0273-4B3A-B94C-FE3D8677AE4C}">
      <dgm:prSet/>
      <dgm:spPr/>
      <dgm:t>
        <a:bodyPr/>
        <a:lstStyle/>
        <a:p>
          <a:r>
            <a:rPr lang="en-US"/>
            <a:t>We will analyze customer-level data from a top telecom company for this assignment, create predictive models to find customers who are likely to leave, and pinpoint the key churn indicators.</a:t>
          </a:r>
        </a:p>
      </dgm:t>
    </dgm:pt>
    <dgm:pt modelId="{9F21EEED-9F8C-43DB-A602-5DA4D3F56F93}" type="parTrans" cxnId="{1296AE71-7EFE-4471-9E9C-8B423DE62BC9}">
      <dgm:prSet/>
      <dgm:spPr/>
      <dgm:t>
        <a:bodyPr/>
        <a:lstStyle/>
        <a:p>
          <a:endParaRPr lang="en-US"/>
        </a:p>
      </dgm:t>
    </dgm:pt>
    <dgm:pt modelId="{93716B76-13F5-47F5-B71A-9C603B89C52E}" type="sibTrans" cxnId="{1296AE71-7EFE-4471-9E9C-8B423DE62BC9}">
      <dgm:prSet/>
      <dgm:spPr/>
      <dgm:t>
        <a:bodyPr/>
        <a:lstStyle/>
        <a:p>
          <a:endParaRPr lang="en-US"/>
        </a:p>
      </dgm:t>
    </dgm:pt>
    <dgm:pt modelId="{DD7E53AE-28C5-4669-B6C6-2E70101C8F26}" type="pres">
      <dgm:prSet presAssocID="{5CF8DBB6-4455-4C93-BB5C-B6CAEFAA9D1D}" presName="root" presStyleCnt="0">
        <dgm:presLayoutVars>
          <dgm:dir/>
          <dgm:resizeHandles val="exact"/>
        </dgm:presLayoutVars>
      </dgm:prSet>
      <dgm:spPr/>
    </dgm:pt>
    <dgm:pt modelId="{B4D98A59-1151-42E3-81BF-8FAF9A49C833}" type="pres">
      <dgm:prSet presAssocID="{5CF8DBB6-4455-4C93-BB5C-B6CAEFAA9D1D}" presName="container" presStyleCnt="0">
        <dgm:presLayoutVars>
          <dgm:dir/>
          <dgm:resizeHandles val="exact"/>
        </dgm:presLayoutVars>
      </dgm:prSet>
      <dgm:spPr/>
    </dgm:pt>
    <dgm:pt modelId="{394BB3B0-F9FF-4709-BC28-88A853E86A32}" type="pres">
      <dgm:prSet presAssocID="{7ECB1DE1-D8D5-4A3D-AF80-8352E5D3241E}" presName="compNode" presStyleCnt="0"/>
      <dgm:spPr/>
    </dgm:pt>
    <dgm:pt modelId="{EEA2367E-86B5-4228-A0B4-699E947D408C}" type="pres">
      <dgm:prSet presAssocID="{7ECB1DE1-D8D5-4A3D-AF80-8352E5D3241E}" presName="iconBgRect" presStyleLbl="bgShp" presStyleIdx="0" presStyleCnt="5"/>
      <dgm:spPr/>
    </dgm:pt>
    <dgm:pt modelId="{CD1DBE1A-29C5-45A8-B87A-0FA5EA932D23}" type="pres">
      <dgm:prSet presAssocID="{7ECB1DE1-D8D5-4A3D-AF80-8352E5D3241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dish"/>
        </a:ext>
      </dgm:extLst>
    </dgm:pt>
    <dgm:pt modelId="{63396B88-475E-4BA5-A610-06D3B56D2215}" type="pres">
      <dgm:prSet presAssocID="{7ECB1DE1-D8D5-4A3D-AF80-8352E5D3241E}" presName="spaceRect" presStyleCnt="0"/>
      <dgm:spPr/>
    </dgm:pt>
    <dgm:pt modelId="{4B639175-E2D1-4F60-B9F4-FA03B850CB51}" type="pres">
      <dgm:prSet presAssocID="{7ECB1DE1-D8D5-4A3D-AF80-8352E5D3241E}" presName="textRect" presStyleLbl="revTx" presStyleIdx="0" presStyleCnt="5">
        <dgm:presLayoutVars>
          <dgm:chMax val="1"/>
          <dgm:chPref val="1"/>
        </dgm:presLayoutVars>
      </dgm:prSet>
      <dgm:spPr/>
    </dgm:pt>
    <dgm:pt modelId="{1F72EF61-6E86-4259-B5A2-060D53E9E47F}" type="pres">
      <dgm:prSet presAssocID="{9F481B89-F71A-4A2D-90BC-91096A6699DF}" presName="sibTrans" presStyleLbl="sibTrans2D1" presStyleIdx="0" presStyleCnt="0"/>
      <dgm:spPr/>
    </dgm:pt>
    <dgm:pt modelId="{1A8F35DF-5F73-41EC-97BA-68234E8D53F6}" type="pres">
      <dgm:prSet presAssocID="{E95E1133-F142-4E20-88E4-47316CCA40B8}" presName="compNode" presStyleCnt="0"/>
      <dgm:spPr/>
    </dgm:pt>
    <dgm:pt modelId="{6BE70B34-1952-438F-BD1F-6E8C744E8277}" type="pres">
      <dgm:prSet presAssocID="{E95E1133-F142-4E20-88E4-47316CCA40B8}" presName="iconBgRect" presStyleLbl="bgShp" presStyleIdx="1" presStyleCnt="5"/>
      <dgm:spPr/>
    </dgm:pt>
    <dgm:pt modelId="{6FB2C290-CDB7-462A-ACBF-4B730C682538}" type="pres">
      <dgm:prSet presAssocID="{E95E1133-F142-4E20-88E4-47316CCA40B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ading"/>
        </a:ext>
      </dgm:extLst>
    </dgm:pt>
    <dgm:pt modelId="{1F29631A-16C3-4605-9562-3904BF5AA117}" type="pres">
      <dgm:prSet presAssocID="{E95E1133-F142-4E20-88E4-47316CCA40B8}" presName="spaceRect" presStyleCnt="0"/>
      <dgm:spPr/>
    </dgm:pt>
    <dgm:pt modelId="{15023F3A-E2D7-4976-9683-D5F9AB0D2D42}" type="pres">
      <dgm:prSet presAssocID="{E95E1133-F142-4E20-88E4-47316CCA40B8}" presName="textRect" presStyleLbl="revTx" presStyleIdx="1" presStyleCnt="5">
        <dgm:presLayoutVars>
          <dgm:chMax val="1"/>
          <dgm:chPref val="1"/>
        </dgm:presLayoutVars>
      </dgm:prSet>
      <dgm:spPr/>
    </dgm:pt>
    <dgm:pt modelId="{2D054334-3BE5-4770-A990-F4285C73A1DB}" type="pres">
      <dgm:prSet presAssocID="{F70CFC12-8E48-4C1D-BC68-1E0BE63EA6F1}" presName="sibTrans" presStyleLbl="sibTrans2D1" presStyleIdx="0" presStyleCnt="0"/>
      <dgm:spPr/>
    </dgm:pt>
    <dgm:pt modelId="{65D92BF9-13C8-4212-8F07-374915B0A48C}" type="pres">
      <dgm:prSet presAssocID="{CE65B099-857E-43EF-9E8D-D540B8C3899D}" presName="compNode" presStyleCnt="0"/>
      <dgm:spPr/>
    </dgm:pt>
    <dgm:pt modelId="{1B5F7A1C-B218-441D-ABFA-880A17648CE2}" type="pres">
      <dgm:prSet presAssocID="{CE65B099-857E-43EF-9E8D-D540B8C3899D}" presName="iconBgRect" presStyleLbl="bgShp" presStyleIdx="2" presStyleCnt="5"/>
      <dgm:spPr/>
    </dgm:pt>
    <dgm:pt modelId="{6F3E054E-9AB1-486B-9C4C-39B8D95FBECD}" type="pres">
      <dgm:prSet presAssocID="{CE65B099-857E-43EF-9E8D-D540B8C389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E691674C-7F9E-4F1B-9921-4B7D30099A18}" type="pres">
      <dgm:prSet presAssocID="{CE65B099-857E-43EF-9E8D-D540B8C3899D}" presName="spaceRect" presStyleCnt="0"/>
      <dgm:spPr/>
    </dgm:pt>
    <dgm:pt modelId="{65943452-D87E-4122-8034-A9FBD7BDBEBC}" type="pres">
      <dgm:prSet presAssocID="{CE65B099-857E-43EF-9E8D-D540B8C3899D}" presName="textRect" presStyleLbl="revTx" presStyleIdx="2" presStyleCnt="5">
        <dgm:presLayoutVars>
          <dgm:chMax val="1"/>
          <dgm:chPref val="1"/>
        </dgm:presLayoutVars>
      </dgm:prSet>
      <dgm:spPr/>
    </dgm:pt>
    <dgm:pt modelId="{C1E4EF1D-2BF8-449E-83F8-95F571BA4E73}" type="pres">
      <dgm:prSet presAssocID="{0CC34EEB-4371-43AC-847F-910B01568EDF}" presName="sibTrans" presStyleLbl="sibTrans2D1" presStyleIdx="0" presStyleCnt="0"/>
      <dgm:spPr/>
    </dgm:pt>
    <dgm:pt modelId="{B3B7F620-621C-408F-9493-B952BB18CEEC}" type="pres">
      <dgm:prSet presAssocID="{B5BADAD2-A37A-41A1-AC5D-AAC0BEEDE8B6}" presName="compNode" presStyleCnt="0"/>
      <dgm:spPr/>
    </dgm:pt>
    <dgm:pt modelId="{A597CEDE-00AF-493E-9F20-185ED93E42F5}" type="pres">
      <dgm:prSet presAssocID="{B5BADAD2-A37A-41A1-AC5D-AAC0BEEDE8B6}" presName="iconBgRect" presStyleLbl="bgShp" presStyleIdx="3" presStyleCnt="5"/>
      <dgm:spPr/>
    </dgm:pt>
    <dgm:pt modelId="{377D67A1-8766-4163-9E5B-86C659E97DBD}" type="pres">
      <dgm:prSet presAssocID="{B5BADAD2-A37A-41A1-AC5D-AAC0BEEDE8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E669BA23-DF4E-4618-984C-CB0E1F429652}" type="pres">
      <dgm:prSet presAssocID="{B5BADAD2-A37A-41A1-AC5D-AAC0BEEDE8B6}" presName="spaceRect" presStyleCnt="0"/>
      <dgm:spPr/>
    </dgm:pt>
    <dgm:pt modelId="{674DAEA5-6552-4A62-AF68-0F64EAF25C23}" type="pres">
      <dgm:prSet presAssocID="{B5BADAD2-A37A-41A1-AC5D-AAC0BEEDE8B6}" presName="textRect" presStyleLbl="revTx" presStyleIdx="3" presStyleCnt="5">
        <dgm:presLayoutVars>
          <dgm:chMax val="1"/>
          <dgm:chPref val="1"/>
        </dgm:presLayoutVars>
      </dgm:prSet>
      <dgm:spPr/>
    </dgm:pt>
    <dgm:pt modelId="{44639C79-AF9C-424D-9BF2-BE17DEB695A3}" type="pres">
      <dgm:prSet presAssocID="{4733EBD4-EB81-46A2-9205-05E18E4E79C5}" presName="sibTrans" presStyleLbl="sibTrans2D1" presStyleIdx="0" presStyleCnt="0"/>
      <dgm:spPr/>
    </dgm:pt>
    <dgm:pt modelId="{97AF40B7-EDE8-4A58-80BE-0309AF13D421}" type="pres">
      <dgm:prSet presAssocID="{BA12F6D1-0273-4B3A-B94C-FE3D8677AE4C}" presName="compNode" presStyleCnt="0"/>
      <dgm:spPr/>
    </dgm:pt>
    <dgm:pt modelId="{A7E5FB5F-AE44-4676-B021-7907561C6067}" type="pres">
      <dgm:prSet presAssocID="{BA12F6D1-0273-4B3A-B94C-FE3D8677AE4C}" presName="iconBgRect" presStyleLbl="bgShp" presStyleIdx="4" presStyleCnt="5"/>
      <dgm:spPr/>
    </dgm:pt>
    <dgm:pt modelId="{2537DD7E-204A-452D-B4DD-6559A3A1EFF0}" type="pres">
      <dgm:prSet presAssocID="{BA12F6D1-0273-4B3A-B94C-FE3D8677AE4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D7ADC742-67F4-407E-83A5-BF1627001770}" type="pres">
      <dgm:prSet presAssocID="{BA12F6D1-0273-4B3A-B94C-FE3D8677AE4C}" presName="spaceRect" presStyleCnt="0"/>
      <dgm:spPr/>
    </dgm:pt>
    <dgm:pt modelId="{ECD8A8BA-C7C1-4F6B-964D-160423FAF00B}" type="pres">
      <dgm:prSet presAssocID="{BA12F6D1-0273-4B3A-B94C-FE3D8677AE4C}" presName="textRect" presStyleLbl="revTx" presStyleIdx="4" presStyleCnt="5">
        <dgm:presLayoutVars>
          <dgm:chMax val="1"/>
          <dgm:chPref val="1"/>
        </dgm:presLayoutVars>
      </dgm:prSet>
      <dgm:spPr/>
    </dgm:pt>
  </dgm:ptLst>
  <dgm:cxnLst>
    <dgm:cxn modelId="{AF4E8E06-4D98-467D-A389-C15AA80456D9}" type="presOf" srcId="{4733EBD4-EB81-46A2-9205-05E18E4E79C5}" destId="{44639C79-AF9C-424D-9BF2-BE17DEB695A3}" srcOrd="0" destOrd="0" presId="urn:microsoft.com/office/officeart/2018/2/layout/IconCircleList"/>
    <dgm:cxn modelId="{60A8131F-F4A3-4205-AD8F-4D7ABEBC4356}" srcId="{5CF8DBB6-4455-4C93-BB5C-B6CAEFAA9D1D}" destId="{B5BADAD2-A37A-41A1-AC5D-AAC0BEEDE8B6}" srcOrd="3" destOrd="0" parTransId="{B844A1EF-FCF0-4F3D-9681-30C61B302F45}" sibTransId="{4733EBD4-EB81-46A2-9205-05E18E4E79C5}"/>
    <dgm:cxn modelId="{A8BE7A2C-1A64-4F49-A57A-4A77CCEACA05}" type="presOf" srcId="{F70CFC12-8E48-4C1D-BC68-1E0BE63EA6F1}" destId="{2D054334-3BE5-4770-A990-F4285C73A1DB}" srcOrd="0" destOrd="0" presId="urn:microsoft.com/office/officeart/2018/2/layout/IconCircleList"/>
    <dgm:cxn modelId="{6CBC793F-14FD-4574-AF74-45EF5594F99D}" type="presOf" srcId="{CE65B099-857E-43EF-9E8D-D540B8C3899D}" destId="{65943452-D87E-4122-8034-A9FBD7BDBEBC}" srcOrd="0" destOrd="0" presId="urn:microsoft.com/office/officeart/2018/2/layout/IconCircleList"/>
    <dgm:cxn modelId="{D653295E-1204-4561-A17F-F05051D4D40A}" srcId="{5CF8DBB6-4455-4C93-BB5C-B6CAEFAA9D1D}" destId="{E95E1133-F142-4E20-88E4-47316CCA40B8}" srcOrd="1" destOrd="0" parTransId="{0C3FB147-4015-4A22-B567-D1A50F6C34FC}" sibTransId="{F70CFC12-8E48-4C1D-BC68-1E0BE63EA6F1}"/>
    <dgm:cxn modelId="{D0999146-A4DF-4C0B-98C4-7C4BBDDA55B2}" srcId="{5CF8DBB6-4455-4C93-BB5C-B6CAEFAA9D1D}" destId="{CE65B099-857E-43EF-9E8D-D540B8C3899D}" srcOrd="2" destOrd="0" parTransId="{0804EB0C-3F55-4EBB-B315-528D4CDF4626}" sibTransId="{0CC34EEB-4371-43AC-847F-910B01568EDF}"/>
    <dgm:cxn modelId="{EBF3D750-DC93-4666-8274-83B2EB867D84}" srcId="{5CF8DBB6-4455-4C93-BB5C-B6CAEFAA9D1D}" destId="{7ECB1DE1-D8D5-4A3D-AF80-8352E5D3241E}" srcOrd="0" destOrd="0" parTransId="{A6324F29-E32B-4078-9CC5-2F44879853D2}" sibTransId="{9F481B89-F71A-4A2D-90BC-91096A6699DF}"/>
    <dgm:cxn modelId="{1296AE71-7EFE-4471-9E9C-8B423DE62BC9}" srcId="{5CF8DBB6-4455-4C93-BB5C-B6CAEFAA9D1D}" destId="{BA12F6D1-0273-4B3A-B94C-FE3D8677AE4C}" srcOrd="4" destOrd="0" parTransId="{9F21EEED-9F8C-43DB-A602-5DA4D3F56F93}" sibTransId="{93716B76-13F5-47F5-B71A-9C603B89C52E}"/>
    <dgm:cxn modelId="{31F0A654-4338-41C1-B563-FF3E6DF8B925}" type="presOf" srcId="{E95E1133-F142-4E20-88E4-47316CCA40B8}" destId="{15023F3A-E2D7-4976-9683-D5F9AB0D2D42}" srcOrd="0" destOrd="0" presId="urn:microsoft.com/office/officeart/2018/2/layout/IconCircleList"/>
    <dgm:cxn modelId="{2605DD7F-9065-493B-93B3-629AB2479D69}" type="presOf" srcId="{5CF8DBB6-4455-4C93-BB5C-B6CAEFAA9D1D}" destId="{DD7E53AE-28C5-4669-B6C6-2E70101C8F26}" srcOrd="0" destOrd="0" presId="urn:microsoft.com/office/officeart/2018/2/layout/IconCircleList"/>
    <dgm:cxn modelId="{E9D48B8F-0A10-473A-9680-B820EC5BA961}" type="presOf" srcId="{B5BADAD2-A37A-41A1-AC5D-AAC0BEEDE8B6}" destId="{674DAEA5-6552-4A62-AF68-0F64EAF25C23}" srcOrd="0" destOrd="0" presId="urn:microsoft.com/office/officeart/2018/2/layout/IconCircleList"/>
    <dgm:cxn modelId="{DFF62AC0-4607-4FE6-B751-25F135F3F012}" type="presOf" srcId="{0CC34EEB-4371-43AC-847F-910B01568EDF}" destId="{C1E4EF1D-2BF8-449E-83F8-95F571BA4E73}" srcOrd="0" destOrd="0" presId="urn:microsoft.com/office/officeart/2018/2/layout/IconCircleList"/>
    <dgm:cxn modelId="{901102C8-3D7E-4784-87EA-85D21B9D6AA4}" type="presOf" srcId="{BA12F6D1-0273-4B3A-B94C-FE3D8677AE4C}" destId="{ECD8A8BA-C7C1-4F6B-964D-160423FAF00B}" srcOrd="0" destOrd="0" presId="urn:microsoft.com/office/officeart/2018/2/layout/IconCircleList"/>
    <dgm:cxn modelId="{3CBC41D3-8933-4FA7-BDAF-3C4123A49E08}" type="presOf" srcId="{9F481B89-F71A-4A2D-90BC-91096A6699DF}" destId="{1F72EF61-6E86-4259-B5A2-060D53E9E47F}" srcOrd="0" destOrd="0" presId="urn:microsoft.com/office/officeart/2018/2/layout/IconCircleList"/>
    <dgm:cxn modelId="{85C101DD-C0C9-4A74-8500-BECE24CD0781}" type="presOf" srcId="{7ECB1DE1-D8D5-4A3D-AF80-8352E5D3241E}" destId="{4B639175-E2D1-4F60-B9F4-FA03B850CB51}" srcOrd="0" destOrd="0" presId="urn:microsoft.com/office/officeart/2018/2/layout/IconCircleList"/>
    <dgm:cxn modelId="{090F32EC-6287-4004-9D45-5F1CCF622027}" type="presParOf" srcId="{DD7E53AE-28C5-4669-B6C6-2E70101C8F26}" destId="{B4D98A59-1151-42E3-81BF-8FAF9A49C833}" srcOrd="0" destOrd="0" presId="urn:microsoft.com/office/officeart/2018/2/layout/IconCircleList"/>
    <dgm:cxn modelId="{EF14AABD-02D1-4E42-8F57-39C7A7E572EA}" type="presParOf" srcId="{B4D98A59-1151-42E3-81BF-8FAF9A49C833}" destId="{394BB3B0-F9FF-4709-BC28-88A853E86A32}" srcOrd="0" destOrd="0" presId="urn:microsoft.com/office/officeart/2018/2/layout/IconCircleList"/>
    <dgm:cxn modelId="{82F8EB83-2A05-47F7-B575-0BECE600DB22}" type="presParOf" srcId="{394BB3B0-F9FF-4709-BC28-88A853E86A32}" destId="{EEA2367E-86B5-4228-A0B4-699E947D408C}" srcOrd="0" destOrd="0" presId="urn:microsoft.com/office/officeart/2018/2/layout/IconCircleList"/>
    <dgm:cxn modelId="{8D055C42-95E6-4CAD-B865-BEF65936562E}" type="presParOf" srcId="{394BB3B0-F9FF-4709-BC28-88A853E86A32}" destId="{CD1DBE1A-29C5-45A8-B87A-0FA5EA932D23}" srcOrd="1" destOrd="0" presId="urn:microsoft.com/office/officeart/2018/2/layout/IconCircleList"/>
    <dgm:cxn modelId="{AABDEF7F-C32F-49B4-AC14-E68D484D23EA}" type="presParOf" srcId="{394BB3B0-F9FF-4709-BC28-88A853E86A32}" destId="{63396B88-475E-4BA5-A610-06D3B56D2215}" srcOrd="2" destOrd="0" presId="urn:microsoft.com/office/officeart/2018/2/layout/IconCircleList"/>
    <dgm:cxn modelId="{7D3D95B7-1D39-48A1-AC6F-AD275413D354}" type="presParOf" srcId="{394BB3B0-F9FF-4709-BC28-88A853E86A32}" destId="{4B639175-E2D1-4F60-B9F4-FA03B850CB51}" srcOrd="3" destOrd="0" presId="urn:microsoft.com/office/officeart/2018/2/layout/IconCircleList"/>
    <dgm:cxn modelId="{24BCD40C-71BA-4323-A95F-C6552578F89A}" type="presParOf" srcId="{B4D98A59-1151-42E3-81BF-8FAF9A49C833}" destId="{1F72EF61-6E86-4259-B5A2-060D53E9E47F}" srcOrd="1" destOrd="0" presId="urn:microsoft.com/office/officeart/2018/2/layout/IconCircleList"/>
    <dgm:cxn modelId="{3A0425F9-569F-44BC-80AC-F8E894F5380C}" type="presParOf" srcId="{B4D98A59-1151-42E3-81BF-8FAF9A49C833}" destId="{1A8F35DF-5F73-41EC-97BA-68234E8D53F6}" srcOrd="2" destOrd="0" presId="urn:microsoft.com/office/officeart/2018/2/layout/IconCircleList"/>
    <dgm:cxn modelId="{B50FFC31-AB0E-42F0-A552-308C42819EFD}" type="presParOf" srcId="{1A8F35DF-5F73-41EC-97BA-68234E8D53F6}" destId="{6BE70B34-1952-438F-BD1F-6E8C744E8277}" srcOrd="0" destOrd="0" presId="urn:microsoft.com/office/officeart/2018/2/layout/IconCircleList"/>
    <dgm:cxn modelId="{D1D9ADDE-6698-41E0-AA34-44E0A0216258}" type="presParOf" srcId="{1A8F35DF-5F73-41EC-97BA-68234E8D53F6}" destId="{6FB2C290-CDB7-462A-ACBF-4B730C682538}" srcOrd="1" destOrd="0" presId="urn:microsoft.com/office/officeart/2018/2/layout/IconCircleList"/>
    <dgm:cxn modelId="{4ABF87E6-4A05-49B0-8918-2128866E3D21}" type="presParOf" srcId="{1A8F35DF-5F73-41EC-97BA-68234E8D53F6}" destId="{1F29631A-16C3-4605-9562-3904BF5AA117}" srcOrd="2" destOrd="0" presId="urn:microsoft.com/office/officeart/2018/2/layout/IconCircleList"/>
    <dgm:cxn modelId="{0D8F9DF2-C1C3-4AB1-9C69-5ACBF63056EF}" type="presParOf" srcId="{1A8F35DF-5F73-41EC-97BA-68234E8D53F6}" destId="{15023F3A-E2D7-4976-9683-D5F9AB0D2D42}" srcOrd="3" destOrd="0" presId="urn:microsoft.com/office/officeart/2018/2/layout/IconCircleList"/>
    <dgm:cxn modelId="{34B72CBE-E891-4DA1-A907-28B64FEAE8FF}" type="presParOf" srcId="{B4D98A59-1151-42E3-81BF-8FAF9A49C833}" destId="{2D054334-3BE5-4770-A990-F4285C73A1DB}" srcOrd="3" destOrd="0" presId="urn:microsoft.com/office/officeart/2018/2/layout/IconCircleList"/>
    <dgm:cxn modelId="{90B43C4C-AD07-4E07-B66F-36A217C3F6EA}" type="presParOf" srcId="{B4D98A59-1151-42E3-81BF-8FAF9A49C833}" destId="{65D92BF9-13C8-4212-8F07-374915B0A48C}" srcOrd="4" destOrd="0" presId="urn:microsoft.com/office/officeart/2018/2/layout/IconCircleList"/>
    <dgm:cxn modelId="{DE2756F2-548F-4478-BE24-FC0E1B9EC56B}" type="presParOf" srcId="{65D92BF9-13C8-4212-8F07-374915B0A48C}" destId="{1B5F7A1C-B218-441D-ABFA-880A17648CE2}" srcOrd="0" destOrd="0" presId="urn:microsoft.com/office/officeart/2018/2/layout/IconCircleList"/>
    <dgm:cxn modelId="{8EC38358-BBA3-4DC5-8660-3C9382C92F47}" type="presParOf" srcId="{65D92BF9-13C8-4212-8F07-374915B0A48C}" destId="{6F3E054E-9AB1-486B-9C4C-39B8D95FBECD}" srcOrd="1" destOrd="0" presId="urn:microsoft.com/office/officeart/2018/2/layout/IconCircleList"/>
    <dgm:cxn modelId="{5E833367-C1A1-43ED-BFD9-4073C861DF16}" type="presParOf" srcId="{65D92BF9-13C8-4212-8F07-374915B0A48C}" destId="{E691674C-7F9E-4F1B-9921-4B7D30099A18}" srcOrd="2" destOrd="0" presId="urn:microsoft.com/office/officeart/2018/2/layout/IconCircleList"/>
    <dgm:cxn modelId="{D301511F-F790-4734-AFB3-A3A898255F3D}" type="presParOf" srcId="{65D92BF9-13C8-4212-8F07-374915B0A48C}" destId="{65943452-D87E-4122-8034-A9FBD7BDBEBC}" srcOrd="3" destOrd="0" presId="urn:microsoft.com/office/officeart/2018/2/layout/IconCircleList"/>
    <dgm:cxn modelId="{F7DB2F88-5A26-4992-975B-C17D52F7250B}" type="presParOf" srcId="{B4D98A59-1151-42E3-81BF-8FAF9A49C833}" destId="{C1E4EF1D-2BF8-449E-83F8-95F571BA4E73}" srcOrd="5" destOrd="0" presId="urn:microsoft.com/office/officeart/2018/2/layout/IconCircleList"/>
    <dgm:cxn modelId="{4E6C321E-11B6-46BF-B3E1-D67ACB62324D}" type="presParOf" srcId="{B4D98A59-1151-42E3-81BF-8FAF9A49C833}" destId="{B3B7F620-621C-408F-9493-B952BB18CEEC}" srcOrd="6" destOrd="0" presId="urn:microsoft.com/office/officeart/2018/2/layout/IconCircleList"/>
    <dgm:cxn modelId="{9C244E66-2A39-404D-8949-D3A149A68BB2}" type="presParOf" srcId="{B3B7F620-621C-408F-9493-B952BB18CEEC}" destId="{A597CEDE-00AF-493E-9F20-185ED93E42F5}" srcOrd="0" destOrd="0" presId="urn:microsoft.com/office/officeart/2018/2/layout/IconCircleList"/>
    <dgm:cxn modelId="{C8B795FF-7FE1-4BE3-BCA9-0DD14BDECB07}" type="presParOf" srcId="{B3B7F620-621C-408F-9493-B952BB18CEEC}" destId="{377D67A1-8766-4163-9E5B-86C659E97DBD}" srcOrd="1" destOrd="0" presId="urn:microsoft.com/office/officeart/2018/2/layout/IconCircleList"/>
    <dgm:cxn modelId="{FC8AF663-337C-4D0A-BA48-A6C252413C33}" type="presParOf" srcId="{B3B7F620-621C-408F-9493-B952BB18CEEC}" destId="{E669BA23-DF4E-4618-984C-CB0E1F429652}" srcOrd="2" destOrd="0" presId="urn:microsoft.com/office/officeart/2018/2/layout/IconCircleList"/>
    <dgm:cxn modelId="{9563947A-B552-4BB3-A888-96AD26096E2F}" type="presParOf" srcId="{B3B7F620-621C-408F-9493-B952BB18CEEC}" destId="{674DAEA5-6552-4A62-AF68-0F64EAF25C23}" srcOrd="3" destOrd="0" presId="urn:microsoft.com/office/officeart/2018/2/layout/IconCircleList"/>
    <dgm:cxn modelId="{87A83461-B399-4C91-93AE-B6153154DCA5}" type="presParOf" srcId="{B4D98A59-1151-42E3-81BF-8FAF9A49C833}" destId="{44639C79-AF9C-424D-9BF2-BE17DEB695A3}" srcOrd="7" destOrd="0" presId="urn:microsoft.com/office/officeart/2018/2/layout/IconCircleList"/>
    <dgm:cxn modelId="{D191F22E-132D-4789-8EB1-8A369985DAC7}" type="presParOf" srcId="{B4D98A59-1151-42E3-81BF-8FAF9A49C833}" destId="{97AF40B7-EDE8-4A58-80BE-0309AF13D421}" srcOrd="8" destOrd="0" presId="urn:microsoft.com/office/officeart/2018/2/layout/IconCircleList"/>
    <dgm:cxn modelId="{195FA927-E274-44C6-9A32-DACA60B5A7D6}" type="presParOf" srcId="{97AF40B7-EDE8-4A58-80BE-0309AF13D421}" destId="{A7E5FB5F-AE44-4676-B021-7907561C6067}" srcOrd="0" destOrd="0" presId="urn:microsoft.com/office/officeart/2018/2/layout/IconCircleList"/>
    <dgm:cxn modelId="{8678B467-66CE-4038-8EDD-5D0D57ADC184}" type="presParOf" srcId="{97AF40B7-EDE8-4A58-80BE-0309AF13D421}" destId="{2537DD7E-204A-452D-B4DD-6559A3A1EFF0}" srcOrd="1" destOrd="0" presId="urn:microsoft.com/office/officeart/2018/2/layout/IconCircleList"/>
    <dgm:cxn modelId="{79F082FF-DBEC-4D96-AF5D-3372F5744296}" type="presParOf" srcId="{97AF40B7-EDE8-4A58-80BE-0309AF13D421}" destId="{D7ADC742-67F4-407E-83A5-BF1627001770}" srcOrd="2" destOrd="0" presId="urn:microsoft.com/office/officeart/2018/2/layout/IconCircleList"/>
    <dgm:cxn modelId="{4B4DC897-7389-4F83-8FB4-821387B85026}" type="presParOf" srcId="{97AF40B7-EDE8-4A58-80BE-0309AF13D421}" destId="{ECD8A8BA-C7C1-4F6B-964D-160423FAF00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2367E-86B5-4228-A0B4-699E947D408C}">
      <dsp:nvSpPr>
        <dsp:cNvPr id="0" name=""/>
        <dsp:cNvSpPr/>
      </dsp:nvSpPr>
      <dsp:spPr>
        <a:xfrm>
          <a:off x="334403" y="2600"/>
          <a:ext cx="955560" cy="9555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DBE1A-29C5-45A8-B87A-0FA5EA932D23}">
      <dsp:nvSpPr>
        <dsp:cNvPr id="0" name=""/>
        <dsp:cNvSpPr/>
      </dsp:nvSpPr>
      <dsp:spPr>
        <a:xfrm>
          <a:off x="535070" y="203268"/>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639175-E2D1-4F60-B9F4-FA03B850CB51}">
      <dsp:nvSpPr>
        <dsp:cNvPr id="0" name=""/>
        <dsp:cNvSpPr/>
      </dsp:nvSpPr>
      <dsp:spPr>
        <a:xfrm>
          <a:off x="1494726"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Customers in the telecom sector have a variety of service providers to choose from, and they can actively move between operators.</a:t>
          </a:r>
        </a:p>
      </dsp:txBody>
      <dsp:txXfrm>
        <a:off x="1494726" y="2600"/>
        <a:ext cx="2252392" cy="955560"/>
      </dsp:txXfrm>
    </dsp:sp>
    <dsp:sp modelId="{6BE70B34-1952-438F-BD1F-6E8C744E8277}">
      <dsp:nvSpPr>
        <dsp:cNvPr id="0" name=""/>
        <dsp:cNvSpPr/>
      </dsp:nvSpPr>
      <dsp:spPr>
        <a:xfrm>
          <a:off x="4139581" y="2600"/>
          <a:ext cx="955560" cy="9555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B2C290-CDB7-462A-ACBF-4B730C682538}">
      <dsp:nvSpPr>
        <dsp:cNvPr id="0" name=""/>
        <dsp:cNvSpPr/>
      </dsp:nvSpPr>
      <dsp:spPr>
        <a:xfrm>
          <a:off x="4340248" y="203268"/>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023F3A-E2D7-4976-9683-D5F9AB0D2D42}">
      <dsp:nvSpPr>
        <dsp:cNvPr id="0" name=""/>
        <dsp:cNvSpPr/>
      </dsp:nvSpPr>
      <dsp:spPr>
        <a:xfrm>
          <a:off x="5299904"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telecommunications business experiences an average annual churn rate of 15% - 25% percent in this fiercely competitive market.</a:t>
          </a:r>
        </a:p>
      </dsp:txBody>
      <dsp:txXfrm>
        <a:off x="5299904" y="2600"/>
        <a:ext cx="2252392" cy="955560"/>
      </dsp:txXfrm>
    </dsp:sp>
    <dsp:sp modelId="{1B5F7A1C-B218-441D-ABFA-880A17648CE2}">
      <dsp:nvSpPr>
        <dsp:cNvPr id="0" name=""/>
        <dsp:cNvSpPr/>
      </dsp:nvSpPr>
      <dsp:spPr>
        <a:xfrm>
          <a:off x="334403"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E054E-9AB1-486B-9C4C-39B8D95FBECD}">
      <dsp:nvSpPr>
        <dsp:cNvPr id="0" name=""/>
        <dsp:cNvSpPr/>
      </dsp:nvSpPr>
      <dsp:spPr>
        <a:xfrm>
          <a:off x="535070" y="1898556"/>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943452-D87E-4122-8034-A9FBD7BDBEBC}">
      <dsp:nvSpPr>
        <dsp:cNvPr id="0" name=""/>
        <dsp:cNvSpPr/>
      </dsp:nvSpPr>
      <dsp:spPr>
        <a:xfrm>
          <a:off x="1494726"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Retaining highly profitable clients is the top business objective for many established operators.</a:t>
          </a:r>
        </a:p>
      </dsp:txBody>
      <dsp:txXfrm>
        <a:off x="1494726" y="1697888"/>
        <a:ext cx="2252392" cy="955560"/>
      </dsp:txXfrm>
    </dsp:sp>
    <dsp:sp modelId="{A597CEDE-00AF-493E-9F20-185ED93E42F5}">
      <dsp:nvSpPr>
        <dsp:cNvPr id="0" name=""/>
        <dsp:cNvSpPr/>
      </dsp:nvSpPr>
      <dsp:spPr>
        <a:xfrm>
          <a:off x="4139581" y="1697888"/>
          <a:ext cx="955560" cy="9555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7D67A1-8766-4163-9E5B-86C659E97DBD}">
      <dsp:nvSpPr>
        <dsp:cNvPr id="0" name=""/>
        <dsp:cNvSpPr/>
      </dsp:nvSpPr>
      <dsp:spPr>
        <a:xfrm>
          <a:off x="4340248" y="1898556"/>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4DAEA5-6552-4A62-AF68-0F64EAF25C23}">
      <dsp:nvSpPr>
        <dsp:cNvPr id="0" name=""/>
        <dsp:cNvSpPr/>
      </dsp:nvSpPr>
      <dsp:spPr>
        <a:xfrm>
          <a:off x="5299904"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Telecom companies must identify the customers who are most likely to leave in order to decrease customer churn.</a:t>
          </a:r>
        </a:p>
      </dsp:txBody>
      <dsp:txXfrm>
        <a:off x="5299904" y="1697888"/>
        <a:ext cx="2252392" cy="955560"/>
      </dsp:txXfrm>
    </dsp:sp>
    <dsp:sp modelId="{A7E5FB5F-AE44-4676-B021-7907561C6067}">
      <dsp:nvSpPr>
        <dsp:cNvPr id="0" name=""/>
        <dsp:cNvSpPr/>
      </dsp:nvSpPr>
      <dsp:spPr>
        <a:xfrm>
          <a:off x="334403" y="3393176"/>
          <a:ext cx="955560" cy="9555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7DD7E-204A-452D-B4DD-6559A3A1EFF0}">
      <dsp:nvSpPr>
        <dsp:cNvPr id="0" name=""/>
        <dsp:cNvSpPr/>
      </dsp:nvSpPr>
      <dsp:spPr>
        <a:xfrm>
          <a:off x="535070" y="3593844"/>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8A8BA-C7C1-4F6B-964D-160423FAF00B}">
      <dsp:nvSpPr>
        <dsp:cNvPr id="0" name=""/>
        <dsp:cNvSpPr/>
      </dsp:nvSpPr>
      <dsp:spPr>
        <a:xfrm>
          <a:off x="1494726"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will analyze customer-level data from a top telecom company for this assignment, create predictive models to find customers who are likely to leave, and pinpoint the key churn indicators.</a:t>
          </a:r>
        </a:p>
      </dsp:txBody>
      <dsp:txXfrm>
        <a:off x="1494726" y="3393176"/>
        <a:ext cx="2252392" cy="95556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4B56B-02E9-4AB5-8860-30BE1EC8FBD2}" type="datetimeFigureOut">
              <a:rPr lang="en-IN" smtClean="0"/>
              <a:t>09-06-2023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11759-7396-48A9-8EB0-3F277FD0CB0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836500-A5CA-409D-BE11-16AA0CE555B4}"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755650" y="620713"/>
            <a:ext cx="77724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57BBB50-22E2-40E5-971A-E671763349B1}" type="datetimeFigureOut">
              <a:rPr lang="en-US" smtClean="0"/>
              <a:t>6/9/2023</a:t>
            </a:fld>
            <a:endParaRPr lang="en-US"/>
          </a:p>
        </p:txBody>
      </p:sp>
      <p:sp>
        <p:nvSpPr>
          <p:cNvPr id="12" name="Rectangle 5"/>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469E21C-B34C-46DF-A809-1B4BE99D06B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7BBB50-22E2-40E5-971A-E671763349B1}"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7BBB50-22E2-40E5-971A-E671763349B1}"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7BBB50-22E2-40E5-971A-E671763349B1}"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57BBB50-22E2-40E5-971A-E671763349B1}"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7BBB50-22E2-40E5-971A-E671763349B1}"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7BBB50-22E2-40E5-971A-E671763349B1}"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7BBB50-22E2-40E5-971A-E671763349B1}"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BBB50-22E2-40E5-971A-E671763349B1}"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BBB50-22E2-40E5-971A-E671763349B1}"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BBB50-22E2-40E5-971A-E671763349B1}"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9E21C-B34C-46DF-A809-1B4BE99D06B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5797550" y="4438650"/>
            <a:ext cx="3340100" cy="2333625"/>
          </a:xfrm>
          <a:prstGeom prst="rect">
            <a:avLst/>
          </a:prstGeom>
          <a:noFill/>
          <a:ln w="9525">
            <a:noFill/>
          </a:ln>
        </p:spPr>
      </p:pic>
      <p:sp>
        <p:nvSpPr>
          <p:cNvPr id="1028" name="Rectangle 4"/>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57BBB50-22E2-40E5-971A-E671763349B1}" type="datetimeFigureOut">
              <a:rPr lang="en-US" smtClean="0"/>
              <a:t>6/9/2023</a:t>
            </a:fld>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469E21C-B34C-46DF-A809-1B4BE99D06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B55F9F-8093-B357-346F-96B7B6CEC64A}"/>
              </a:ext>
            </a:extLst>
          </p:cNvPr>
          <p:cNvPicPr>
            <a:picLocks noChangeAspect="1"/>
          </p:cNvPicPr>
          <p:nvPr/>
        </p:nvPicPr>
        <p:blipFill rotWithShape="1">
          <a:blip r:embed="rId2"/>
          <a:srcRect l="9282" r="15718"/>
          <a:stretch/>
        </p:blipFill>
        <p:spPr>
          <a:xfrm>
            <a:off x="-2285" y="10"/>
            <a:ext cx="9143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2960" y="325550"/>
            <a:ext cx="7543800" cy="3574778"/>
          </a:xfrm>
          <a:effectLst>
            <a:outerShdw blurRad="50800" dist="38100" dir="2700000" algn="tl" rotWithShape="0">
              <a:prstClr val="black">
                <a:alpha val="40000"/>
              </a:prstClr>
            </a:outerShdw>
          </a:effectLst>
        </p:spPr>
        <p:txBody>
          <a:bodyPr>
            <a:normAutofit/>
          </a:bodyPr>
          <a:lstStyle/>
          <a:p>
            <a:r>
              <a:rPr lang="en-US" sz="4500" b="1">
                <a:solidFill>
                  <a:srgbClr val="FFFFFF"/>
                </a:solidFill>
                <a:latin typeface="Times New Roman" panose="02020603050405020304" pitchFamily="18" charset="0"/>
                <a:cs typeface="Times New Roman" panose="02020603050405020304" pitchFamily="18" charset="0"/>
              </a:rPr>
              <a:t>Telecom Churn Prediction</a:t>
            </a:r>
          </a:p>
        </p:txBody>
      </p:sp>
      <p:sp>
        <p:nvSpPr>
          <p:cNvPr id="4" name="Text Placeholder 2"/>
          <p:cNvSpPr>
            <a:spLocks noGrp="1"/>
          </p:cNvSpPr>
          <p:nvPr>
            <p:ph type="subTitle" idx="1"/>
          </p:nvPr>
        </p:nvSpPr>
        <p:spPr>
          <a:xfrm>
            <a:off x="825038" y="4072043"/>
            <a:ext cx="7543800" cy="1282707"/>
          </a:xfrm>
          <a:effectLst>
            <a:outerShdw blurRad="50800" dist="38100" dir="2700000" algn="tl" rotWithShape="0">
              <a:prstClr val="black">
                <a:alpha val="40000"/>
              </a:prstClr>
            </a:outerShdw>
          </a:effectLst>
        </p:spPr>
        <p:txBody>
          <a:bodyPr>
            <a:normAutofit/>
          </a:bodyPr>
          <a:lstStyle/>
          <a:p>
            <a:pPr marL="457200" indent="-457200">
              <a:lnSpc>
                <a:spcPct val="90000"/>
              </a:lnSpc>
              <a:buAutoNum type="arabicPeriod"/>
            </a:pPr>
            <a:endParaRPr lang="en-IN" sz="1800">
              <a:solidFill>
                <a:srgbClr val="FFFFFF"/>
              </a:solidFill>
            </a:endParaRPr>
          </a:p>
          <a:p>
            <a:pPr>
              <a:lnSpc>
                <a:spcPct val="90000"/>
              </a:lnSpc>
            </a:pPr>
            <a:r>
              <a:rPr lang="en-IN" sz="1800" b="1">
                <a:solidFill>
                  <a:srgbClr val="FFFFFF"/>
                </a:solidFill>
              </a:rPr>
              <a:t>BY:</a:t>
            </a:r>
          </a:p>
          <a:p>
            <a:pPr>
              <a:lnSpc>
                <a:spcPct val="90000"/>
              </a:lnSpc>
            </a:pPr>
            <a:r>
              <a:rPr lang="en-US" sz="1800" b="1">
                <a:solidFill>
                  <a:srgbClr val="FFFFFF"/>
                </a:solidFill>
              </a:rPr>
              <a:t>Swarna Rekha Komuravelly</a:t>
            </a:r>
            <a:endParaRPr lang="en-IN" sz="1800" b="1">
              <a:solidFill>
                <a:srgbClr val="FFFFFF"/>
              </a:solidFill>
            </a:endParaRPr>
          </a:p>
          <a:p>
            <a:pPr>
              <a:lnSpc>
                <a:spcPct val="90000"/>
              </a:lnSpc>
            </a:pPr>
            <a:r>
              <a:rPr lang="en-IN" sz="1800">
                <a:solidFill>
                  <a:srgbClr val="FFFFFF"/>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MODEL INTERPRETATION</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911" y="2615979"/>
            <a:ext cx="3184849" cy="20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47764" y="2616055"/>
            <a:ext cx="2443279" cy="2027799"/>
          </a:xfrm>
          <a:prstGeom prst="rect">
            <a:avLst/>
          </a:prstGeom>
          <a:solidFill>
            <a:schemeClr val="bg1"/>
          </a:solidFill>
        </p:spPr>
        <p:txBody>
          <a:bodyPr wrap="square" rtlCol="0">
            <a:spAutoFit/>
          </a:bodyPr>
          <a:lstStyle/>
          <a:p>
            <a:pPr marL="174308" indent="-174308" defTabSz="557784">
              <a:spcAft>
                <a:spcPts val="600"/>
              </a:spcAft>
              <a:buFont typeface="Wingdings" panose="05000000000000000000" charset="0"/>
              <a:buChar char="Ø"/>
            </a:pPr>
            <a:r>
              <a:rPr lang="en-US" sz="1098" kern="1200">
                <a:solidFill>
                  <a:schemeClr val="tx1"/>
                </a:solidFill>
                <a:latin typeface="Times New Roman" panose="02020603050405020304" pitchFamily="18" charset="0"/>
                <a:ea typeface="+mn-ea"/>
                <a:cs typeface="Times New Roman" panose="02020603050405020304" pitchFamily="18" charset="0"/>
              </a:rPr>
              <a:t>We can see that there is accurate balance between sensitivity and specificity at 0.6, where the three parameters intersect.</a:t>
            </a:r>
          </a:p>
          <a:p>
            <a:pPr marL="174308" indent="-174308" defTabSz="557784">
              <a:spcAft>
                <a:spcPts val="600"/>
              </a:spcAft>
              <a:buFont typeface="Wingdings" panose="05000000000000000000" charset="0"/>
              <a:buChar char="Ø"/>
            </a:pPr>
            <a:r>
              <a:rPr lang="en-US" sz="1098" kern="1200">
                <a:solidFill>
                  <a:schemeClr val="tx1"/>
                </a:solidFill>
                <a:latin typeface="Times New Roman" panose="02020603050405020304" pitchFamily="18" charset="0"/>
                <a:ea typeface="+mn-ea"/>
                <a:cs typeface="Times New Roman" panose="02020603050405020304" pitchFamily="18" charset="0"/>
              </a:rPr>
              <a:t>Here sensitivity is more  important than accuracy and specificity to us. Although 0.6 should be the ideal probability cutoff according to the above curve ,we are using 0.5 in order to get increased sensitivity, which is our primary objective.</a:t>
            </a:r>
            <a:endParaRPr lang="en-US">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552" y="4579541"/>
            <a:ext cx="3127940" cy="172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890377" y="4932083"/>
            <a:ext cx="2341801" cy="599203"/>
          </a:xfrm>
          <a:prstGeom prst="rect">
            <a:avLst/>
          </a:prstGeom>
          <a:solidFill>
            <a:schemeClr val="bg1"/>
          </a:solidFill>
        </p:spPr>
        <p:txBody>
          <a:bodyPr wrap="square" rtlCol="0">
            <a:spAutoFit/>
          </a:bodyPr>
          <a:lstStyle/>
          <a:p>
            <a:pPr defTabSz="557784">
              <a:spcAft>
                <a:spcPts val="600"/>
              </a:spcAft>
            </a:pPr>
            <a:r>
              <a:rPr lang="en-US" sz="1098" kern="1200">
                <a:solidFill>
                  <a:schemeClr val="tx1"/>
                </a:solidFill>
                <a:latin typeface="Times New Roman" panose="02020603050405020304" pitchFamily="18" charset="0"/>
                <a:ea typeface="+mn-ea"/>
                <a:cs typeface="Times New Roman" panose="02020603050405020304" pitchFamily="18" charset="0"/>
              </a:rPr>
              <a:t>We can observe that the ROC curve’s area is closer to 1 than it is to the model’s Gini coefficient.</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2" name="Rectangle 12294">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17" name="Rectangle 1229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565739"/>
            <a:ext cx="7886700" cy="1124949"/>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MODEL INTERPRETATION</a:t>
            </a:r>
          </a:p>
        </p:txBody>
      </p:sp>
      <p:grpSp>
        <p:nvGrpSpPr>
          <p:cNvPr id="12318"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968730" cy="429215"/>
            <a:chOff x="2504802" y="1755501"/>
            <a:chExt cx="1598829" cy="531293"/>
          </a:xfrm>
          <a:solidFill>
            <a:schemeClr val="bg1"/>
          </a:solidFill>
        </p:grpSpPr>
        <p:sp>
          <p:nvSpPr>
            <p:cNvPr id="12300" name="Freeform: Shape 12299">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2301" name="Freeform: Shape 12300">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2303" name="Group 12302">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863" y="681042"/>
            <a:ext cx="1171823" cy="1493465"/>
            <a:chOff x="3121343" y="4864099"/>
            <a:chExt cx="2085971" cy="1993901"/>
          </a:xfrm>
          <a:solidFill>
            <a:schemeClr val="bg1"/>
          </a:solidFill>
        </p:grpSpPr>
        <p:sp>
          <p:nvSpPr>
            <p:cNvPr id="12304" name="Freeform: Shape 12303">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05" name="Freeform: Shape 12304">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06" name="Freeform: Shape 12305">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07" name="Freeform: Shape 12306">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08" name="Freeform: Shape 12307">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309" name="Freeform: Shape 12308">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10" name="Freeform: Shape 12309">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11" name="Freeform: Shape 12310">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12" name="Freeform: Shape 12311">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13" name="Freeform: Shape 12312">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14" name="Freeform: Shape 12313">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15" name="Freeform: Shape 12314">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16" name="Freeform: Shape 12315">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pic>
        <p:nvPicPr>
          <p:cNvPr id="1229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63533" y="2674980"/>
            <a:ext cx="2645098" cy="196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91937" y="4836892"/>
            <a:ext cx="2727684" cy="779188"/>
          </a:xfrm>
          <a:prstGeom prst="rect">
            <a:avLst/>
          </a:prstGeom>
          <a:noFill/>
        </p:spPr>
        <p:txBody>
          <a:bodyPr wrap="square" rtlCol="0">
            <a:spAutoFit/>
          </a:bodyPr>
          <a:lstStyle/>
          <a:p>
            <a:pPr defTabSz="566928">
              <a:spcAft>
                <a:spcPts val="600"/>
              </a:spcAft>
            </a:pPr>
            <a:r>
              <a:rPr lang="en-US" sz="1116" kern="1200">
                <a:solidFill>
                  <a:schemeClr val="tx1"/>
                </a:solidFill>
                <a:latin typeface="Times New Roman" panose="02020603050405020304" pitchFamily="18" charset="0"/>
                <a:ea typeface="+mn-ea"/>
                <a:cs typeface="Times New Roman" panose="02020603050405020304" pitchFamily="18" charset="0"/>
              </a:rPr>
              <a:t>We can see that the minutes of consumption for the churn customers throughout the month of August are typically lower than those for non-churn customers</a:t>
            </a:r>
            <a:r>
              <a:rPr lang="en-US" sz="1116" kern="1200">
                <a:solidFill>
                  <a:schemeClr val="tx1"/>
                </a:solidFill>
                <a:latin typeface="+mn-lt"/>
                <a:ea typeface="+mn-ea"/>
                <a:cs typeface="+mn-cs"/>
              </a:rPr>
              <a:t>.</a:t>
            </a:r>
            <a:endParaRPr lang="en-US"/>
          </a:p>
        </p:txBody>
      </p:sp>
      <p:pic>
        <p:nvPicPr>
          <p:cNvPr id="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7345" y="2639965"/>
            <a:ext cx="2727684" cy="207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55967" y="4736603"/>
            <a:ext cx="2423992" cy="1542987"/>
          </a:xfrm>
          <a:prstGeom prst="rect">
            <a:avLst/>
          </a:prstGeom>
          <a:solidFill>
            <a:schemeClr val="bg1"/>
          </a:solidFill>
        </p:spPr>
        <p:txBody>
          <a:bodyPr wrap="square" rtlCol="0">
            <a:spAutoFit/>
          </a:bodyPr>
          <a:lstStyle/>
          <a:p>
            <a:pPr marL="177165" indent="-177165" defTabSz="566928">
              <a:spcAft>
                <a:spcPts val="600"/>
              </a:spcAft>
              <a:buFont typeface="Wingdings" panose="05000000000000000000" charset="0"/>
              <a:buChar char="Ø"/>
            </a:pPr>
            <a:r>
              <a:rPr lang="en-US" sz="1116" kern="1200">
                <a:solidFill>
                  <a:schemeClr val="tx1"/>
                </a:solidFill>
                <a:latin typeface="Times New Roman" panose="02020603050405020304" pitchFamily="18" charset="0"/>
                <a:ea typeface="+mn-ea"/>
                <a:cs typeface="Times New Roman" panose="02020603050405020304" pitchFamily="18" charset="0"/>
              </a:rPr>
              <a:t>For August the number of monthly 3G data for turnover clients is quiet densely populated at around 1,yet it dispersed throughout various values for non-churn customers.</a:t>
            </a:r>
          </a:p>
          <a:p>
            <a:pPr marL="177165" indent="-177165" defTabSz="566928">
              <a:spcAft>
                <a:spcPts val="600"/>
              </a:spcAft>
              <a:buFont typeface="Wingdings" panose="05000000000000000000" charset="0"/>
              <a:buChar char="Ø"/>
            </a:pPr>
            <a:r>
              <a:rPr lang="en-US" sz="1116" kern="1200">
                <a:solidFill>
                  <a:schemeClr val="tx1"/>
                </a:solidFill>
                <a:latin typeface="Times New Roman" panose="02020603050405020304" pitchFamily="18" charset="0"/>
                <a:ea typeface="+mn-ea"/>
                <a:cs typeface="Times New Roman" panose="02020603050405020304" pitchFamily="18" charset="0"/>
              </a:rPr>
              <a:t>We may also plot the churn distribution for each variable that has greater coefficients.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6776" y="694268"/>
            <a:ext cx="2665132" cy="5477932"/>
          </a:xfrm>
        </p:spPr>
        <p:txBody>
          <a:bodyPr>
            <a:normAutofit/>
          </a:bodyPr>
          <a:lstStyle/>
          <a:p>
            <a:r>
              <a:rPr lang="en-US" sz="1800">
                <a:solidFill>
                  <a:schemeClr val="bg1"/>
                </a:solidFill>
                <a:latin typeface="Times New Roman" panose="02020603050405020304" pitchFamily="18" charset="0"/>
                <a:cs typeface="Times New Roman" panose="02020603050405020304" pitchFamily="18" charset="0"/>
              </a:rPr>
              <a:t>BUSINESS RECOMMENDATION</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53033" y="2203010"/>
            <a:ext cx="731374"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626" y="4752208"/>
            <a:ext cx="273766"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626" y="4752208"/>
            <a:ext cx="273766"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4676151" y="1130846"/>
            <a:ext cx="3912879" cy="4351338"/>
          </a:xfrm>
        </p:spPr>
        <p:txBody>
          <a:bodyPr>
            <a:normAutofit/>
          </a:bodyPr>
          <a:lstStyle/>
          <a:p>
            <a:pPr>
              <a:lnSpc>
                <a:spcPct val="90000"/>
              </a:lnSpc>
            </a:pPr>
            <a:r>
              <a:rPr lang="en-US" sz="1500">
                <a:solidFill>
                  <a:schemeClr val="bg1"/>
                </a:solidFill>
                <a:latin typeface="Times New Roman" panose="02020603050405020304" pitchFamily="18" charset="0"/>
                <a:cs typeface="Times New Roman" panose="02020603050405020304" pitchFamily="18" charset="0"/>
              </a:rPr>
              <a:t>During the action phase, concentrate on customers who use fewer minutes for outgoing ISD calls and incoming local calls. (mostly in the month of August).</a:t>
            </a:r>
          </a:p>
          <a:p>
            <a:pPr>
              <a:lnSpc>
                <a:spcPct val="90000"/>
              </a:lnSpc>
            </a:pPr>
            <a:r>
              <a:rPr lang="en-US" sz="1500">
                <a:solidFill>
                  <a:schemeClr val="bg1"/>
                </a:solidFill>
                <a:latin typeface="Times New Roman" panose="02020603050405020304" pitchFamily="18" charset="0"/>
                <a:cs typeface="Times New Roman" panose="02020603050405020304" pitchFamily="18" charset="0"/>
              </a:rPr>
              <a:t>Pay close attention to the customers who make larger July payments than August payments.</a:t>
            </a:r>
          </a:p>
          <a:p>
            <a:pPr>
              <a:lnSpc>
                <a:spcPct val="90000"/>
              </a:lnSpc>
            </a:pPr>
            <a:r>
              <a:rPr lang="en-US" sz="1500">
                <a:solidFill>
                  <a:schemeClr val="bg1"/>
                </a:solidFill>
                <a:latin typeface="Times New Roman" panose="02020603050405020304" pitchFamily="18" charset="0"/>
                <a:cs typeface="Times New Roman" panose="02020603050405020304" pitchFamily="18" charset="0"/>
              </a:rPr>
              <a:t>Additionally, customers who incur rising value-based costs during the action period are more likely to discontinue use than other clients.</a:t>
            </a:r>
          </a:p>
          <a:p>
            <a:pPr>
              <a:lnSpc>
                <a:spcPct val="90000"/>
              </a:lnSpc>
            </a:pPr>
            <a:r>
              <a:rPr lang="en-US" sz="1500">
                <a:solidFill>
                  <a:schemeClr val="bg1"/>
                </a:solidFill>
                <a:latin typeface="Times New Roman" panose="02020603050405020304" pitchFamily="18" charset="0"/>
                <a:cs typeface="Times New Roman" panose="02020603050405020304" pitchFamily="18" charset="0"/>
              </a:rPr>
              <a:t>Therefore, it might be a good idea to make an offer to these clients.</a:t>
            </a:r>
          </a:p>
          <a:p>
            <a:pPr>
              <a:lnSpc>
                <a:spcPct val="90000"/>
              </a:lnSpc>
            </a:pPr>
            <a:r>
              <a:rPr lang="en-US" sz="1500">
                <a:solidFill>
                  <a:schemeClr val="bg1"/>
                </a:solidFill>
                <a:latin typeface="Times New Roman" panose="02020603050405020304" pitchFamily="18" charset="0"/>
                <a:cs typeface="Times New Roman" panose="02020603050405020304" pitchFamily="18" charset="0"/>
              </a:rPr>
              <a:t>Customers have a greater chance to be churned if their monthly 3G recharge is higher in August.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96" y="1040837"/>
            <a:ext cx="3566211"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558" y="1029607"/>
            <a:ext cx="3566211"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70" y="934855"/>
            <a:ext cx="3566211"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396390"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393" y="457812"/>
            <a:ext cx="685923"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393" y="457812"/>
            <a:ext cx="685923"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232" y="4946663"/>
            <a:ext cx="239955"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232" y="4946663"/>
            <a:ext cx="239955"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4676151" y="1130846"/>
            <a:ext cx="3912879" cy="4351338"/>
          </a:xfrm>
        </p:spPr>
        <p:txBody>
          <a:bodyPr>
            <a:normAutofit/>
          </a:bodyPr>
          <a:lstStyle/>
          <a:p>
            <a:pPr>
              <a:lnSpc>
                <a:spcPct val="90000"/>
              </a:lnSpc>
            </a:pPr>
            <a:r>
              <a:rPr lang="en-US" sz="1800">
                <a:solidFill>
                  <a:schemeClr val="bg1"/>
                </a:solidFill>
                <a:latin typeface="Times New Roman" panose="02020603050405020304" pitchFamily="18" charset="0"/>
                <a:cs typeface="Times New Roman" panose="02020603050405020304" pitchFamily="18" charset="0"/>
              </a:rPr>
              <a:t>Customers are more likely to churn if they used fewer STD incoming minutes on fixed T lines from provider T in August.</a:t>
            </a:r>
          </a:p>
          <a:p>
            <a:pPr>
              <a:lnSpc>
                <a:spcPct val="90000"/>
              </a:lnSpc>
            </a:pPr>
            <a:r>
              <a:rPr lang="en-US" sz="1800">
                <a:solidFill>
                  <a:schemeClr val="bg1"/>
                </a:solidFill>
                <a:latin typeface="Times New Roman" panose="02020603050405020304" pitchFamily="18" charset="0"/>
                <a:cs typeface="Times New Roman" panose="02020603050405020304" pitchFamily="18" charset="0"/>
              </a:rPr>
              <a:t>Customers are more apt to churn in August if they use less 2G data overall.</a:t>
            </a:r>
          </a:p>
          <a:p>
            <a:pPr>
              <a:lnSpc>
                <a:spcPct val="90000"/>
              </a:lnSpc>
            </a:pPr>
            <a:r>
              <a:rPr lang="en-US" sz="1800">
                <a:solidFill>
                  <a:schemeClr val="bg1"/>
                </a:solidFill>
                <a:latin typeface="Times New Roman" panose="02020603050405020304" pitchFamily="18" charset="0"/>
                <a:cs typeface="Times New Roman" panose="02020603050405020304" pitchFamily="18" charset="0"/>
              </a:rPr>
              <a:t>Customers are more likely to quit if they used fewer incoming minutes on fixed T lines from operators in August.</a:t>
            </a:r>
          </a:p>
          <a:p>
            <a:pPr>
              <a:lnSpc>
                <a:spcPct val="90000"/>
              </a:lnSpc>
            </a:pPr>
            <a:r>
              <a:rPr lang="en-US" sz="1800">
                <a:solidFill>
                  <a:schemeClr val="bg1"/>
                </a:solidFill>
                <a:latin typeface="Times New Roman" panose="02020603050405020304" pitchFamily="18" charset="0"/>
                <a:cs typeface="Times New Roman" panose="02020603050405020304" pitchFamily="18" charset="0"/>
              </a:rPr>
              <a:t>Variables in roam_og_mou_8 have positive coefficients (0.7135). This indicates that customers whose usage of roaming outbound minutes is rising are more apt to churn.</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59174" y="6139464"/>
            <a:ext cx="790849"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437" y="975545"/>
            <a:ext cx="1432689"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9" y="4752208"/>
            <a:ext cx="273766"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9" y="4752208"/>
            <a:ext cx="273766"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Graphic 6" descr="Handshake">
            <a:extLst>
              <a:ext uri="{FF2B5EF4-FFF2-40B4-BE49-F238E27FC236}">
                <a16:creationId xmlns:a16="http://schemas.microsoft.com/office/drawing/2014/main" id="{40455A85-FEDA-6EC5-81C9-F21D28B780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4719" y="2095859"/>
            <a:ext cx="2666283" cy="2666283"/>
          </a:xfrm>
          <a:prstGeom prst="rect">
            <a:avLst/>
          </a:prstGeom>
        </p:spPr>
      </p:pic>
      <p:grpSp>
        <p:nvGrpSpPr>
          <p:cNvPr id="2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4903343"/>
            <a:ext cx="731374" cy="975171"/>
            <a:chOff x="5829300" y="3162300"/>
            <a:chExt cx="532256" cy="532257"/>
          </a:xfrm>
          <a:solidFill>
            <a:schemeClr val="bg1"/>
          </a:solidFill>
        </p:grpSpPr>
        <p:sp>
          <p:nvSpPr>
            <p:cNvPr id="21" name="Freeform: Shape 2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p:cNvSpPr>
            <a:spLocks noGrp="1"/>
          </p:cNvSpPr>
          <p:nvPr>
            <p:ph idx="1"/>
          </p:nvPr>
        </p:nvSpPr>
        <p:spPr>
          <a:xfrm>
            <a:off x="4467587" y="1747592"/>
            <a:ext cx="3912880" cy="4351338"/>
          </a:xfrm>
        </p:spPr>
        <p:txBody>
          <a:bodyPr>
            <a:normAutofit/>
          </a:bodyPr>
          <a:lstStyle/>
          <a:p>
            <a:pPr marL="0" indent="0">
              <a:buNone/>
            </a:pPr>
            <a:r>
              <a:rPr lang="en-US">
                <a:solidFill>
                  <a:schemeClr val="bg1"/>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459863"/>
            <a:ext cx="7886700" cy="1004594"/>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PROBLEM STATEMENT</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22" y="1587970"/>
            <a:ext cx="8274756"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F51E4C43-6459-3DEF-CFF0-16A1183D2FF5}"/>
              </a:ext>
            </a:extLst>
          </p:cNvPr>
          <p:cNvGraphicFramePr>
            <a:graphicFrameLocks noGrp="1"/>
          </p:cNvGraphicFramePr>
          <p:nvPr>
            <p:ph idx="1"/>
            <p:extLst>
              <p:ext uri="{D42A27DB-BD31-4B8C-83A1-F6EECF244321}">
                <p14:modId xmlns:p14="http://schemas.microsoft.com/office/powerpoint/2010/main" val="3883415035"/>
              </p:ext>
            </p:extLst>
          </p:nvPr>
        </p:nvGraphicFramePr>
        <p:xfrm>
          <a:off x="628650" y="1800911"/>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80E34D25-4BA0-A465-4200-25A751D2606D}"/>
              </a:ext>
            </a:extLst>
          </p:cNvPr>
          <p:cNvPicPr>
            <a:picLocks noChangeAspect="1"/>
          </p:cNvPicPr>
          <p:nvPr/>
        </p:nvPicPr>
        <p:blipFill rotWithShape="1">
          <a:blip r:embed="rId2"/>
          <a:srcRect l="13302" r="11698"/>
          <a:stretch/>
        </p:blipFill>
        <p:spPr>
          <a:xfrm>
            <a:off x="20" y="1"/>
            <a:ext cx="914398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924" y="609600"/>
            <a:ext cx="4029076"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778356" y="1071350"/>
            <a:ext cx="3581372" cy="1339382"/>
          </a:xfrm>
        </p:spPr>
        <p:txBody>
          <a:bodyPr>
            <a:normAutofit/>
          </a:bodyPr>
          <a:lstStyle/>
          <a:p>
            <a:r>
              <a:rPr lang="en-US" sz="3100">
                <a:latin typeface="Times New Roman" panose="02020603050405020304" pitchFamily="18" charset="0"/>
                <a:cs typeface="Times New Roman" panose="02020603050405020304" pitchFamily="18" charset="0"/>
              </a:rPr>
              <a:t>MAIN OBJECTIVES</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499" y="399531"/>
            <a:ext cx="1280813"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91989" y="2547257"/>
            <a:ext cx="3343834" cy="3109740"/>
          </a:xfrm>
        </p:spPr>
        <p:txBody>
          <a:bodyPr anchor="ctr">
            <a:normAutofit/>
          </a:bodyPr>
          <a:lstStyle/>
          <a:p>
            <a:pPr>
              <a:lnSpc>
                <a:spcPct val="90000"/>
              </a:lnSpc>
            </a:pPr>
            <a:r>
              <a:rPr lang="en-US" sz="1400">
                <a:latin typeface="Times New Roman" panose="02020603050405020304" pitchFamily="18" charset="0"/>
                <a:cs typeface="Times New Roman" panose="02020603050405020304" pitchFamily="18" charset="0"/>
              </a:rPr>
              <a:t>Recognize the data variables  that contribute to churn.</a:t>
            </a:r>
          </a:p>
          <a:p>
            <a:pPr>
              <a:lnSpc>
                <a:spcPct val="90000"/>
              </a:lnSpc>
            </a:pPr>
            <a:endParaRPr lang="en-US" sz="1400">
              <a:latin typeface="Times New Roman" panose="02020603050405020304" pitchFamily="18" charset="0"/>
              <a:cs typeface="Times New Roman" panose="02020603050405020304" pitchFamily="18" charset="0"/>
            </a:endParaRPr>
          </a:p>
          <a:p>
            <a:pPr>
              <a:lnSpc>
                <a:spcPct val="90000"/>
              </a:lnSpc>
            </a:pPr>
            <a:r>
              <a:rPr lang="en-US" sz="1400">
                <a:latin typeface="Times New Roman" panose="02020603050405020304" pitchFamily="18" charset="0"/>
                <a:cs typeface="Times New Roman" panose="02020603050405020304" pitchFamily="18" charset="0"/>
              </a:rPr>
              <a:t>Use ML algorithms to build the model and evaluate the accuracy of the model.</a:t>
            </a:r>
          </a:p>
          <a:p>
            <a:pPr>
              <a:lnSpc>
                <a:spcPct val="90000"/>
              </a:lnSpc>
            </a:pPr>
            <a:endParaRPr lang="en-US" sz="1400">
              <a:latin typeface="Times New Roman" panose="02020603050405020304" pitchFamily="18" charset="0"/>
              <a:cs typeface="Times New Roman" panose="02020603050405020304" pitchFamily="18" charset="0"/>
            </a:endParaRPr>
          </a:p>
          <a:p>
            <a:pPr>
              <a:lnSpc>
                <a:spcPct val="90000"/>
              </a:lnSpc>
            </a:pPr>
            <a:r>
              <a:rPr lang="en-US" sz="1400">
                <a:latin typeface="Times New Roman" panose="02020603050405020304" pitchFamily="18" charset="0"/>
                <a:cs typeface="Times New Roman" panose="02020603050405020304" pitchFamily="18" charset="0"/>
              </a:rPr>
              <a:t>Finding out the best model for business case and provide executive summary.</a:t>
            </a:r>
          </a:p>
          <a:p>
            <a:pPr>
              <a:lnSpc>
                <a:spcPct val="90000"/>
              </a:lnSpc>
            </a:pPr>
            <a:endParaRPr lang="en-US" sz="1400">
              <a:latin typeface="Times New Roman" panose="02020603050405020304" pitchFamily="18" charset="0"/>
              <a:cs typeface="Times New Roman" panose="02020603050405020304" pitchFamily="18" charset="0"/>
            </a:endParaRPr>
          </a:p>
          <a:p>
            <a:pPr>
              <a:lnSpc>
                <a:spcPct val="90000"/>
              </a:lnSpc>
            </a:pPr>
            <a:r>
              <a:rPr lang="en-US" sz="1400">
                <a:latin typeface="Times New Roman" panose="02020603050405020304" pitchFamily="18" charset="0"/>
                <a:cs typeface="Times New Roman" panose="02020603050405020304" pitchFamily="18" charset="0"/>
              </a:rPr>
              <a:t>Highlight the main variables/factors influencing the customer churns.</a:t>
            </a:r>
          </a:p>
          <a:p>
            <a:pPr>
              <a:lnSpc>
                <a:spcPct val="90000"/>
              </a:lnSpc>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28650" y="643467"/>
            <a:ext cx="2916395" cy="1800526"/>
          </a:xfrm>
        </p:spPr>
        <p:txBody>
          <a:bodyPr>
            <a:normAutofit/>
          </a:bodyPr>
          <a:lstStyle/>
          <a:p>
            <a:pPr>
              <a:lnSpc>
                <a:spcPct val="90000"/>
              </a:lnSpc>
            </a:pPr>
            <a:r>
              <a:rPr lang="en-US" sz="4100">
                <a:latin typeface="Times New Roman" panose="02020603050405020304" pitchFamily="18" charset="0"/>
                <a:cs typeface="Times New Roman" panose="02020603050405020304" pitchFamily="18" charset="0"/>
              </a:rPr>
              <a:t>Method of Problem Solving</a:t>
            </a:r>
          </a:p>
        </p:txBody>
      </p:sp>
      <p:sp>
        <p:nvSpPr>
          <p:cNvPr id="3" name="Content Placeholder 2"/>
          <p:cNvSpPr>
            <a:spLocks noGrp="1"/>
          </p:cNvSpPr>
          <p:nvPr>
            <p:ph idx="1"/>
          </p:nvPr>
        </p:nvSpPr>
        <p:spPr>
          <a:xfrm>
            <a:off x="628650" y="2623381"/>
            <a:ext cx="2916396" cy="3553581"/>
          </a:xfrm>
        </p:spPr>
        <p:txBody>
          <a:bodyPr>
            <a:normAutofit/>
          </a:bodyPr>
          <a:lstStyle/>
          <a:p>
            <a:r>
              <a:rPr lang="en-US" sz="1700">
                <a:latin typeface="Times New Roman" panose="02020603050405020304" pitchFamily="18" charset="0"/>
                <a:cs typeface="Times New Roman" panose="02020603050405020304" pitchFamily="18" charset="0"/>
              </a:rPr>
              <a:t>Identify problem statement</a:t>
            </a:r>
          </a:p>
          <a:p>
            <a:r>
              <a:rPr lang="en-US" sz="1700">
                <a:latin typeface="Times New Roman" panose="02020603050405020304" pitchFamily="18" charset="0"/>
                <a:cs typeface="Times New Roman" panose="02020603050405020304" pitchFamily="18" charset="0"/>
              </a:rPr>
              <a:t>Data collection</a:t>
            </a:r>
          </a:p>
          <a:p>
            <a:r>
              <a:rPr lang="en-US" sz="1700">
                <a:latin typeface="Times New Roman" panose="02020603050405020304" pitchFamily="18" charset="0"/>
                <a:cs typeface="Times New Roman" panose="02020603050405020304" pitchFamily="18" charset="0"/>
              </a:rPr>
              <a:t>EDA(Exploratory data analysis)</a:t>
            </a:r>
          </a:p>
          <a:p>
            <a:r>
              <a:rPr lang="en-US" sz="1700">
                <a:latin typeface="Times New Roman" panose="02020603050405020304" pitchFamily="18" charset="0"/>
                <a:cs typeface="Times New Roman" panose="02020603050405020304" pitchFamily="18" charset="0"/>
              </a:rPr>
              <a:t>Feature engineering</a:t>
            </a:r>
          </a:p>
          <a:p>
            <a:r>
              <a:rPr lang="en-US" sz="1700">
                <a:latin typeface="Times New Roman" panose="02020603050405020304" pitchFamily="18" charset="0"/>
                <a:cs typeface="Times New Roman" panose="02020603050405020304" pitchFamily="18" charset="0"/>
              </a:rPr>
              <a:t>Feature Selection</a:t>
            </a:r>
          </a:p>
          <a:p>
            <a:r>
              <a:rPr lang="en-US" sz="1700">
                <a:latin typeface="Times New Roman" panose="02020603050405020304" pitchFamily="18" charset="0"/>
                <a:cs typeface="Times New Roman" panose="02020603050405020304" pitchFamily="18" charset="0"/>
              </a:rPr>
              <a:t>Handling imbalance data</a:t>
            </a:r>
          </a:p>
          <a:p>
            <a:r>
              <a:rPr lang="en-US" sz="1700">
                <a:latin typeface="Times New Roman" panose="02020603050405020304" pitchFamily="18" charset="0"/>
                <a:cs typeface="Times New Roman" panose="02020603050405020304" pitchFamily="18" charset="0"/>
              </a:rPr>
              <a:t>Model selection </a:t>
            </a:r>
          </a:p>
          <a:p>
            <a:r>
              <a:rPr lang="en-US" sz="1700">
                <a:latin typeface="Times New Roman" panose="02020603050405020304" pitchFamily="18" charset="0"/>
                <a:cs typeface="Times New Roman" panose="02020603050405020304" pitchFamily="18" charset="0"/>
              </a:rPr>
              <a:t>Business Recommendations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0739" y="1903187"/>
            <a:ext cx="3560660" cy="307997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98316" y="565739"/>
            <a:ext cx="7309412" cy="1124949"/>
          </a:xfrm>
        </p:spPr>
        <p:txBody>
          <a:bodyPr>
            <a:normAutofit/>
          </a:bodyPr>
          <a:lstStyle/>
          <a:p>
            <a:r>
              <a:rPr lang="en-IN" b="1">
                <a:solidFill>
                  <a:schemeClr val="bg1"/>
                </a:solidFill>
                <a:latin typeface="Calibri" panose="020F0502020204030204" pitchFamily="34" charset="0"/>
                <a:ea typeface="Calibri" panose="020F0502020204030204" pitchFamily="34" charset="0"/>
                <a:cs typeface="Calibri" panose="020F0502020204030204" pitchFamily="34" charset="0"/>
              </a:rPr>
              <a:t>Data Understanding and EDA</a:t>
            </a:r>
          </a:p>
        </p:txBody>
      </p:sp>
      <p:sp>
        <p:nvSpPr>
          <p:cNvPr id="14" name="Freeform: Shape 13">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877720"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877720"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574" y="2256427"/>
            <a:ext cx="8141462"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2256427"/>
            <a:ext cx="8140386"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329" y="2125615"/>
            <a:ext cx="8141462"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892662" y="2425605"/>
            <a:ext cx="3762885" cy="1680601"/>
          </a:xfrm>
        </p:spPr>
        <p:txBody>
          <a:bodyPr>
            <a:normAutofit/>
          </a:bodyPr>
          <a:lstStyle/>
          <a:p>
            <a:pPr marL="212598" indent="-212598">
              <a:lnSpc>
                <a:spcPct val="90000"/>
              </a:lnSpc>
              <a:buFont typeface="Wingdings" panose="05000000000000000000" charset="0"/>
              <a:buChar char="Ø"/>
            </a:pPr>
            <a:r>
              <a:rPr lang="en-IN" sz="1000" kern="1200">
                <a:solidFill>
                  <a:schemeClr val="tx1"/>
                </a:solidFill>
                <a:latin typeface="+mn-lt"/>
                <a:ea typeface="+mn-ea"/>
                <a:cs typeface="+mn-cs"/>
              </a:rPr>
              <a:t>The size of the Data Set is (99999, 226)</a:t>
            </a:r>
          </a:p>
          <a:p>
            <a:pPr marL="212598" indent="-212598">
              <a:lnSpc>
                <a:spcPct val="90000"/>
              </a:lnSpc>
              <a:buFont typeface="Wingdings" panose="05000000000000000000" charset="0"/>
              <a:buChar char="Ø"/>
            </a:pPr>
            <a:r>
              <a:rPr lang="en-IN" sz="1000" kern="1200">
                <a:solidFill>
                  <a:schemeClr val="tx1"/>
                </a:solidFill>
                <a:latin typeface="+mn-lt"/>
                <a:ea typeface="+mn-ea"/>
                <a:cs typeface="+mn-cs"/>
              </a:rPr>
              <a:t>Number of Rows = 99999, Number of Columns = 226.</a:t>
            </a:r>
          </a:p>
          <a:p>
            <a:pPr marL="212598" indent="-212598">
              <a:lnSpc>
                <a:spcPct val="90000"/>
              </a:lnSpc>
              <a:buFont typeface="Wingdings" panose="05000000000000000000" charset="0"/>
              <a:buChar char="Ø"/>
            </a:pPr>
            <a:r>
              <a:rPr lang="en-IN" sz="1000" kern="1200">
                <a:solidFill>
                  <a:schemeClr val="tx1"/>
                </a:solidFill>
                <a:latin typeface="+mn-lt"/>
                <a:ea typeface="+mn-ea"/>
                <a:cs typeface="+mn-cs"/>
              </a:rPr>
              <a:t>Dropping the columns in the table which are not helpful for the analysis.</a:t>
            </a:r>
          </a:p>
          <a:p>
            <a:pPr marL="212598" indent="-212598">
              <a:lnSpc>
                <a:spcPct val="90000"/>
              </a:lnSpc>
              <a:buFont typeface="Wingdings" panose="05000000000000000000" charset="0"/>
              <a:buChar char="Ø"/>
            </a:pPr>
            <a:r>
              <a:rPr lang="en-IN" sz="1000" kern="1200">
                <a:solidFill>
                  <a:schemeClr val="tx1"/>
                </a:solidFill>
                <a:latin typeface="+mn-lt"/>
                <a:ea typeface="+mn-ea"/>
                <a:cs typeface="+mn-cs"/>
              </a:rPr>
              <a:t>Dropping Duplicates also, if any.</a:t>
            </a:r>
          </a:p>
          <a:p>
            <a:pPr marL="212598" indent="-212598">
              <a:lnSpc>
                <a:spcPct val="90000"/>
              </a:lnSpc>
              <a:buFont typeface="Wingdings" panose="05000000000000000000" charset="0"/>
              <a:buChar char="Ø"/>
            </a:pPr>
            <a:r>
              <a:rPr lang="en-IN" sz="1000" kern="1200">
                <a:solidFill>
                  <a:schemeClr val="tx1"/>
                </a:solidFill>
                <a:latin typeface="+mn-lt"/>
                <a:ea typeface="+mn-ea"/>
                <a:cs typeface="+mn-cs"/>
              </a:rPr>
              <a:t>Treating the Columns that has null values.</a:t>
            </a:r>
          </a:p>
          <a:p>
            <a:pPr marL="212598" indent="-212598">
              <a:lnSpc>
                <a:spcPct val="90000"/>
              </a:lnSpc>
            </a:pPr>
            <a:endParaRPr lang="en-IN" sz="1000" kern="1200">
              <a:solidFill>
                <a:schemeClr val="tx1"/>
              </a:solidFill>
              <a:latin typeface="Calibri" panose="020F0502020204030204" pitchFamily="34" charset="0"/>
              <a:ea typeface="+mn-ea"/>
              <a:cs typeface="Calibri" panose="020F0502020204030204" pitchFamily="34" charset="0"/>
            </a:endParaRPr>
          </a:p>
          <a:p>
            <a:pPr marL="0" indent="0">
              <a:lnSpc>
                <a:spcPct val="90000"/>
              </a:lnSpc>
              <a:buNone/>
            </a:pPr>
            <a:r>
              <a:rPr lang="en-IN" sz="1000" b="1" u="sng" kern="120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EDA and Categorical Variable Relation</a:t>
            </a:r>
            <a:endParaRPr lang="en-IN" sz="1000" b="1" u="sng">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5721829" y="4821292"/>
            <a:ext cx="1576541" cy="857414"/>
          </a:xfrm>
          <a:prstGeom prst="rect">
            <a:avLst/>
          </a:prstGeom>
          <a:solidFill>
            <a:schemeClr val="bg1"/>
          </a:solidFill>
        </p:spPr>
        <p:txBody>
          <a:bodyPr wrap="square" rtlCol="0">
            <a:spAutoFit/>
          </a:bodyPr>
          <a:lstStyle/>
          <a:p>
            <a:pPr defTabSz="566928">
              <a:spcAft>
                <a:spcPts val="600"/>
              </a:spcAft>
            </a:pPr>
            <a:r>
              <a:rPr lang="en-US" sz="868" kern="1200">
                <a:solidFill>
                  <a:schemeClr val="tx1"/>
                </a:solidFill>
                <a:latin typeface="Times New Roman" panose="02020603050405020304" pitchFamily="18" charset="0"/>
                <a:ea typeface="+mn-ea"/>
                <a:cs typeface="Times New Roman" panose="02020603050405020304" pitchFamily="18" charset="0"/>
              </a:rPr>
              <a:t>Churn rate for the customers</a:t>
            </a:r>
          </a:p>
          <a:p>
            <a:pPr defTabSz="566928">
              <a:spcAft>
                <a:spcPts val="600"/>
              </a:spcAft>
            </a:pPr>
            <a:r>
              <a:rPr lang="en-US" sz="868" kern="1200">
                <a:solidFill>
                  <a:schemeClr val="tx1"/>
                </a:solidFill>
                <a:latin typeface="Times New Roman" panose="02020603050405020304" pitchFamily="18" charset="0"/>
                <a:ea typeface="+mn-ea"/>
                <a:cs typeface="Times New Roman" panose="02020603050405020304" pitchFamily="18" charset="0"/>
              </a:rPr>
              <a:t>whose minutes of usage (</a:t>
            </a:r>
            <a:r>
              <a:rPr lang="en-US" sz="868" kern="1200" err="1">
                <a:solidFill>
                  <a:schemeClr val="tx1"/>
                </a:solidFill>
                <a:latin typeface="Times New Roman" panose="02020603050405020304" pitchFamily="18" charset="0"/>
                <a:ea typeface="+mn-ea"/>
                <a:cs typeface="Times New Roman" panose="02020603050405020304" pitchFamily="18" charset="0"/>
              </a:rPr>
              <a:t>mou</a:t>
            </a:r>
            <a:r>
              <a:rPr lang="en-US" sz="868" kern="1200">
                <a:solidFill>
                  <a:schemeClr val="tx1"/>
                </a:solidFill>
                <a:latin typeface="Times New Roman" panose="02020603050405020304" pitchFamily="18" charset="0"/>
                <a:ea typeface="+mn-ea"/>
                <a:cs typeface="Times New Roman" panose="02020603050405020304" pitchFamily="18" charset="0"/>
              </a:rPr>
              <a:t>)</a:t>
            </a:r>
          </a:p>
          <a:p>
            <a:pPr defTabSz="566928">
              <a:spcAft>
                <a:spcPts val="600"/>
              </a:spcAft>
            </a:pPr>
            <a:r>
              <a:rPr lang="en-US" sz="868" kern="1200">
                <a:solidFill>
                  <a:schemeClr val="tx1"/>
                </a:solidFill>
                <a:latin typeface="Times New Roman" panose="02020603050405020304" pitchFamily="18" charset="0"/>
                <a:ea typeface="+mn-ea"/>
                <a:cs typeface="Times New Roman" panose="02020603050405020304" pitchFamily="18" charset="0"/>
              </a:rPr>
              <a:t>decreased in the action phase </a:t>
            </a:r>
          </a:p>
          <a:p>
            <a:pPr defTabSz="566928">
              <a:spcAft>
                <a:spcPts val="600"/>
              </a:spcAft>
            </a:pPr>
            <a:r>
              <a:rPr lang="en-US" sz="868" kern="1200">
                <a:solidFill>
                  <a:schemeClr val="tx1"/>
                </a:solidFill>
                <a:latin typeface="Times New Roman" panose="02020603050405020304" pitchFamily="18" charset="0"/>
                <a:ea typeface="+mn-ea"/>
                <a:cs typeface="Times New Roman" panose="02020603050405020304" pitchFamily="18" charset="0"/>
              </a:rPr>
              <a:t>than the good phase is more</a:t>
            </a:r>
            <a:r>
              <a:rPr lang="en-US" sz="868" kern="1200">
                <a:solidFill>
                  <a:schemeClr val="tx1"/>
                </a:solidFill>
                <a:latin typeface="+mn-lt"/>
                <a:ea typeface="+mn-ea"/>
                <a:cs typeface="+mn-cs"/>
              </a:rPr>
              <a:t>.</a:t>
            </a:r>
            <a:endParaRPr lang="en-US" sz="140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327" y="4102612"/>
            <a:ext cx="3018613" cy="1694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6"/>
          <p:cNvGraphicFramePr>
            <a:graphicFrameLocks noGrp="1"/>
          </p:cNvGraphicFramePr>
          <p:nvPr>
            <p:extLst>
              <p:ext uri="{D42A27DB-BD31-4B8C-83A1-F6EECF244321}">
                <p14:modId xmlns:p14="http://schemas.microsoft.com/office/powerpoint/2010/main" val="1891491807"/>
              </p:ext>
            </p:extLst>
          </p:nvPr>
        </p:nvGraphicFramePr>
        <p:xfrm>
          <a:off x="5817657" y="2425752"/>
          <a:ext cx="2584768" cy="3566160"/>
        </p:xfrm>
        <a:graphic>
          <a:graphicData uri="http://schemas.openxmlformats.org/drawingml/2006/table">
            <a:tbl>
              <a:tblPr firstRow="1" bandRow="1">
                <a:tableStyleId>{5C22544A-7EE6-4342-B048-85BDC9FD1C3A}</a:tableStyleId>
              </a:tblPr>
              <a:tblGrid>
                <a:gridCol w="2584768">
                  <a:extLst>
                    <a:ext uri="{9D8B030D-6E8A-4147-A177-3AD203B41FA5}">
                      <a16:colId xmlns:a16="http://schemas.microsoft.com/office/drawing/2014/main" val="20000"/>
                    </a:ext>
                  </a:extLst>
                </a:gridCol>
              </a:tblGrid>
              <a:tr h="394335">
                <a:tc>
                  <a:txBody>
                    <a:bodyPr/>
                    <a:lstStyle/>
                    <a:p>
                      <a:r>
                        <a:rPr lang="en-IN" sz="2000">
                          <a:solidFill>
                            <a:schemeClr val="tx2"/>
                          </a:solidFill>
                          <a:latin typeface="Times New Roman" panose="02020603050405020304" pitchFamily="18" charset="0"/>
                          <a:cs typeface="Times New Roman" panose="02020603050405020304" pitchFamily="18" charset="0"/>
                        </a:rPr>
                        <a:t>Columns dropped</a:t>
                      </a:r>
                    </a:p>
                  </a:txBody>
                  <a:tcPr/>
                </a:tc>
                <a:extLst>
                  <a:ext uri="{0D108BD9-81ED-4DB2-BD59-A6C34878D82A}">
                    <a16:rowId xmlns:a16="http://schemas.microsoft.com/office/drawing/2014/main" val="10000"/>
                  </a:ext>
                </a:extLst>
              </a:tr>
              <a:tr h="394048">
                <a:tc>
                  <a:txBody>
                    <a:bodyPr/>
                    <a:lstStyle/>
                    <a:p>
                      <a:r>
                        <a:rPr lang="en-US" sz="2000">
                          <a:latin typeface="Times New Roman" panose="02020603050405020304" pitchFamily="18" charset="0"/>
                          <a:cs typeface="Times New Roman" panose="02020603050405020304" pitchFamily="18" charset="0"/>
                        </a:rPr>
                        <a:t>date_of_last_rech_8</a:t>
                      </a:r>
                    </a:p>
                  </a:txBody>
                  <a:tcPr/>
                </a:tc>
                <a:extLst>
                  <a:ext uri="{0D108BD9-81ED-4DB2-BD59-A6C34878D82A}">
                    <a16:rowId xmlns:a16="http://schemas.microsoft.com/office/drawing/2014/main" val="10001"/>
                  </a:ext>
                </a:extLst>
              </a:tr>
              <a:tr h="394048">
                <a:tc>
                  <a:txBody>
                    <a:bodyPr/>
                    <a:lstStyle/>
                    <a:p>
                      <a:r>
                        <a:rPr lang="en-US" sz="2000">
                          <a:latin typeface="Times New Roman" panose="02020603050405020304" pitchFamily="18" charset="0"/>
                          <a:cs typeface="Times New Roman" panose="02020603050405020304" pitchFamily="18" charset="0"/>
                        </a:rPr>
                        <a:t>last_date_of_month_6</a:t>
                      </a:r>
                    </a:p>
                  </a:txBody>
                  <a:tcPr/>
                </a:tc>
                <a:extLst>
                  <a:ext uri="{0D108BD9-81ED-4DB2-BD59-A6C34878D82A}">
                    <a16:rowId xmlns:a16="http://schemas.microsoft.com/office/drawing/2014/main" val="10002"/>
                  </a:ext>
                </a:extLst>
              </a:tr>
              <a:tr h="394048">
                <a:tc>
                  <a:txBody>
                    <a:bodyPr/>
                    <a:lstStyle/>
                    <a:p>
                      <a:r>
                        <a:rPr lang="en-US" sz="2000">
                          <a:latin typeface="Times New Roman" panose="02020603050405020304" pitchFamily="18" charset="0"/>
                          <a:cs typeface="Times New Roman" panose="02020603050405020304" pitchFamily="18" charset="0"/>
                        </a:rPr>
                        <a:t>last_date_of_month_7</a:t>
                      </a:r>
                    </a:p>
                  </a:txBody>
                  <a:tcPr/>
                </a:tc>
                <a:extLst>
                  <a:ext uri="{0D108BD9-81ED-4DB2-BD59-A6C34878D82A}">
                    <a16:rowId xmlns:a16="http://schemas.microsoft.com/office/drawing/2014/main" val="10003"/>
                  </a:ext>
                </a:extLst>
              </a:tr>
              <a:tr h="337185">
                <a:tc>
                  <a:txBody>
                    <a:bodyPr/>
                    <a:lstStyle/>
                    <a:p>
                      <a:r>
                        <a:rPr lang="en-US" sz="2000">
                          <a:latin typeface="Times New Roman" panose="02020603050405020304" pitchFamily="18" charset="0"/>
                          <a:cs typeface="Times New Roman" panose="02020603050405020304" pitchFamily="18" charset="0"/>
                        </a:rPr>
                        <a:t>'last_date_of_month_8</a:t>
                      </a:r>
                    </a:p>
                  </a:txBody>
                  <a:tcPr/>
                </a:tc>
                <a:extLst>
                  <a:ext uri="{0D108BD9-81ED-4DB2-BD59-A6C34878D82A}">
                    <a16:rowId xmlns:a16="http://schemas.microsoft.com/office/drawing/2014/main" val="10004"/>
                  </a:ext>
                </a:extLst>
              </a:tr>
              <a:tr h="394048">
                <a:tc>
                  <a:txBody>
                    <a:bodyPr/>
                    <a:lstStyle/>
                    <a:p>
                      <a:r>
                        <a:rPr lang="en-US" sz="2000">
                          <a:latin typeface="Times New Roman" panose="02020603050405020304" pitchFamily="18" charset="0"/>
                          <a:cs typeface="Times New Roman" panose="02020603050405020304" pitchFamily="18" charset="0"/>
                        </a:rPr>
                        <a:t>date_of_last_rech_9</a:t>
                      </a:r>
                    </a:p>
                  </a:txBody>
                  <a:tcPr/>
                </a:tc>
                <a:extLst>
                  <a:ext uri="{0D108BD9-81ED-4DB2-BD59-A6C34878D82A}">
                    <a16:rowId xmlns:a16="http://schemas.microsoft.com/office/drawing/2014/main" val="10005"/>
                  </a:ext>
                </a:extLst>
              </a:tr>
              <a:tr h="394048">
                <a:tc>
                  <a:txBody>
                    <a:bodyPr/>
                    <a:lstStyle/>
                    <a:p>
                      <a:r>
                        <a:rPr lang="en-US" sz="2000">
                          <a:latin typeface="Times New Roman" panose="02020603050405020304" pitchFamily="18" charset="0"/>
                          <a:cs typeface="Times New Roman" panose="02020603050405020304" pitchFamily="18" charset="0"/>
                        </a:rPr>
                        <a:t>last_date_of_month_9</a:t>
                      </a:r>
                    </a:p>
                  </a:txBody>
                  <a:tcPr/>
                </a:tc>
                <a:extLst>
                  <a:ext uri="{0D108BD9-81ED-4DB2-BD59-A6C34878D82A}">
                    <a16:rowId xmlns:a16="http://schemas.microsoft.com/office/drawing/2014/main" val="10006"/>
                  </a:ext>
                </a:extLst>
              </a:tr>
              <a:tr h="394048">
                <a:tc>
                  <a:txBody>
                    <a:bodyPr/>
                    <a:lstStyle/>
                    <a:p>
                      <a:r>
                        <a:rPr lang="en-US" sz="2000">
                          <a:latin typeface="Times New Roman" panose="02020603050405020304" pitchFamily="18" charset="0"/>
                          <a:cs typeface="Times New Roman" panose="02020603050405020304" pitchFamily="18" charset="0"/>
                        </a:rPr>
                        <a:t>date_of_last_rech_6</a:t>
                      </a:r>
                    </a:p>
                  </a:txBody>
                  <a:tcPr/>
                </a:tc>
                <a:extLst>
                  <a:ext uri="{0D108BD9-81ED-4DB2-BD59-A6C34878D82A}">
                    <a16:rowId xmlns:a16="http://schemas.microsoft.com/office/drawing/2014/main" val="10007"/>
                  </a:ext>
                </a:extLst>
              </a:tr>
              <a:tr h="394048">
                <a:tc>
                  <a:txBody>
                    <a:bodyPr/>
                    <a:lstStyle/>
                    <a:p>
                      <a:r>
                        <a:rPr lang="en-US" sz="2000">
                          <a:latin typeface="Times New Roman" panose="02020603050405020304" pitchFamily="18" charset="0"/>
                          <a:cs typeface="Times New Roman" panose="02020603050405020304" pitchFamily="18" charset="0"/>
                        </a:rPr>
                        <a:t>date_of_last_rech_7</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887" y="746847"/>
            <a:ext cx="4304213" cy="308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43557" y="4486655"/>
            <a:ext cx="3411090" cy="2005934"/>
          </a:xfrm>
          <a:prstGeom prst="rect">
            <a:avLst/>
          </a:prstGeom>
          <a:solidFill>
            <a:schemeClr val="bg1"/>
          </a:solidFill>
        </p:spPr>
        <p:txBody>
          <a:bodyPr wrap="square" rtlCol="0">
            <a:spAutoFit/>
          </a:bodyPr>
          <a:lstStyle/>
          <a:p>
            <a:pPr defTabSz="841248">
              <a:spcAft>
                <a:spcPts val="600"/>
              </a:spcAft>
            </a:pPr>
            <a:r>
              <a:rPr lang="en-US" sz="1656" kern="1200">
                <a:solidFill>
                  <a:schemeClr val="tx1"/>
                </a:solidFill>
                <a:latin typeface="Times New Roman" panose="02020603050405020304" pitchFamily="18" charset="0"/>
                <a:ea typeface="+mn-ea"/>
                <a:cs typeface="Times New Roman" panose="02020603050405020304" pitchFamily="18" charset="0"/>
              </a:rPr>
              <a:t>The churn rate is higher for </a:t>
            </a:r>
          </a:p>
          <a:p>
            <a:pPr defTabSz="841248">
              <a:spcAft>
                <a:spcPts val="600"/>
              </a:spcAft>
            </a:pPr>
            <a:r>
              <a:rPr lang="en-US" sz="1656" kern="1200">
                <a:solidFill>
                  <a:schemeClr val="tx1"/>
                </a:solidFill>
                <a:latin typeface="Times New Roman" panose="02020603050405020304" pitchFamily="18" charset="0"/>
                <a:ea typeface="+mn-ea"/>
                <a:cs typeface="Times New Roman" panose="02020603050405020304" pitchFamily="18" charset="0"/>
              </a:rPr>
              <a:t>customers whose numbers of </a:t>
            </a:r>
          </a:p>
          <a:p>
            <a:pPr defTabSz="841248">
              <a:spcAft>
                <a:spcPts val="600"/>
              </a:spcAft>
            </a:pPr>
            <a:r>
              <a:rPr lang="en-US" sz="1656" kern="1200">
                <a:solidFill>
                  <a:schemeClr val="tx1"/>
                </a:solidFill>
                <a:latin typeface="Times New Roman" panose="02020603050405020304" pitchFamily="18" charset="0"/>
                <a:ea typeface="+mn-ea"/>
                <a:cs typeface="Times New Roman" panose="02020603050405020304" pitchFamily="18" charset="0"/>
              </a:rPr>
              <a:t>recharges during the action</a:t>
            </a:r>
          </a:p>
          <a:p>
            <a:pPr defTabSz="841248">
              <a:spcAft>
                <a:spcPts val="600"/>
              </a:spcAft>
            </a:pPr>
            <a:r>
              <a:rPr lang="en-US" sz="1656" kern="1200">
                <a:solidFill>
                  <a:schemeClr val="tx1"/>
                </a:solidFill>
                <a:latin typeface="Times New Roman" panose="02020603050405020304" pitchFamily="18" charset="0"/>
                <a:ea typeface="+mn-ea"/>
                <a:cs typeface="Times New Roman" panose="02020603050405020304" pitchFamily="18" charset="0"/>
              </a:rPr>
              <a:t>phase is lower than their number </a:t>
            </a:r>
          </a:p>
          <a:p>
            <a:pPr defTabSz="841248">
              <a:spcAft>
                <a:spcPts val="600"/>
              </a:spcAft>
            </a:pPr>
            <a:r>
              <a:rPr lang="en-US" sz="1656" kern="1200">
                <a:solidFill>
                  <a:schemeClr val="tx1"/>
                </a:solidFill>
                <a:latin typeface="Times New Roman" panose="02020603050405020304" pitchFamily="18" charset="0"/>
                <a:ea typeface="+mn-ea"/>
                <a:cs typeface="Times New Roman" panose="02020603050405020304" pitchFamily="18" charset="0"/>
              </a:rPr>
              <a:t>during the good phase as is to be </a:t>
            </a:r>
          </a:p>
          <a:p>
            <a:pPr defTabSz="841248">
              <a:spcAft>
                <a:spcPts val="600"/>
              </a:spcAft>
            </a:pPr>
            <a:r>
              <a:rPr lang="en-US" sz="1656" kern="1200">
                <a:solidFill>
                  <a:schemeClr val="tx1"/>
                </a:solidFill>
                <a:latin typeface="Times New Roman" panose="02020603050405020304" pitchFamily="18" charset="0"/>
                <a:ea typeface="+mn-ea"/>
                <a:cs typeface="Times New Roman" panose="02020603050405020304" pitchFamily="18" charset="0"/>
              </a:rPr>
              <a:t>expected.</a:t>
            </a:r>
            <a:endParaRPr lang="en-US">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2900" y="746847"/>
            <a:ext cx="4163092" cy="367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84022" y="4486573"/>
            <a:ext cx="3880848" cy="1367999"/>
          </a:xfrm>
          <a:prstGeom prst="rect">
            <a:avLst/>
          </a:prstGeom>
          <a:noFill/>
        </p:spPr>
        <p:txBody>
          <a:bodyPr wrap="square" rtlCol="0">
            <a:spAutoFit/>
          </a:bodyPr>
          <a:lstStyle/>
          <a:p>
            <a:pPr defTabSz="841248">
              <a:spcAft>
                <a:spcPts val="600"/>
              </a:spcAft>
            </a:pPr>
            <a:r>
              <a:rPr lang="en-US" sz="1656" kern="1200">
                <a:solidFill>
                  <a:schemeClr val="tx1"/>
                </a:solidFill>
                <a:latin typeface="Times New Roman" panose="02020603050405020304" pitchFamily="18" charset="0"/>
                <a:ea typeface="+mn-ea"/>
                <a:cs typeface="Times New Roman" panose="02020603050405020304" pitchFamily="18" charset="0"/>
              </a:rPr>
              <a:t>The accompanying graph demonstrates that consumers with lower recharge amounts and/or fewer recharges in the action phase compared to the good phase have higher churn  rates.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559580"/>
            <a:ext cx="4491817" cy="405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47447" y="4704553"/>
            <a:ext cx="4562302" cy="1698157"/>
          </a:xfrm>
          <a:prstGeom prst="rect">
            <a:avLst/>
          </a:prstGeom>
          <a:noFill/>
        </p:spPr>
        <p:txBody>
          <a:bodyPr wrap="square" rtlCol="0">
            <a:spAutoFit/>
          </a:bodyPr>
          <a:lstStyle/>
          <a:p>
            <a:pPr marL="262890" indent="-262890" defTabSz="841248">
              <a:spcAft>
                <a:spcPts val="600"/>
              </a:spcAft>
              <a:buFont typeface="Wingdings" panose="05000000000000000000" charset="0"/>
              <a:buChar char="Ø"/>
            </a:pPr>
            <a:r>
              <a:rPr lang="en-US" sz="1656" kern="1200">
                <a:solidFill>
                  <a:schemeClr val="tx1"/>
                </a:solidFill>
                <a:latin typeface="Times New Roman" panose="02020603050405020304" pitchFamily="18" charset="0"/>
                <a:ea typeface="+mn-ea"/>
                <a:cs typeface="Times New Roman" panose="02020603050405020304" pitchFamily="18" charset="0"/>
              </a:rPr>
              <a:t>The range of every revenue per user (ARPU) for churned </a:t>
            </a:r>
            <a:r>
              <a:rPr lang="en-US" sz="1656" kern="1200" err="1">
                <a:solidFill>
                  <a:schemeClr val="tx1"/>
                </a:solidFill>
                <a:latin typeface="Times New Roman" panose="02020603050405020304" pitchFamily="18" charset="0"/>
                <a:ea typeface="+mn-ea"/>
                <a:cs typeface="Times New Roman" panose="02020603050405020304" pitchFamily="18" charset="0"/>
              </a:rPr>
              <a:t>cutomers</a:t>
            </a:r>
            <a:r>
              <a:rPr lang="en-US" sz="1656" kern="1200">
                <a:solidFill>
                  <a:schemeClr val="tx1"/>
                </a:solidFill>
                <a:latin typeface="Times New Roman" panose="02020603050405020304" pitchFamily="18" charset="0"/>
                <a:ea typeface="+mn-ea"/>
                <a:cs typeface="Times New Roman" panose="02020603050405020304" pitchFamily="18" charset="0"/>
              </a:rPr>
              <a:t> is primarily 0 to 900.Customers with higher ARPU are less likely to leave the company</a:t>
            </a:r>
          </a:p>
          <a:p>
            <a:pPr marL="262890" indent="-262890" defTabSz="841248">
              <a:spcAft>
                <a:spcPts val="600"/>
              </a:spcAft>
              <a:buFont typeface="Wingdings" panose="05000000000000000000" charset="0"/>
              <a:buChar char="Ø"/>
            </a:pPr>
            <a:r>
              <a:rPr lang="en-US" sz="1656" kern="1200">
                <a:solidFill>
                  <a:schemeClr val="tx1"/>
                </a:solidFill>
                <a:latin typeface="Times New Roman" panose="02020603050405020304" pitchFamily="18" charset="0"/>
                <a:ea typeface="+mn-ea"/>
                <a:cs typeface="Times New Roman" panose="02020603050405020304" pitchFamily="18" charset="0"/>
              </a:rPr>
              <a:t>The range ARPU for non churned clients is primarily 0 to 1000</a:t>
            </a:r>
            <a:endParaRPr lang="en-US">
              <a:latin typeface="Times New Roman" panose="02020603050405020304" pitchFamily="18" charset="0"/>
              <a:cs typeface="Times New Roman" panose="02020603050405020304" pitchFamily="18" charset="0"/>
            </a:endParaRPr>
          </a:p>
        </p:txBody>
      </p:sp>
      <p:pic>
        <p:nvPicPr>
          <p:cNvPr id="1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70075" y="531705"/>
            <a:ext cx="4031025" cy="3974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195792" y="4859165"/>
            <a:ext cx="3605308" cy="1443344"/>
          </a:xfrm>
          <a:prstGeom prst="rect">
            <a:avLst/>
          </a:prstGeom>
          <a:solidFill>
            <a:schemeClr val="bg1"/>
          </a:solidFill>
        </p:spPr>
        <p:txBody>
          <a:bodyPr wrap="square" rtlCol="0">
            <a:spAutoFit/>
          </a:bodyPr>
          <a:lstStyle/>
          <a:p>
            <a:pPr marL="262890" indent="-262890" defTabSz="841248">
              <a:spcAft>
                <a:spcPts val="600"/>
              </a:spcAft>
              <a:buFont typeface="Wingdings" panose="05000000000000000000" charset="0"/>
              <a:buChar char="Ø"/>
            </a:pPr>
            <a:r>
              <a:rPr lang="en-US" sz="1656" kern="1200">
                <a:solidFill>
                  <a:schemeClr val="tx1"/>
                </a:solidFill>
                <a:latin typeface="Times New Roman" panose="02020603050405020304" pitchFamily="18" charset="0"/>
                <a:ea typeface="+mn-ea"/>
                <a:cs typeface="Times New Roman" panose="02020603050405020304" pitchFamily="18" charset="0"/>
              </a:rPr>
              <a:t>The churn customer’s minutes of usage (MOU) are primarily in the 0 to 2500 </a:t>
            </a:r>
            <a:r>
              <a:rPr lang="en-US" sz="1656" kern="1200" err="1">
                <a:solidFill>
                  <a:schemeClr val="tx1"/>
                </a:solidFill>
                <a:latin typeface="Times New Roman" panose="02020603050405020304" pitchFamily="18" charset="0"/>
                <a:ea typeface="+mn-ea"/>
                <a:cs typeface="Times New Roman" panose="02020603050405020304" pitchFamily="18" charset="0"/>
              </a:rPr>
              <a:t>range.</a:t>
            </a:r>
          </a:p>
          <a:p>
            <a:pPr marL="262890" indent="-262890" defTabSz="841248">
              <a:spcAft>
                <a:spcPts val="600"/>
              </a:spcAft>
              <a:buFont typeface="Wingdings" panose="05000000000000000000" charset="0"/>
              <a:buChar char="Ø"/>
            </a:pPr>
            <a:r>
              <a:rPr lang="en-US" sz="1656" kern="1200" err="1">
                <a:solidFill>
                  <a:schemeClr val="tx1"/>
                </a:solidFill>
                <a:latin typeface="Times New Roman" panose="02020603050405020304" pitchFamily="18" charset="0"/>
                <a:ea typeface="+mn-ea"/>
                <a:cs typeface="Times New Roman" panose="02020603050405020304" pitchFamily="18" charset="0"/>
              </a:rPr>
              <a:t>Less</a:t>
            </a:r>
            <a:r>
              <a:rPr lang="en-US" sz="1656" kern="1200">
                <a:solidFill>
                  <a:schemeClr val="tx1"/>
                </a:solidFill>
                <a:latin typeface="Times New Roman" panose="02020603050405020304" pitchFamily="18" charset="0"/>
                <a:ea typeface="+mn-ea"/>
                <a:cs typeface="Times New Roman" panose="02020603050405020304" pitchFamily="18" charset="0"/>
              </a:rPr>
              <a:t> turnover is likely the </a:t>
            </a:r>
            <a:r>
              <a:rPr lang="en-US" sz="1656" kern="1200" err="1">
                <a:solidFill>
                  <a:schemeClr val="tx1"/>
                </a:solidFill>
                <a:latin typeface="Times New Roman" panose="02020603050405020304" pitchFamily="18" charset="0"/>
                <a:ea typeface="+mn-ea"/>
                <a:cs typeface="Times New Roman" panose="02020603050405020304" pitchFamily="18" charset="0"/>
              </a:rPr>
              <a:t>stroner</a:t>
            </a:r>
            <a:r>
              <a:rPr lang="en-US" sz="1656" kern="1200">
                <a:solidFill>
                  <a:schemeClr val="tx1"/>
                </a:solidFill>
                <a:latin typeface="Times New Roman" panose="02020603050405020304" pitchFamily="18" charset="0"/>
                <a:ea typeface="+mn-ea"/>
                <a:cs typeface="Times New Roman" panose="02020603050405020304" pitchFamily="18" charset="0"/>
              </a:rPr>
              <a:t> than MOU</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680" y="583576"/>
            <a:ext cx="4157420" cy="351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59562" y="4625194"/>
            <a:ext cx="3957315" cy="1902124"/>
          </a:xfrm>
          <a:prstGeom prst="rect">
            <a:avLst/>
          </a:prstGeom>
          <a:solidFill>
            <a:schemeClr val="bg1"/>
          </a:solidFill>
        </p:spPr>
        <p:txBody>
          <a:bodyPr wrap="square" rtlCol="0">
            <a:spAutoFit/>
          </a:bodyPr>
          <a:lstStyle/>
          <a:p>
            <a:pPr defTabSz="859536">
              <a:spcAft>
                <a:spcPts val="600"/>
              </a:spcAft>
            </a:pPr>
            <a:r>
              <a:rPr lang="en-US" sz="1692" kern="1200">
                <a:solidFill>
                  <a:schemeClr val="tx1"/>
                </a:solidFill>
                <a:latin typeface="Times New Roman" panose="02020603050405020304" pitchFamily="18" charset="0"/>
                <a:ea typeface="+mn-ea"/>
                <a:cs typeface="Times New Roman" panose="02020603050405020304" pitchFamily="18" charset="0"/>
              </a:rPr>
              <a:t>We can see that the churn rate is higher in </a:t>
            </a:r>
          </a:p>
          <a:p>
            <a:pPr defTabSz="859536">
              <a:spcAft>
                <a:spcPts val="600"/>
              </a:spcAft>
            </a:pPr>
            <a:r>
              <a:rPr lang="en-US" sz="1692" kern="1200">
                <a:solidFill>
                  <a:schemeClr val="tx1"/>
                </a:solidFill>
                <a:latin typeface="Times New Roman" panose="02020603050405020304" pitchFamily="18" charset="0"/>
                <a:ea typeface="+mn-ea"/>
                <a:cs typeface="Times New Roman" panose="02020603050405020304" pitchFamily="18" charset="0"/>
              </a:rPr>
              <a:t>This instance as well for consumers whose </a:t>
            </a:r>
          </a:p>
          <a:p>
            <a:pPr defTabSz="859536">
              <a:spcAft>
                <a:spcPts val="600"/>
              </a:spcAft>
            </a:pPr>
            <a:r>
              <a:rPr lang="en-US" sz="1692" kern="1200">
                <a:solidFill>
                  <a:schemeClr val="tx1"/>
                </a:solidFill>
                <a:latin typeface="Times New Roman" panose="02020603050405020304" pitchFamily="18" charset="0"/>
                <a:ea typeface="+mn-ea"/>
                <a:cs typeface="Times New Roman" panose="02020603050405020304" pitchFamily="18" charset="0"/>
              </a:rPr>
              <a:t>Recharge amounts are  reduced as the volume based costs rise during the action month</a:t>
            </a:r>
          </a:p>
          <a:p>
            <a:pPr>
              <a:spcAft>
                <a:spcPts val="600"/>
              </a:spcAft>
            </a:pPr>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583656"/>
            <a:ext cx="4300780" cy="396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29619" y="4625274"/>
            <a:ext cx="3583983" cy="1389690"/>
          </a:xfrm>
          <a:prstGeom prst="rect">
            <a:avLst/>
          </a:prstGeom>
          <a:noFill/>
        </p:spPr>
        <p:txBody>
          <a:bodyPr wrap="square" rtlCol="0">
            <a:spAutoFit/>
          </a:bodyPr>
          <a:lstStyle/>
          <a:p>
            <a:pPr defTabSz="859536">
              <a:spcAft>
                <a:spcPts val="600"/>
              </a:spcAft>
            </a:pPr>
            <a:r>
              <a:rPr lang="en-US" sz="1692" kern="1200">
                <a:solidFill>
                  <a:schemeClr val="tx1"/>
                </a:solidFill>
                <a:latin typeface="Times New Roman" panose="02020603050405020304" pitchFamily="18" charset="0"/>
                <a:ea typeface="+mn-ea"/>
                <a:cs typeface="Times New Roman" panose="02020603050405020304" pitchFamily="18" charset="0"/>
              </a:rPr>
              <a:t>The pattern shown above demonstrates that the recharge quantity and amount are mostly proportional. The amount of the recharge increases with the number of recharges.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34811" y="4230094"/>
            <a:ext cx="4676451" cy="18001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We can observe that 40 components account for almost 90%of the data’s variation. </a:t>
            </a:r>
          </a:p>
          <a:p>
            <a:pPr indent="-228600">
              <a:lnSpc>
                <a:spcPct val="90000"/>
              </a:lnSpc>
              <a:spcAft>
                <a:spcPts val="600"/>
              </a:spcAft>
              <a:buFont typeface="Arial" panose="020B0604020202020204" pitchFamily="34" charset="0"/>
              <a:buChar char="•"/>
            </a:pPr>
            <a:r>
              <a:rPr lang="en-US" sz="1700"/>
              <a:t>Thus, we will run PCA on 40 components </a:t>
            </a:r>
          </a:p>
        </p:txBody>
      </p:sp>
      <p:sp>
        <p:nvSpPr>
          <p:cNvPr id="7177" name="Rectangle 7176">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332389" y="457200"/>
            <a:ext cx="2820843" cy="173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2441" y="2356886"/>
            <a:ext cx="2782202" cy="155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164638" y="2128654"/>
            <a:ext cx="1529463" cy="1138773"/>
          </a:xfrm>
          <a:prstGeom prst="rect">
            <a:avLst/>
          </a:prstGeom>
          <a:noFill/>
        </p:spPr>
        <p:txBody>
          <a:bodyPr wrap="square" rtlCol="0">
            <a:spAutoFit/>
          </a:bodyPr>
          <a:lstStyle/>
          <a:p>
            <a:pPr defTabSz="457200">
              <a:spcAft>
                <a:spcPts val="600"/>
              </a:spcAft>
            </a:pPr>
            <a:r>
              <a:rPr lang="en-US" sz="900" kern="1200">
                <a:solidFill>
                  <a:schemeClr val="tx1"/>
                </a:solidFill>
                <a:latin typeface="Times New Roman" panose="02020603050405020304" pitchFamily="18" charset="0"/>
                <a:ea typeface="+mn-ea"/>
                <a:cs typeface="Times New Roman" panose="02020603050405020304" pitchFamily="18" charset="0"/>
              </a:rPr>
              <a:t>Overall the model is applying what it had learned from the train set well in the test set and is giving goo d performance</a:t>
            </a:r>
          </a:p>
          <a:p>
            <a:pPr>
              <a:spcAft>
                <a:spcPts val="600"/>
              </a:spcAft>
            </a:pPr>
            <a:endParaRPr lang="en-US">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extLst>
              <p:ext uri="{D42A27DB-BD31-4B8C-83A1-F6EECF244321}">
                <p14:modId xmlns:p14="http://schemas.microsoft.com/office/powerpoint/2010/main" val="260648812"/>
              </p:ext>
            </p:extLst>
          </p:nvPr>
        </p:nvGraphicFramePr>
        <p:xfrm>
          <a:off x="5153232" y="2862967"/>
          <a:ext cx="3360420" cy="1737360"/>
        </p:xfrm>
        <a:graphic>
          <a:graphicData uri="http://schemas.openxmlformats.org/drawingml/2006/table">
            <a:tbl>
              <a:tblPr firstRow="1" bandRow="1">
                <a:tableStyleId>{5C22544A-7EE6-4342-B048-85BDC9FD1C3A}</a:tableStyleId>
              </a:tblPr>
              <a:tblGrid>
                <a:gridCol w="1243965">
                  <a:extLst>
                    <a:ext uri="{9D8B030D-6E8A-4147-A177-3AD203B41FA5}">
                      <a16:colId xmlns:a16="http://schemas.microsoft.com/office/drawing/2014/main" val="20000"/>
                    </a:ext>
                  </a:extLst>
                </a:gridCol>
                <a:gridCol w="1104265">
                  <a:extLst>
                    <a:ext uri="{9D8B030D-6E8A-4147-A177-3AD203B41FA5}">
                      <a16:colId xmlns:a16="http://schemas.microsoft.com/office/drawing/2014/main" val="20001"/>
                    </a:ext>
                  </a:extLst>
                </a:gridCol>
                <a:gridCol w="1012190">
                  <a:extLst>
                    <a:ext uri="{9D8B030D-6E8A-4147-A177-3AD203B41FA5}">
                      <a16:colId xmlns:a16="http://schemas.microsoft.com/office/drawing/2014/main" val="20002"/>
                    </a:ext>
                  </a:extLst>
                </a:gridCol>
              </a:tblGrid>
              <a:tr h="640080">
                <a:tc>
                  <a:txBody>
                    <a:bodyPr/>
                    <a:lstStyle/>
                    <a:p>
                      <a:r>
                        <a:rPr lang="en-IN">
                          <a:solidFill>
                            <a:schemeClr val="tx2"/>
                          </a:solidFill>
                          <a:latin typeface="Times New Roman" panose="02020603050405020304" pitchFamily="18" charset="0"/>
                          <a:cs typeface="Times New Roman" panose="02020603050405020304" pitchFamily="18" charset="0"/>
                        </a:rPr>
                        <a:t>Metric</a:t>
                      </a:r>
                    </a:p>
                  </a:txBody>
                  <a:tcPr/>
                </a:tc>
                <a:tc>
                  <a:txBody>
                    <a:bodyPr/>
                    <a:lstStyle/>
                    <a:p>
                      <a:r>
                        <a:rPr lang="en-IN">
                          <a:solidFill>
                            <a:schemeClr val="tx2"/>
                          </a:solidFill>
                          <a:latin typeface="Times New Roman" panose="02020603050405020304" pitchFamily="18" charset="0"/>
                          <a:cs typeface="Times New Roman" panose="02020603050405020304" pitchFamily="18" charset="0"/>
                        </a:rPr>
                        <a:t>Train set</a:t>
                      </a:r>
                    </a:p>
                  </a:txBody>
                  <a:tcPr/>
                </a:tc>
                <a:tc>
                  <a:txBody>
                    <a:bodyPr/>
                    <a:lstStyle/>
                    <a:p>
                      <a:r>
                        <a:rPr lang="en-IN">
                          <a:solidFill>
                            <a:schemeClr val="tx2"/>
                          </a:solidFill>
                          <a:latin typeface="Times New Roman" panose="02020603050405020304" pitchFamily="18" charset="0"/>
                          <a:cs typeface="Times New Roman" panose="02020603050405020304" pitchFamily="18" charset="0"/>
                        </a:rPr>
                        <a:t>Test set</a:t>
                      </a:r>
                    </a:p>
                  </a:txBody>
                  <a:tcPr/>
                </a:tc>
                <a:extLst>
                  <a:ext uri="{0D108BD9-81ED-4DB2-BD59-A6C34878D82A}">
                    <a16:rowId xmlns:a16="http://schemas.microsoft.com/office/drawing/2014/main" val="10000"/>
                  </a:ext>
                </a:extLst>
              </a:tr>
              <a:tr h="236855">
                <a:tc>
                  <a:txBody>
                    <a:bodyPr/>
                    <a:lstStyle/>
                    <a:p>
                      <a:r>
                        <a:rPr lang="en-IN">
                          <a:latin typeface="Times New Roman" panose="02020603050405020304" pitchFamily="18" charset="0"/>
                          <a:cs typeface="Times New Roman" panose="02020603050405020304" pitchFamily="18" charset="0"/>
                        </a:rPr>
                        <a:t>Accuracy</a:t>
                      </a:r>
                    </a:p>
                  </a:txBody>
                  <a:tcPr/>
                </a:tc>
                <a:tc>
                  <a:txBody>
                    <a:bodyPr/>
                    <a:lstStyle/>
                    <a:p>
                      <a:r>
                        <a:rPr lang="en-IN">
                          <a:latin typeface="Times New Roman" panose="02020603050405020304" pitchFamily="18" charset="0"/>
                          <a:cs typeface="Times New Roman" panose="02020603050405020304" pitchFamily="18" charset="0"/>
                        </a:rPr>
                        <a:t>0.84</a:t>
                      </a:r>
                    </a:p>
                  </a:txBody>
                  <a:tcPr/>
                </a:tc>
                <a:tc>
                  <a:txBody>
                    <a:bodyPr/>
                    <a:lstStyle/>
                    <a:p>
                      <a:r>
                        <a:rPr lang="en-IN">
                          <a:latin typeface="Times New Roman" panose="02020603050405020304" pitchFamily="18" charset="0"/>
                          <a:cs typeface="Times New Roman" panose="02020603050405020304" pitchFamily="18" charset="0"/>
                        </a:rPr>
                        <a:t>0.77</a:t>
                      </a:r>
                    </a:p>
                  </a:txBody>
                  <a:tcPr/>
                </a:tc>
                <a:extLst>
                  <a:ext uri="{0D108BD9-81ED-4DB2-BD59-A6C34878D82A}">
                    <a16:rowId xmlns:a16="http://schemas.microsoft.com/office/drawing/2014/main" val="10001"/>
                  </a:ext>
                </a:extLst>
              </a:tr>
              <a:tr h="365760">
                <a:tc>
                  <a:txBody>
                    <a:bodyPr/>
                    <a:lstStyle/>
                    <a:p>
                      <a:r>
                        <a:rPr lang="en-IN">
                          <a:latin typeface="Times New Roman" panose="02020603050405020304" pitchFamily="18" charset="0"/>
                          <a:cs typeface="Times New Roman" panose="02020603050405020304" pitchFamily="18" charset="0"/>
                        </a:rPr>
                        <a:t>Sensitivity</a:t>
                      </a:r>
                    </a:p>
                  </a:txBody>
                  <a:tcPr/>
                </a:tc>
                <a:tc>
                  <a:txBody>
                    <a:bodyPr/>
                    <a:lstStyle/>
                    <a:p>
                      <a:r>
                        <a:rPr lang="en-IN">
                          <a:latin typeface="Times New Roman" panose="02020603050405020304" pitchFamily="18" charset="0"/>
                          <a:cs typeface="Times New Roman" panose="02020603050405020304" pitchFamily="18" charset="0"/>
                        </a:rPr>
                        <a:t>0.9</a:t>
                      </a:r>
                    </a:p>
                  </a:txBody>
                  <a:tcPr/>
                </a:tc>
                <a:tc>
                  <a:txBody>
                    <a:bodyPr/>
                    <a:lstStyle/>
                    <a:p>
                      <a:r>
                        <a:rPr lang="en-IN">
                          <a:latin typeface="Times New Roman" panose="02020603050405020304" pitchFamily="18" charset="0"/>
                          <a:cs typeface="Times New Roman" panose="02020603050405020304" pitchFamily="18" charset="0"/>
                        </a:rPr>
                        <a:t>0.9</a:t>
                      </a:r>
                    </a:p>
                  </a:txBody>
                  <a:tcPr/>
                </a:tc>
                <a:extLst>
                  <a:ext uri="{0D108BD9-81ED-4DB2-BD59-A6C34878D82A}">
                    <a16:rowId xmlns:a16="http://schemas.microsoft.com/office/drawing/2014/main" val="10002"/>
                  </a:ext>
                </a:extLst>
              </a:tr>
              <a:tr h="365760">
                <a:tc>
                  <a:txBody>
                    <a:bodyPr/>
                    <a:lstStyle/>
                    <a:p>
                      <a:r>
                        <a:rPr lang="en-IN">
                          <a:latin typeface="Times New Roman" panose="02020603050405020304" pitchFamily="18" charset="0"/>
                          <a:cs typeface="Times New Roman" panose="02020603050405020304" pitchFamily="18" charset="0"/>
                        </a:rPr>
                        <a:t>Specificity</a:t>
                      </a:r>
                    </a:p>
                  </a:txBody>
                  <a:tcPr/>
                </a:tc>
                <a:tc>
                  <a:txBody>
                    <a:bodyPr/>
                    <a:lstStyle/>
                    <a:p>
                      <a:r>
                        <a:rPr lang="en-IN">
                          <a:latin typeface="Times New Roman" panose="02020603050405020304" pitchFamily="18" charset="0"/>
                          <a:cs typeface="Times New Roman" panose="02020603050405020304" pitchFamily="18" charset="0"/>
                        </a:rPr>
                        <a:t>0.76</a:t>
                      </a:r>
                    </a:p>
                  </a:txBody>
                  <a:tcPr/>
                </a:tc>
                <a:tc>
                  <a:txBody>
                    <a:bodyPr/>
                    <a:lstStyle/>
                    <a:p>
                      <a:r>
                        <a:rPr lang="en-IN">
                          <a:latin typeface="Times New Roman" panose="02020603050405020304" pitchFamily="18" charset="0"/>
                          <a:cs typeface="Times New Roman" panose="02020603050405020304" pitchFamily="18" charset="0"/>
                        </a:rPr>
                        <a:t>0.78</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domain PPT</Template>
  <TotalTime>4</TotalTime>
  <Words>963</Words>
  <Application>Microsoft Office PowerPoint</Application>
  <PresentationFormat>On-screen Show (4:3)</PresentationFormat>
  <Paragraphs>99</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Business Cooperate</vt:lpstr>
      <vt:lpstr>Telecom Churn Prediction</vt:lpstr>
      <vt:lpstr>PROBLEM STATEMENT</vt:lpstr>
      <vt:lpstr>MAIN OBJECTIVES</vt:lpstr>
      <vt:lpstr>Method of Problem Solving</vt:lpstr>
      <vt:lpstr>Data Understanding and EDA</vt:lpstr>
      <vt:lpstr>PowerPoint Presentation</vt:lpstr>
      <vt:lpstr>PowerPoint Presentation</vt:lpstr>
      <vt:lpstr>PowerPoint Presentation</vt:lpstr>
      <vt:lpstr>PowerPoint Presentation</vt:lpstr>
      <vt:lpstr>MODEL INTERPRETATION</vt:lpstr>
      <vt:lpstr>MODEL INTERPRETATION</vt:lpstr>
      <vt:lpstr>BUSINESS RECOMMENDATION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admin</dc:creator>
  <cp:lastModifiedBy>Komuravelly, Sai Teja</cp:lastModifiedBy>
  <cp:revision>61</cp:revision>
  <dcterms:created xsi:type="dcterms:W3CDTF">2023-03-10T13:15:00Z</dcterms:created>
  <dcterms:modified xsi:type="dcterms:W3CDTF">2023-06-09T06:08:30Z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C749EDBBEC89400487AC4BC2453FC7FE</vt:lpwstr>
  </property>
  <property fmtid="{D5CDD505-2E9C-101B-9397-08002B2CF9AE}" pid="3" name="KSOProductBuildVer">
    <vt:lpwstr>1033-11.2.0.11486</vt:lpwstr>
  </property>
</Properties>
</file>