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1" r:id="rId4"/>
    <p:sldId id="263" r:id="rId5"/>
    <p:sldId id="268" r:id="rId6"/>
    <p:sldId id="266" r:id="rId7"/>
    <p:sldId id="269" r:id="rId8"/>
    <p:sldId id="270" r:id="rId9"/>
    <p:sldId id="271" r:id="rId10"/>
    <p:sldId id="272" r:id="rId11"/>
    <p:sldId id="264"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43"/>
  </p:normalViewPr>
  <p:slideViewPr>
    <p:cSldViewPr snapToGrid="0" snapToObjects="1">
      <p:cViewPr varScale="1">
        <p:scale>
          <a:sx n="81" d="100"/>
          <a:sy n="81" d="100"/>
        </p:scale>
        <p:origin x="96" y="53"/>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123" d="100"/>
          <a:sy n="123" d="100"/>
        </p:scale>
        <p:origin x="-28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0A896-018D-4FAA-B2B1-D5BCEB09795B}" type="doc">
      <dgm:prSet loTypeId="urn:microsoft.com/office/officeart/2005/8/layout/process4" loCatId="list" qsTypeId="urn:microsoft.com/office/officeart/2005/8/quickstyle/3d3" qsCatId="3D" csTypeId="urn:microsoft.com/office/officeart/2005/8/colors/colorful2" csCatId="colorful" phldr="1"/>
      <dgm:spPr/>
      <dgm:t>
        <a:bodyPr/>
        <a:lstStyle/>
        <a:p>
          <a:endParaRPr lang="en-IN"/>
        </a:p>
      </dgm:t>
    </dgm:pt>
    <dgm:pt modelId="{C0BE2A92-DE1A-40EA-BBCB-4336A16FAE45}">
      <dgm:prSet phldrT="[Text]"/>
      <dgm:spPr>
        <a:solidFill>
          <a:srgbClr val="500000"/>
        </a:solidFill>
      </dgm:spPr>
      <dgm:t>
        <a:bodyPr/>
        <a:lstStyle/>
        <a:p>
          <a:pPr algn="ctr"/>
          <a:r>
            <a:rPr lang="en-IN" dirty="0"/>
            <a:t>Initial Framework</a:t>
          </a:r>
        </a:p>
      </dgm:t>
    </dgm:pt>
    <dgm:pt modelId="{AC070B28-9300-41D5-A2C3-317A6B314F93}" type="parTrans" cxnId="{E737BCDD-FE7A-4B80-B63E-A51491EE9041}">
      <dgm:prSet/>
      <dgm:spPr/>
      <dgm:t>
        <a:bodyPr/>
        <a:lstStyle/>
        <a:p>
          <a:pPr algn="ctr"/>
          <a:endParaRPr lang="en-IN"/>
        </a:p>
      </dgm:t>
    </dgm:pt>
    <dgm:pt modelId="{63835C1D-3DE7-4170-8C7F-FC12E2139537}" type="sibTrans" cxnId="{E737BCDD-FE7A-4B80-B63E-A51491EE9041}">
      <dgm:prSet/>
      <dgm:spPr/>
      <dgm:t>
        <a:bodyPr/>
        <a:lstStyle/>
        <a:p>
          <a:pPr algn="ctr"/>
          <a:endParaRPr lang="en-IN"/>
        </a:p>
      </dgm:t>
    </dgm:pt>
    <dgm:pt modelId="{79345BDE-BADE-4512-AA9A-40E39E5CCC0A}">
      <dgm:prSet phldrT="[Text]"/>
      <dgm:spPr/>
      <dgm:t>
        <a:bodyPr/>
        <a:lstStyle/>
        <a:p>
          <a:pPr algn="ctr"/>
          <a:r>
            <a:rPr lang="en-IN" dirty="0"/>
            <a:t>ROS Cloud Server setup</a:t>
          </a:r>
        </a:p>
      </dgm:t>
    </dgm:pt>
    <dgm:pt modelId="{F03FD347-2F26-437F-867A-8F9474FB64A5}" type="parTrans" cxnId="{E971A7D9-6E31-4FA3-AB40-F07A985F6A6F}">
      <dgm:prSet/>
      <dgm:spPr/>
      <dgm:t>
        <a:bodyPr/>
        <a:lstStyle/>
        <a:p>
          <a:pPr algn="ctr"/>
          <a:endParaRPr lang="en-IN"/>
        </a:p>
      </dgm:t>
    </dgm:pt>
    <dgm:pt modelId="{29902CF8-3E3B-436B-9F57-108AA224310D}" type="sibTrans" cxnId="{E971A7D9-6E31-4FA3-AB40-F07A985F6A6F}">
      <dgm:prSet/>
      <dgm:spPr/>
      <dgm:t>
        <a:bodyPr/>
        <a:lstStyle/>
        <a:p>
          <a:pPr algn="ctr"/>
          <a:endParaRPr lang="en-IN"/>
        </a:p>
      </dgm:t>
    </dgm:pt>
    <dgm:pt modelId="{C15F162F-903C-41AC-B447-524F2015D6F8}">
      <dgm:prSet phldrT="[Text]"/>
      <dgm:spPr/>
      <dgm:t>
        <a:bodyPr/>
        <a:lstStyle/>
        <a:p>
          <a:pPr algn="ctr"/>
          <a:r>
            <a:rPr lang="en-IN" dirty="0"/>
            <a:t>Create Robot LAN</a:t>
          </a:r>
        </a:p>
      </dgm:t>
    </dgm:pt>
    <dgm:pt modelId="{01C997F6-118B-4EC7-9E80-059D97A32908}" type="parTrans" cxnId="{F5324A32-B57F-47F5-98E6-FFA6483BD2CA}">
      <dgm:prSet/>
      <dgm:spPr/>
      <dgm:t>
        <a:bodyPr/>
        <a:lstStyle/>
        <a:p>
          <a:pPr algn="ctr"/>
          <a:endParaRPr lang="en-IN"/>
        </a:p>
      </dgm:t>
    </dgm:pt>
    <dgm:pt modelId="{CEB1DCCA-2415-484C-8B2E-2FD872061031}" type="sibTrans" cxnId="{F5324A32-B57F-47F5-98E6-FFA6483BD2CA}">
      <dgm:prSet/>
      <dgm:spPr/>
      <dgm:t>
        <a:bodyPr/>
        <a:lstStyle/>
        <a:p>
          <a:pPr algn="ctr"/>
          <a:endParaRPr lang="en-IN"/>
        </a:p>
      </dgm:t>
    </dgm:pt>
    <dgm:pt modelId="{F194BF25-5D50-4114-B05F-0F415D45F66D}">
      <dgm:prSet phldrT="[Text]"/>
      <dgm:spPr/>
      <dgm:t>
        <a:bodyPr/>
        <a:lstStyle/>
        <a:p>
          <a:pPr algn="ctr"/>
          <a:r>
            <a:rPr lang="en-IN" dirty="0"/>
            <a:t>Inter module Sensor Fusion</a:t>
          </a:r>
        </a:p>
      </dgm:t>
    </dgm:pt>
    <dgm:pt modelId="{1D2F7AE7-A475-4A0D-965E-93C37C4CDA36}" type="parTrans" cxnId="{6E4CB607-8267-4A89-9035-A99B32B998FE}">
      <dgm:prSet/>
      <dgm:spPr/>
      <dgm:t>
        <a:bodyPr/>
        <a:lstStyle/>
        <a:p>
          <a:pPr algn="ctr"/>
          <a:endParaRPr lang="en-IN"/>
        </a:p>
      </dgm:t>
    </dgm:pt>
    <dgm:pt modelId="{EB583692-D88F-4C33-A2E3-C25B7DF788B3}" type="sibTrans" cxnId="{6E4CB607-8267-4A89-9035-A99B32B998FE}">
      <dgm:prSet/>
      <dgm:spPr/>
      <dgm:t>
        <a:bodyPr/>
        <a:lstStyle/>
        <a:p>
          <a:pPr algn="ctr"/>
          <a:endParaRPr lang="en-IN"/>
        </a:p>
      </dgm:t>
    </dgm:pt>
    <dgm:pt modelId="{0973B946-9744-4560-997A-261CC079AB6A}">
      <dgm:prSet phldrT="[Text]"/>
      <dgm:spPr/>
      <dgm:t>
        <a:bodyPr/>
        <a:lstStyle/>
        <a:p>
          <a:pPr algn="ctr"/>
          <a:r>
            <a:rPr lang="en-IN" dirty="0"/>
            <a:t>Connected intelligence among sub modules</a:t>
          </a:r>
        </a:p>
      </dgm:t>
    </dgm:pt>
    <dgm:pt modelId="{375AC610-2E41-42B8-B2D7-42F7301FEEB6}" type="parTrans" cxnId="{DE638231-605B-42EA-AD35-ABB16CCFF7D0}">
      <dgm:prSet/>
      <dgm:spPr/>
      <dgm:t>
        <a:bodyPr/>
        <a:lstStyle/>
        <a:p>
          <a:pPr algn="ctr"/>
          <a:endParaRPr lang="en-IN"/>
        </a:p>
      </dgm:t>
    </dgm:pt>
    <dgm:pt modelId="{CA0A52BF-A1AD-4A50-997A-3714C9206733}" type="sibTrans" cxnId="{DE638231-605B-42EA-AD35-ABB16CCFF7D0}">
      <dgm:prSet/>
      <dgm:spPr/>
      <dgm:t>
        <a:bodyPr/>
        <a:lstStyle/>
        <a:p>
          <a:pPr algn="ctr"/>
          <a:endParaRPr lang="en-IN"/>
        </a:p>
      </dgm:t>
    </dgm:pt>
    <dgm:pt modelId="{D427EC3D-BD80-4D41-B7A8-0C5ED8F766F1}">
      <dgm:prSet phldrT="[Text]"/>
      <dgm:spPr/>
      <dgm:t>
        <a:bodyPr/>
        <a:lstStyle/>
        <a:p>
          <a:pPr algn="ctr"/>
          <a:r>
            <a:rPr lang="en-IN" dirty="0"/>
            <a:t>Test data throughput</a:t>
          </a:r>
        </a:p>
      </dgm:t>
    </dgm:pt>
    <dgm:pt modelId="{51570530-CA2E-4304-8315-35F9A5DCA201}" type="parTrans" cxnId="{84403950-821D-4D54-86F2-CD1E0DCF3707}">
      <dgm:prSet/>
      <dgm:spPr/>
      <dgm:t>
        <a:bodyPr/>
        <a:lstStyle/>
        <a:p>
          <a:pPr algn="ctr"/>
          <a:endParaRPr lang="en-IN"/>
        </a:p>
      </dgm:t>
    </dgm:pt>
    <dgm:pt modelId="{C2C65E73-B2AD-4A30-A752-09E80ECABF01}" type="sibTrans" cxnId="{84403950-821D-4D54-86F2-CD1E0DCF3707}">
      <dgm:prSet/>
      <dgm:spPr/>
      <dgm:t>
        <a:bodyPr/>
        <a:lstStyle/>
        <a:p>
          <a:pPr algn="ctr"/>
          <a:endParaRPr lang="en-IN"/>
        </a:p>
      </dgm:t>
    </dgm:pt>
    <dgm:pt modelId="{F1BD0D4D-C60E-434F-B93B-5E8B82019F6E}">
      <dgm:prSet phldrT="[Text]"/>
      <dgm:spPr/>
      <dgm:t>
        <a:bodyPr/>
        <a:lstStyle/>
        <a:p>
          <a:pPr algn="ctr"/>
          <a:r>
            <a:rPr lang="en-IN" dirty="0"/>
            <a:t>Shared autonomy</a:t>
          </a:r>
        </a:p>
      </dgm:t>
    </dgm:pt>
    <dgm:pt modelId="{D632B4B1-3D07-40FC-A32A-6721ABC7BA69}" type="parTrans" cxnId="{5883FADD-BE6A-4B09-9F91-D958838937F9}">
      <dgm:prSet/>
      <dgm:spPr/>
      <dgm:t>
        <a:bodyPr/>
        <a:lstStyle/>
        <a:p>
          <a:pPr algn="ctr"/>
          <a:endParaRPr lang="en-IN"/>
        </a:p>
      </dgm:t>
    </dgm:pt>
    <dgm:pt modelId="{EBBCE4CC-644E-4AC3-A169-C62FB14AB45F}" type="sibTrans" cxnId="{5883FADD-BE6A-4B09-9F91-D958838937F9}">
      <dgm:prSet/>
      <dgm:spPr/>
      <dgm:t>
        <a:bodyPr/>
        <a:lstStyle/>
        <a:p>
          <a:pPr algn="ctr"/>
          <a:endParaRPr lang="en-IN"/>
        </a:p>
      </dgm:t>
    </dgm:pt>
    <dgm:pt modelId="{BAFEA157-CACC-4567-8BE0-3788B2ACB7E3}">
      <dgm:prSet phldrT="[Text]"/>
      <dgm:spPr/>
      <dgm:t>
        <a:bodyPr/>
        <a:lstStyle/>
        <a:p>
          <a:pPr algn="ctr"/>
          <a:r>
            <a:rPr lang="en-IN" dirty="0"/>
            <a:t>Fallback behaviour when connection is lost</a:t>
          </a:r>
        </a:p>
      </dgm:t>
    </dgm:pt>
    <dgm:pt modelId="{8AF06D61-A2A0-4D3C-8B5B-F3AA4810108D}" type="parTrans" cxnId="{FB8E561C-42B2-4C71-87FC-D2C1638EF276}">
      <dgm:prSet/>
      <dgm:spPr/>
      <dgm:t>
        <a:bodyPr/>
        <a:lstStyle/>
        <a:p>
          <a:pPr algn="ctr"/>
          <a:endParaRPr lang="en-IN"/>
        </a:p>
      </dgm:t>
    </dgm:pt>
    <dgm:pt modelId="{785CFF05-7C80-453C-9095-875A61F873E8}" type="sibTrans" cxnId="{FB8E561C-42B2-4C71-87FC-D2C1638EF276}">
      <dgm:prSet/>
      <dgm:spPr/>
      <dgm:t>
        <a:bodyPr/>
        <a:lstStyle/>
        <a:p>
          <a:pPr algn="ctr"/>
          <a:endParaRPr lang="en-IN"/>
        </a:p>
      </dgm:t>
    </dgm:pt>
    <dgm:pt modelId="{906ACEDE-FF35-4169-9F18-5A51C03F38DC}">
      <dgm:prSet phldrT="[Text]"/>
      <dgm:spPr/>
      <dgm:t>
        <a:bodyPr/>
        <a:lstStyle/>
        <a:p>
          <a:pPr algn="ctr"/>
          <a:r>
            <a:rPr lang="en-IN" dirty="0"/>
            <a:t>Dynamic computation offloading</a:t>
          </a:r>
        </a:p>
      </dgm:t>
    </dgm:pt>
    <dgm:pt modelId="{32379A6D-F591-40F2-B2EA-E021D0DC83E4}" type="parTrans" cxnId="{26DCB8EE-59AA-4872-9864-2FAFA6E14AD6}">
      <dgm:prSet/>
      <dgm:spPr/>
      <dgm:t>
        <a:bodyPr/>
        <a:lstStyle/>
        <a:p>
          <a:pPr algn="ctr"/>
          <a:endParaRPr lang="en-IN"/>
        </a:p>
      </dgm:t>
    </dgm:pt>
    <dgm:pt modelId="{1FF26DF2-8A13-4121-8C95-420504143BC9}" type="sibTrans" cxnId="{26DCB8EE-59AA-4872-9864-2FAFA6E14AD6}">
      <dgm:prSet/>
      <dgm:spPr/>
      <dgm:t>
        <a:bodyPr/>
        <a:lstStyle/>
        <a:p>
          <a:pPr algn="ctr"/>
          <a:endParaRPr lang="en-IN"/>
        </a:p>
      </dgm:t>
    </dgm:pt>
    <dgm:pt modelId="{B260A0F8-B7C4-4C30-A220-4091E884CB94}">
      <dgm:prSet/>
      <dgm:spPr/>
      <dgm:t>
        <a:bodyPr/>
        <a:lstStyle/>
        <a:p>
          <a:pPr algn="ctr"/>
          <a:r>
            <a:rPr lang="en-IN" dirty="0"/>
            <a:t>Setup Modular WAN</a:t>
          </a:r>
        </a:p>
      </dgm:t>
    </dgm:pt>
    <dgm:pt modelId="{D773AB31-62EC-4081-ACF9-DBD28324C9AF}" type="parTrans" cxnId="{132C708F-DD6F-46AE-84BA-3BA8AFC30B57}">
      <dgm:prSet/>
      <dgm:spPr/>
      <dgm:t>
        <a:bodyPr/>
        <a:lstStyle/>
        <a:p>
          <a:pPr algn="ctr"/>
          <a:endParaRPr lang="en-IN"/>
        </a:p>
      </dgm:t>
    </dgm:pt>
    <dgm:pt modelId="{3EEFF0E4-A5B6-4494-8170-72EF7B0748A6}" type="sibTrans" cxnId="{132C708F-DD6F-46AE-84BA-3BA8AFC30B57}">
      <dgm:prSet/>
      <dgm:spPr/>
      <dgm:t>
        <a:bodyPr/>
        <a:lstStyle/>
        <a:p>
          <a:pPr algn="ctr"/>
          <a:endParaRPr lang="en-IN"/>
        </a:p>
      </dgm:t>
    </dgm:pt>
    <dgm:pt modelId="{FCBC935D-79C4-4F5A-AE87-5B194EFAE4FD}">
      <dgm:prSet phldrT="[Text]"/>
      <dgm:spPr/>
      <dgm:t>
        <a:bodyPr/>
        <a:lstStyle/>
        <a:p>
          <a:pPr algn="ctr"/>
          <a:r>
            <a:rPr lang="en-IN" dirty="0"/>
            <a:t>Security</a:t>
          </a:r>
        </a:p>
      </dgm:t>
    </dgm:pt>
    <dgm:pt modelId="{1541A595-4C13-4CF4-9787-4A2DE6283CC9}" type="parTrans" cxnId="{F4FE9217-86AD-492D-B99B-CD194ADEA7D0}">
      <dgm:prSet/>
      <dgm:spPr/>
      <dgm:t>
        <a:bodyPr/>
        <a:lstStyle/>
        <a:p>
          <a:pPr algn="ctr"/>
          <a:endParaRPr lang="en-IN"/>
        </a:p>
      </dgm:t>
    </dgm:pt>
    <dgm:pt modelId="{CA50A75D-384F-4EA3-ACB8-A4C98DE40DAB}" type="sibTrans" cxnId="{F4FE9217-86AD-492D-B99B-CD194ADEA7D0}">
      <dgm:prSet/>
      <dgm:spPr/>
      <dgm:t>
        <a:bodyPr/>
        <a:lstStyle/>
        <a:p>
          <a:pPr algn="ctr"/>
          <a:endParaRPr lang="en-IN"/>
        </a:p>
      </dgm:t>
    </dgm:pt>
    <dgm:pt modelId="{7FC67CF7-D719-4C00-B86D-D4F04A61DA6B}">
      <dgm:prSet phldrT="[Text]"/>
      <dgm:spPr>
        <a:solidFill>
          <a:schemeClr val="accent2">
            <a:lumMod val="60000"/>
            <a:lumOff val="40000"/>
          </a:schemeClr>
        </a:solidFill>
      </dgm:spPr>
      <dgm:t>
        <a:bodyPr/>
        <a:lstStyle/>
        <a:p>
          <a:pPr algn="ctr"/>
          <a:r>
            <a:rPr lang="en-IN" dirty="0"/>
            <a:t>Local Sensor Fusion</a:t>
          </a:r>
        </a:p>
      </dgm:t>
    </dgm:pt>
    <dgm:pt modelId="{C62A18B1-6F62-405E-B83B-7AC386DE1AB7}" type="parTrans" cxnId="{8EE18061-8DC6-4ED3-9098-32642BD36531}">
      <dgm:prSet/>
      <dgm:spPr/>
      <dgm:t>
        <a:bodyPr/>
        <a:lstStyle/>
        <a:p>
          <a:pPr algn="ctr"/>
          <a:endParaRPr lang="en-IN"/>
        </a:p>
      </dgm:t>
    </dgm:pt>
    <dgm:pt modelId="{E8F0707D-D114-4616-A6F1-9A875C8D9A0C}" type="sibTrans" cxnId="{8EE18061-8DC6-4ED3-9098-32642BD36531}">
      <dgm:prSet/>
      <dgm:spPr/>
      <dgm:t>
        <a:bodyPr/>
        <a:lstStyle/>
        <a:p>
          <a:pPr algn="ctr"/>
          <a:endParaRPr lang="en-IN"/>
        </a:p>
      </dgm:t>
    </dgm:pt>
    <dgm:pt modelId="{0157A2B2-62E0-42C7-90BA-FA269EC8DD85}">
      <dgm:prSet phldrT="[Text]"/>
      <dgm:spPr/>
      <dgm:t>
        <a:bodyPr/>
        <a:lstStyle/>
        <a:p>
          <a:pPr algn="ctr"/>
          <a:r>
            <a:rPr lang="en-IN" dirty="0"/>
            <a:t>Develop a universal communication protocol across sensors</a:t>
          </a:r>
        </a:p>
      </dgm:t>
    </dgm:pt>
    <dgm:pt modelId="{79565C5D-EDD7-473B-B91D-F57D027A3AB3}" type="parTrans" cxnId="{E82CB655-F81F-4E12-A8B6-009F91853444}">
      <dgm:prSet/>
      <dgm:spPr/>
      <dgm:t>
        <a:bodyPr/>
        <a:lstStyle/>
        <a:p>
          <a:pPr algn="ctr"/>
          <a:endParaRPr lang="en-IN"/>
        </a:p>
      </dgm:t>
    </dgm:pt>
    <dgm:pt modelId="{D140E4DB-A1C7-4609-ACE1-9A7D3B6937E9}" type="sibTrans" cxnId="{E82CB655-F81F-4E12-A8B6-009F91853444}">
      <dgm:prSet/>
      <dgm:spPr/>
      <dgm:t>
        <a:bodyPr/>
        <a:lstStyle/>
        <a:p>
          <a:pPr algn="ctr"/>
          <a:endParaRPr lang="en-IN"/>
        </a:p>
      </dgm:t>
    </dgm:pt>
    <dgm:pt modelId="{3AF979A2-A49D-4422-8477-D4D404F73794}">
      <dgm:prSet phldrT="[Text]"/>
      <dgm:spPr/>
      <dgm:t>
        <a:bodyPr/>
        <a:lstStyle/>
        <a:p>
          <a:pPr algn="ctr"/>
          <a:r>
            <a:rPr lang="en-IN" dirty="0"/>
            <a:t>Online and offline data storage handling</a:t>
          </a:r>
        </a:p>
      </dgm:t>
    </dgm:pt>
    <dgm:pt modelId="{277637F3-9B9C-4E62-8D53-930AF9DC6F45}" type="parTrans" cxnId="{9E561BB6-735E-40E9-8EEB-FCBA0A5C2607}">
      <dgm:prSet/>
      <dgm:spPr/>
      <dgm:t>
        <a:bodyPr/>
        <a:lstStyle/>
        <a:p>
          <a:pPr algn="ctr"/>
          <a:endParaRPr lang="en-IN"/>
        </a:p>
      </dgm:t>
    </dgm:pt>
    <dgm:pt modelId="{298DB513-5828-42EA-AA6B-BCD361332CEB}" type="sibTrans" cxnId="{9E561BB6-735E-40E9-8EEB-FCBA0A5C2607}">
      <dgm:prSet/>
      <dgm:spPr/>
      <dgm:t>
        <a:bodyPr/>
        <a:lstStyle/>
        <a:p>
          <a:pPr algn="ctr"/>
          <a:endParaRPr lang="en-IN"/>
        </a:p>
      </dgm:t>
    </dgm:pt>
    <dgm:pt modelId="{80E39400-FAA2-489A-9778-AF8C3BC6EF05}">
      <dgm:prSet phldrT="[Text]"/>
      <dgm:spPr/>
      <dgm:t>
        <a:bodyPr/>
        <a:lstStyle/>
        <a:p>
          <a:pPr algn="ctr"/>
          <a:r>
            <a:rPr lang="en-IN" dirty="0"/>
            <a:t>Test Fault tolerance</a:t>
          </a:r>
        </a:p>
      </dgm:t>
    </dgm:pt>
    <dgm:pt modelId="{F6D24968-0780-41AA-9DE5-8566EC09EE4B}" type="parTrans" cxnId="{EA673D32-0DF1-4A65-A6BD-21D713B2CA77}">
      <dgm:prSet/>
      <dgm:spPr/>
      <dgm:t>
        <a:bodyPr/>
        <a:lstStyle/>
        <a:p>
          <a:pPr algn="ctr"/>
          <a:endParaRPr lang="en-IN"/>
        </a:p>
      </dgm:t>
    </dgm:pt>
    <dgm:pt modelId="{7FA294B6-B992-4295-AAB7-55EAFE538C9D}" type="sibTrans" cxnId="{EA673D32-0DF1-4A65-A6BD-21D713B2CA77}">
      <dgm:prSet/>
      <dgm:spPr/>
      <dgm:t>
        <a:bodyPr/>
        <a:lstStyle/>
        <a:p>
          <a:pPr algn="ctr"/>
          <a:endParaRPr lang="en-IN"/>
        </a:p>
      </dgm:t>
    </dgm:pt>
    <dgm:pt modelId="{2653EE9E-C9A5-4672-B048-1509728D2BD4}" type="pres">
      <dgm:prSet presAssocID="{B900A896-018D-4FAA-B2B1-D5BCEB09795B}" presName="Name0" presStyleCnt="0">
        <dgm:presLayoutVars>
          <dgm:dir/>
          <dgm:animLvl val="lvl"/>
          <dgm:resizeHandles val="exact"/>
        </dgm:presLayoutVars>
      </dgm:prSet>
      <dgm:spPr/>
    </dgm:pt>
    <dgm:pt modelId="{54C3D98F-1695-4CEE-8459-2D9117861FD3}" type="pres">
      <dgm:prSet presAssocID="{F1BD0D4D-C60E-434F-B93B-5E8B82019F6E}" presName="boxAndChildren" presStyleCnt="0"/>
      <dgm:spPr/>
    </dgm:pt>
    <dgm:pt modelId="{1EB5534B-124A-44BC-90D8-AC9E5593A3E9}" type="pres">
      <dgm:prSet presAssocID="{F1BD0D4D-C60E-434F-B93B-5E8B82019F6E}" presName="parentTextBox" presStyleLbl="node1" presStyleIdx="0" presStyleCnt="4"/>
      <dgm:spPr/>
    </dgm:pt>
    <dgm:pt modelId="{5E11BD45-EF02-4E21-AB12-F3EB688B1097}" type="pres">
      <dgm:prSet presAssocID="{F1BD0D4D-C60E-434F-B93B-5E8B82019F6E}" presName="entireBox" presStyleLbl="node1" presStyleIdx="0" presStyleCnt="4"/>
      <dgm:spPr/>
    </dgm:pt>
    <dgm:pt modelId="{B72A47AF-9D4A-4656-9A17-9FCFCF036C4A}" type="pres">
      <dgm:prSet presAssocID="{F1BD0D4D-C60E-434F-B93B-5E8B82019F6E}" presName="descendantBox" presStyleCnt="0"/>
      <dgm:spPr/>
    </dgm:pt>
    <dgm:pt modelId="{46222590-0894-473E-AF74-CBA781C974BB}" type="pres">
      <dgm:prSet presAssocID="{BAFEA157-CACC-4567-8BE0-3788B2ACB7E3}" presName="childTextBox" presStyleLbl="fgAccFollowNode1" presStyleIdx="0" presStyleCnt="11">
        <dgm:presLayoutVars>
          <dgm:bulletEnabled val="1"/>
        </dgm:presLayoutVars>
      </dgm:prSet>
      <dgm:spPr/>
    </dgm:pt>
    <dgm:pt modelId="{F8C2AD56-002B-4BDE-8310-1137BC00A333}" type="pres">
      <dgm:prSet presAssocID="{906ACEDE-FF35-4169-9F18-5A51C03F38DC}" presName="childTextBox" presStyleLbl="fgAccFollowNode1" presStyleIdx="1" presStyleCnt="11">
        <dgm:presLayoutVars>
          <dgm:bulletEnabled val="1"/>
        </dgm:presLayoutVars>
      </dgm:prSet>
      <dgm:spPr/>
    </dgm:pt>
    <dgm:pt modelId="{E5CCEE36-8F1A-4445-9D7B-E60CFECCFCD6}" type="pres">
      <dgm:prSet presAssocID="{FCBC935D-79C4-4F5A-AE87-5B194EFAE4FD}" presName="childTextBox" presStyleLbl="fgAccFollowNode1" presStyleIdx="2" presStyleCnt="11">
        <dgm:presLayoutVars>
          <dgm:bulletEnabled val="1"/>
        </dgm:presLayoutVars>
      </dgm:prSet>
      <dgm:spPr/>
    </dgm:pt>
    <dgm:pt modelId="{3AFE1D5C-70CC-4013-B8DB-153D82D0D5FF}" type="pres">
      <dgm:prSet presAssocID="{EB583692-D88F-4C33-A2E3-C25B7DF788B3}" presName="sp" presStyleCnt="0"/>
      <dgm:spPr/>
    </dgm:pt>
    <dgm:pt modelId="{5AE8E627-BBDE-4019-BCE5-EBC4E6822E8E}" type="pres">
      <dgm:prSet presAssocID="{F194BF25-5D50-4114-B05F-0F415D45F66D}" presName="arrowAndChildren" presStyleCnt="0"/>
      <dgm:spPr/>
    </dgm:pt>
    <dgm:pt modelId="{0363E2C1-1912-4F3B-AE51-9527C9D3AB21}" type="pres">
      <dgm:prSet presAssocID="{F194BF25-5D50-4114-B05F-0F415D45F66D}" presName="parentTextArrow" presStyleLbl="node1" presStyleIdx="0" presStyleCnt="4"/>
      <dgm:spPr/>
    </dgm:pt>
    <dgm:pt modelId="{4AE30EF7-09D1-4544-8A4C-38A84D10FD9E}" type="pres">
      <dgm:prSet presAssocID="{F194BF25-5D50-4114-B05F-0F415D45F66D}" presName="arrow" presStyleLbl="node1" presStyleIdx="1" presStyleCnt="4"/>
      <dgm:spPr/>
    </dgm:pt>
    <dgm:pt modelId="{89944063-8ABA-491B-9220-F28A014451C3}" type="pres">
      <dgm:prSet presAssocID="{F194BF25-5D50-4114-B05F-0F415D45F66D}" presName="descendantArrow" presStyleCnt="0"/>
      <dgm:spPr/>
    </dgm:pt>
    <dgm:pt modelId="{AB4AFE8D-1367-46EC-9C55-57F62C146C27}" type="pres">
      <dgm:prSet presAssocID="{0973B946-9744-4560-997A-261CC079AB6A}" presName="childTextArrow" presStyleLbl="fgAccFollowNode1" presStyleIdx="3" presStyleCnt="11">
        <dgm:presLayoutVars>
          <dgm:bulletEnabled val="1"/>
        </dgm:presLayoutVars>
      </dgm:prSet>
      <dgm:spPr/>
    </dgm:pt>
    <dgm:pt modelId="{4CE5B7FB-F986-48DC-9603-8D69BC5DD823}" type="pres">
      <dgm:prSet presAssocID="{D427EC3D-BD80-4D41-B7A8-0C5ED8F766F1}" presName="childTextArrow" presStyleLbl="fgAccFollowNode1" presStyleIdx="4" presStyleCnt="11">
        <dgm:presLayoutVars>
          <dgm:bulletEnabled val="1"/>
        </dgm:presLayoutVars>
      </dgm:prSet>
      <dgm:spPr/>
    </dgm:pt>
    <dgm:pt modelId="{A6CEBBA9-970D-4697-9283-F387AED4D0B4}" type="pres">
      <dgm:prSet presAssocID="{80E39400-FAA2-489A-9778-AF8C3BC6EF05}" presName="childTextArrow" presStyleLbl="fgAccFollowNode1" presStyleIdx="5" presStyleCnt="11">
        <dgm:presLayoutVars>
          <dgm:bulletEnabled val="1"/>
        </dgm:presLayoutVars>
      </dgm:prSet>
      <dgm:spPr/>
    </dgm:pt>
    <dgm:pt modelId="{D6B49DB9-C374-4C71-A346-E0D832070EC5}" type="pres">
      <dgm:prSet presAssocID="{E8F0707D-D114-4616-A6F1-9A875C8D9A0C}" presName="sp" presStyleCnt="0"/>
      <dgm:spPr/>
    </dgm:pt>
    <dgm:pt modelId="{FBE9D174-B3C3-4177-8460-81D06120D7BB}" type="pres">
      <dgm:prSet presAssocID="{7FC67CF7-D719-4C00-B86D-D4F04A61DA6B}" presName="arrowAndChildren" presStyleCnt="0"/>
      <dgm:spPr/>
    </dgm:pt>
    <dgm:pt modelId="{0DCF54CA-4603-44EF-8B22-BFAB13CFBC80}" type="pres">
      <dgm:prSet presAssocID="{7FC67CF7-D719-4C00-B86D-D4F04A61DA6B}" presName="parentTextArrow" presStyleLbl="node1" presStyleIdx="1" presStyleCnt="4"/>
      <dgm:spPr/>
    </dgm:pt>
    <dgm:pt modelId="{5AB84AD5-008E-4E48-8B3D-47D403F5D684}" type="pres">
      <dgm:prSet presAssocID="{7FC67CF7-D719-4C00-B86D-D4F04A61DA6B}" presName="arrow" presStyleLbl="node1" presStyleIdx="2" presStyleCnt="4"/>
      <dgm:spPr/>
    </dgm:pt>
    <dgm:pt modelId="{F99EA7E7-6E69-4040-9E22-ABDEF50864CF}" type="pres">
      <dgm:prSet presAssocID="{7FC67CF7-D719-4C00-B86D-D4F04A61DA6B}" presName="descendantArrow" presStyleCnt="0"/>
      <dgm:spPr/>
    </dgm:pt>
    <dgm:pt modelId="{D1D4C106-CFA9-4991-B0F4-566B3AD0A03E}" type="pres">
      <dgm:prSet presAssocID="{0157A2B2-62E0-42C7-90BA-FA269EC8DD85}" presName="childTextArrow" presStyleLbl="fgAccFollowNode1" presStyleIdx="6" presStyleCnt="11">
        <dgm:presLayoutVars>
          <dgm:bulletEnabled val="1"/>
        </dgm:presLayoutVars>
      </dgm:prSet>
      <dgm:spPr/>
    </dgm:pt>
    <dgm:pt modelId="{730CDE31-0799-45D0-BB57-3E6FFA8A2AFC}" type="pres">
      <dgm:prSet presAssocID="{3AF979A2-A49D-4422-8477-D4D404F73794}" presName="childTextArrow" presStyleLbl="fgAccFollowNode1" presStyleIdx="7" presStyleCnt="11">
        <dgm:presLayoutVars>
          <dgm:bulletEnabled val="1"/>
        </dgm:presLayoutVars>
      </dgm:prSet>
      <dgm:spPr/>
    </dgm:pt>
    <dgm:pt modelId="{FF3228BE-0467-4D17-9971-176E8781E44D}" type="pres">
      <dgm:prSet presAssocID="{63835C1D-3DE7-4170-8C7F-FC12E2139537}" presName="sp" presStyleCnt="0"/>
      <dgm:spPr/>
    </dgm:pt>
    <dgm:pt modelId="{43C02991-DA0D-4BAD-A29D-644D98FD6934}" type="pres">
      <dgm:prSet presAssocID="{C0BE2A92-DE1A-40EA-BBCB-4336A16FAE45}" presName="arrowAndChildren" presStyleCnt="0"/>
      <dgm:spPr/>
    </dgm:pt>
    <dgm:pt modelId="{FB4BCCF8-E27F-4407-B9C6-6B7CD02E389F}" type="pres">
      <dgm:prSet presAssocID="{C0BE2A92-DE1A-40EA-BBCB-4336A16FAE45}" presName="parentTextArrow" presStyleLbl="node1" presStyleIdx="2" presStyleCnt="4"/>
      <dgm:spPr/>
    </dgm:pt>
    <dgm:pt modelId="{A2AAA4D1-39A0-4179-AB94-3B07C0DE66E7}" type="pres">
      <dgm:prSet presAssocID="{C0BE2A92-DE1A-40EA-BBCB-4336A16FAE45}" presName="arrow" presStyleLbl="node1" presStyleIdx="3" presStyleCnt="4" custLinFactNeighborX="-10312" custLinFactNeighborY="-123"/>
      <dgm:spPr/>
    </dgm:pt>
    <dgm:pt modelId="{D4C8E46D-CCB8-4C3A-B4B5-5CC011D1C89B}" type="pres">
      <dgm:prSet presAssocID="{C0BE2A92-DE1A-40EA-BBCB-4336A16FAE45}" presName="descendantArrow" presStyleCnt="0"/>
      <dgm:spPr/>
    </dgm:pt>
    <dgm:pt modelId="{F307D3A8-B1D9-4D60-A660-C2931D7F58DB}" type="pres">
      <dgm:prSet presAssocID="{79345BDE-BADE-4512-AA9A-40E39E5CCC0A}" presName="childTextArrow" presStyleLbl="fgAccFollowNode1" presStyleIdx="8" presStyleCnt="11">
        <dgm:presLayoutVars>
          <dgm:bulletEnabled val="1"/>
        </dgm:presLayoutVars>
      </dgm:prSet>
      <dgm:spPr/>
    </dgm:pt>
    <dgm:pt modelId="{0D3DAF7A-7EC6-4470-9B3C-AB44BAF398C5}" type="pres">
      <dgm:prSet presAssocID="{C15F162F-903C-41AC-B447-524F2015D6F8}" presName="childTextArrow" presStyleLbl="fgAccFollowNode1" presStyleIdx="9" presStyleCnt="11">
        <dgm:presLayoutVars>
          <dgm:bulletEnabled val="1"/>
        </dgm:presLayoutVars>
      </dgm:prSet>
      <dgm:spPr/>
    </dgm:pt>
    <dgm:pt modelId="{D1DAF052-6C04-46C2-8CE5-32EAE16E00EE}" type="pres">
      <dgm:prSet presAssocID="{B260A0F8-B7C4-4C30-A220-4091E884CB94}" presName="childTextArrow" presStyleLbl="fgAccFollowNode1" presStyleIdx="10" presStyleCnt="11">
        <dgm:presLayoutVars>
          <dgm:bulletEnabled val="1"/>
        </dgm:presLayoutVars>
      </dgm:prSet>
      <dgm:spPr/>
    </dgm:pt>
  </dgm:ptLst>
  <dgm:cxnLst>
    <dgm:cxn modelId="{6E4CB607-8267-4A89-9035-A99B32B998FE}" srcId="{B900A896-018D-4FAA-B2B1-D5BCEB09795B}" destId="{F194BF25-5D50-4114-B05F-0F415D45F66D}" srcOrd="2" destOrd="0" parTransId="{1D2F7AE7-A475-4A0D-965E-93C37C4CDA36}" sibTransId="{EB583692-D88F-4C33-A2E3-C25B7DF788B3}"/>
    <dgm:cxn modelId="{F4FE9217-86AD-492D-B99B-CD194ADEA7D0}" srcId="{F1BD0D4D-C60E-434F-B93B-5E8B82019F6E}" destId="{FCBC935D-79C4-4F5A-AE87-5B194EFAE4FD}" srcOrd="2" destOrd="0" parTransId="{1541A595-4C13-4CF4-9787-4A2DE6283CC9}" sibTransId="{CA50A75D-384F-4EA3-ACB8-A4C98DE40DAB}"/>
    <dgm:cxn modelId="{8817831B-62B3-41B5-8191-5719F74A097C}" type="presOf" srcId="{FCBC935D-79C4-4F5A-AE87-5B194EFAE4FD}" destId="{E5CCEE36-8F1A-4445-9D7B-E60CFECCFCD6}" srcOrd="0" destOrd="0" presId="urn:microsoft.com/office/officeart/2005/8/layout/process4"/>
    <dgm:cxn modelId="{FB8E561C-42B2-4C71-87FC-D2C1638EF276}" srcId="{F1BD0D4D-C60E-434F-B93B-5E8B82019F6E}" destId="{BAFEA157-CACC-4567-8BE0-3788B2ACB7E3}" srcOrd="0" destOrd="0" parTransId="{8AF06D61-A2A0-4D3C-8B5B-F3AA4810108D}" sibTransId="{785CFF05-7C80-453C-9095-875A61F873E8}"/>
    <dgm:cxn modelId="{83AF0F25-5213-4895-8781-2F0316486EC7}" type="presOf" srcId="{F1BD0D4D-C60E-434F-B93B-5E8B82019F6E}" destId="{1EB5534B-124A-44BC-90D8-AC9E5593A3E9}" srcOrd="0" destOrd="0" presId="urn:microsoft.com/office/officeart/2005/8/layout/process4"/>
    <dgm:cxn modelId="{DE638231-605B-42EA-AD35-ABB16CCFF7D0}" srcId="{F194BF25-5D50-4114-B05F-0F415D45F66D}" destId="{0973B946-9744-4560-997A-261CC079AB6A}" srcOrd="0" destOrd="0" parTransId="{375AC610-2E41-42B8-B2D7-42F7301FEEB6}" sibTransId="{CA0A52BF-A1AD-4A50-997A-3714C9206733}"/>
    <dgm:cxn modelId="{EA673D32-0DF1-4A65-A6BD-21D713B2CA77}" srcId="{F194BF25-5D50-4114-B05F-0F415D45F66D}" destId="{80E39400-FAA2-489A-9778-AF8C3BC6EF05}" srcOrd="2" destOrd="0" parTransId="{F6D24968-0780-41AA-9DE5-8566EC09EE4B}" sibTransId="{7FA294B6-B992-4295-AAB7-55EAFE538C9D}"/>
    <dgm:cxn modelId="{F5324A32-B57F-47F5-98E6-FFA6483BD2CA}" srcId="{C0BE2A92-DE1A-40EA-BBCB-4336A16FAE45}" destId="{C15F162F-903C-41AC-B447-524F2015D6F8}" srcOrd="1" destOrd="0" parTransId="{01C997F6-118B-4EC7-9E80-059D97A32908}" sibTransId="{CEB1DCCA-2415-484C-8B2E-2FD872061031}"/>
    <dgm:cxn modelId="{28A7493C-8886-4D92-9E72-80B99046EEF8}" type="presOf" srcId="{7FC67CF7-D719-4C00-B86D-D4F04A61DA6B}" destId="{5AB84AD5-008E-4E48-8B3D-47D403F5D684}" srcOrd="1" destOrd="0" presId="urn:microsoft.com/office/officeart/2005/8/layout/process4"/>
    <dgm:cxn modelId="{B4F96E3F-1717-4D22-BCC2-F0B105D0E1ED}" type="presOf" srcId="{D427EC3D-BD80-4D41-B7A8-0C5ED8F766F1}" destId="{4CE5B7FB-F986-48DC-9603-8D69BC5DD823}" srcOrd="0" destOrd="0" presId="urn:microsoft.com/office/officeart/2005/8/layout/process4"/>
    <dgm:cxn modelId="{8EE18061-8DC6-4ED3-9098-32642BD36531}" srcId="{B900A896-018D-4FAA-B2B1-D5BCEB09795B}" destId="{7FC67CF7-D719-4C00-B86D-D4F04A61DA6B}" srcOrd="1" destOrd="0" parTransId="{C62A18B1-6F62-405E-B83B-7AC386DE1AB7}" sibTransId="{E8F0707D-D114-4616-A6F1-9A875C8D9A0C}"/>
    <dgm:cxn modelId="{A9CBCD66-F6EA-4006-BE32-19A183A4795E}" type="presOf" srcId="{C0BE2A92-DE1A-40EA-BBCB-4336A16FAE45}" destId="{FB4BCCF8-E27F-4407-B9C6-6B7CD02E389F}" srcOrd="0" destOrd="0" presId="urn:microsoft.com/office/officeart/2005/8/layout/process4"/>
    <dgm:cxn modelId="{CFA3D46C-6263-46A8-9023-7D14D00F0CA0}" type="presOf" srcId="{79345BDE-BADE-4512-AA9A-40E39E5CCC0A}" destId="{F307D3A8-B1D9-4D60-A660-C2931D7F58DB}" srcOrd="0" destOrd="0" presId="urn:microsoft.com/office/officeart/2005/8/layout/process4"/>
    <dgm:cxn modelId="{B001884E-6D33-4DF4-9A97-2087F6C5BEB3}" type="presOf" srcId="{F194BF25-5D50-4114-B05F-0F415D45F66D}" destId="{0363E2C1-1912-4F3B-AE51-9527C9D3AB21}" srcOrd="0" destOrd="0" presId="urn:microsoft.com/office/officeart/2005/8/layout/process4"/>
    <dgm:cxn modelId="{84403950-821D-4D54-86F2-CD1E0DCF3707}" srcId="{F194BF25-5D50-4114-B05F-0F415D45F66D}" destId="{D427EC3D-BD80-4D41-B7A8-0C5ED8F766F1}" srcOrd="1" destOrd="0" parTransId="{51570530-CA2E-4304-8315-35F9A5DCA201}" sibTransId="{C2C65E73-B2AD-4A30-A752-09E80ECABF01}"/>
    <dgm:cxn modelId="{A7F04450-A9B2-43EE-A74A-DC0807A95E4E}" type="presOf" srcId="{B900A896-018D-4FAA-B2B1-D5BCEB09795B}" destId="{2653EE9E-C9A5-4672-B048-1509728D2BD4}" srcOrd="0" destOrd="0" presId="urn:microsoft.com/office/officeart/2005/8/layout/process4"/>
    <dgm:cxn modelId="{E82CB655-F81F-4E12-A8B6-009F91853444}" srcId="{7FC67CF7-D719-4C00-B86D-D4F04A61DA6B}" destId="{0157A2B2-62E0-42C7-90BA-FA269EC8DD85}" srcOrd="0" destOrd="0" parTransId="{79565C5D-EDD7-473B-B91D-F57D027A3AB3}" sibTransId="{D140E4DB-A1C7-4609-ACE1-9A7D3B6937E9}"/>
    <dgm:cxn modelId="{E6302179-56CA-4601-919C-2910735BA87D}" type="presOf" srcId="{C0BE2A92-DE1A-40EA-BBCB-4336A16FAE45}" destId="{A2AAA4D1-39A0-4179-AB94-3B07C0DE66E7}" srcOrd="1" destOrd="0" presId="urn:microsoft.com/office/officeart/2005/8/layout/process4"/>
    <dgm:cxn modelId="{0FC6A07C-34EA-4D19-92FB-8A77D9B49417}" type="presOf" srcId="{80E39400-FAA2-489A-9778-AF8C3BC6EF05}" destId="{A6CEBBA9-970D-4697-9283-F387AED4D0B4}" srcOrd="0" destOrd="0" presId="urn:microsoft.com/office/officeart/2005/8/layout/process4"/>
    <dgm:cxn modelId="{5A390480-A432-4AA1-99F3-196D0868844B}" type="presOf" srcId="{906ACEDE-FF35-4169-9F18-5A51C03F38DC}" destId="{F8C2AD56-002B-4BDE-8310-1137BC00A333}" srcOrd="0" destOrd="0" presId="urn:microsoft.com/office/officeart/2005/8/layout/process4"/>
    <dgm:cxn modelId="{132C708F-DD6F-46AE-84BA-3BA8AFC30B57}" srcId="{C0BE2A92-DE1A-40EA-BBCB-4336A16FAE45}" destId="{B260A0F8-B7C4-4C30-A220-4091E884CB94}" srcOrd="2" destOrd="0" parTransId="{D773AB31-62EC-4081-ACF9-DBD28324C9AF}" sibTransId="{3EEFF0E4-A5B6-4494-8170-72EF7B0748A6}"/>
    <dgm:cxn modelId="{84139494-7903-48C7-A310-EA02F855CA87}" type="presOf" srcId="{7FC67CF7-D719-4C00-B86D-D4F04A61DA6B}" destId="{0DCF54CA-4603-44EF-8B22-BFAB13CFBC80}" srcOrd="0" destOrd="0" presId="urn:microsoft.com/office/officeart/2005/8/layout/process4"/>
    <dgm:cxn modelId="{D7D8929C-816A-4D96-9A59-650B8D5E43B3}" type="presOf" srcId="{F194BF25-5D50-4114-B05F-0F415D45F66D}" destId="{4AE30EF7-09D1-4544-8A4C-38A84D10FD9E}" srcOrd="1" destOrd="0" presId="urn:microsoft.com/office/officeart/2005/8/layout/process4"/>
    <dgm:cxn modelId="{9E561BB6-735E-40E9-8EEB-FCBA0A5C2607}" srcId="{7FC67CF7-D719-4C00-B86D-D4F04A61DA6B}" destId="{3AF979A2-A49D-4422-8477-D4D404F73794}" srcOrd="1" destOrd="0" parTransId="{277637F3-9B9C-4E62-8D53-930AF9DC6F45}" sibTransId="{298DB513-5828-42EA-AA6B-BCD361332CEB}"/>
    <dgm:cxn modelId="{D5F82CBC-3426-46CC-85BD-3DD0A130AC99}" type="presOf" srcId="{0973B946-9744-4560-997A-261CC079AB6A}" destId="{AB4AFE8D-1367-46EC-9C55-57F62C146C27}" srcOrd="0" destOrd="0" presId="urn:microsoft.com/office/officeart/2005/8/layout/process4"/>
    <dgm:cxn modelId="{83B488BD-B1D9-4AB9-B95C-4198A6476635}" type="presOf" srcId="{0157A2B2-62E0-42C7-90BA-FA269EC8DD85}" destId="{D1D4C106-CFA9-4991-B0F4-566B3AD0A03E}" srcOrd="0" destOrd="0" presId="urn:microsoft.com/office/officeart/2005/8/layout/process4"/>
    <dgm:cxn modelId="{799784C6-3471-4508-9D04-389B11BA0B4E}" type="presOf" srcId="{C15F162F-903C-41AC-B447-524F2015D6F8}" destId="{0D3DAF7A-7EC6-4470-9B3C-AB44BAF398C5}" srcOrd="0" destOrd="0" presId="urn:microsoft.com/office/officeart/2005/8/layout/process4"/>
    <dgm:cxn modelId="{E5F0A2D8-7D96-44C0-A30A-93F722CA5929}" type="presOf" srcId="{BAFEA157-CACC-4567-8BE0-3788B2ACB7E3}" destId="{46222590-0894-473E-AF74-CBA781C974BB}" srcOrd="0" destOrd="0" presId="urn:microsoft.com/office/officeart/2005/8/layout/process4"/>
    <dgm:cxn modelId="{E971A7D9-6E31-4FA3-AB40-F07A985F6A6F}" srcId="{C0BE2A92-DE1A-40EA-BBCB-4336A16FAE45}" destId="{79345BDE-BADE-4512-AA9A-40E39E5CCC0A}" srcOrd="0" destOrd="0" parTransId="{F03FD347-2F26-437F-867A-8F9474FB64A5}" sibTransId="{29902CF8-3E3B-436B-9F57-108AA224310D}"/>
    <dgm:cxn modelId="{E737BCDD-FE7A-4B80-B63E-A51491EE9041}" srcId="{B900A896-018D-4FAA-B2B1-D5BCEB09795B}" destId="{C0BE2A92-DE1A-40EA-BBCB-4336A16FAE45}" srcOrd="0" destOrd="0" parTransId="{AC070B28-9300-41D5-A2C3-317A6B314F93}" sibTransId="{63835C1D-3DE7-4170-8C7F-FC12E2139537}"/>
    <dgm:cxn modelId="{5883FADD-BE6A-4B09-9F91-D958838937F9}" srcId="{B900A896-018D-4FAA-B2B1-D5BCEB09795B}" destId="{F1BD0D4D-C60E-434F-B93B-5E8B82019F6E}" srcOrd="3" destOrd="0" parTransId="{D632B4B1-3D07-40FC-A32A-6721ABC7BA69}" sibTransId="{EBBCE4CC-644E-4AC3-A169-C62FB14AB45F}"/>
    <dgm:cxn modelId="{E7ECB4E4-DB58-4A17-8520-9F57C1F91C5F}" type="presOf" srcId="{3AF979A2-A49D-4422-8477-D4D404F73794}" destId="{730CDE31-0799-45D0-BB57-3E6FFA8A2AFC}" srcOrd="0" destOrd="0" presId="urn:microsoft.com/office/officeart/2005/8/layout/process4"/>
    <dgm:cxn modelId="{26DCB8EE-59AA-4872-9864-2FAFA6E14AD6}" srcId="{F1BD0D4D-C60E-434F-B93B-5E8B82019F6E}" destId="{906ACEDE-FF35-4169-9F18-5A51C03F38DC}" srcOrd="1" destOrd="0" parTransId="{32379A6D-F591-40F2-B2EA-E021D0DC83E4}" sibTransId="{1FF26DF2-8A13-4121-8C95-420504143BC9}"/>
    <dgm:cxn modelId="{421400FA-45FB-495D-9F7C-06C2ED1130C4}" type="presOf" srcId="{F1BD0D4D-C60E-434F-B93B-5E8B82019F6E}" destId="{5E11BD45-EF02-4E21-AB12-F3EB688B1097}" srcOrd="1" destOrd="0" presId="urn:microsoft.com/office/officeart/2005/8/layout/process4"/>
    <dgm:cxn modelId="{71BE12FD-CE67-4C23-B4C1-7FF36D1E389E}" type="presOf" srcId="{B260A0F8-B7C4-4C30-A220-4091E884CB94}" destId="{D1DAF052-6C04-46C2-8CE5-32EAE16E00EE}" srcOrd="0" destOrd="0" presId="urn:microsoft.com/office/officeart/2005/8/layout/process4"/>
    <dgm:cxn modelId="{D1F3CDA5-CB5F-4BCF-A9BC-A43CFD506DFD}" type="presParOf" srcId="{2653EE9E-C9A5-4672-B048-1509728D2BD4}" destId="{54C3D98F-1695-4CEE-8459-2D9117861FD3}" srcOrd="0" destOrd="0" presId="urn:microsoft.com/office/officeart/2005/8/layout/process4"/>
    <dgm:cxn modelId="{E93B0E32-E896-4DCC-AEE9-0A619845B70E}" type="presParOf" srcId="{54C3D98F-1695-4CEE-8459-2D9117861FD3}" destId="{1EB5534B-124A-44BC-90D8-AC9E5593A3E9}" srcOrd="0" destOrd="0" presId="urn:microsoft.com/office/officeart/2005/8/layout/process4"/>
    <dgm:cxn modelId="{68E6E8F6-9D52-4F51-9FE8-AA7849487B0F}" type="presParOf" srcId="{54C3D98F-1695-4CEE-8459-2D9117861FD3}" destId="{5E11BD45-EF02-4E21-AB12-F3EB688B1097}" srcOrd="1" destOrd="0" presId="urn:microsoft.com/office/officeart/2005/8/layout/process4"/>
    <dgm:cxn modelId="{B86A458A-0F08-456B-AEE4-FA8053958A99}" type="presParOf" srcId="{54C3D98F-1695-4CEE-8459-2D9117861FD3}" destId="{B72A47AF-9D4A-4656-9A17-9FCFCF036C4A}" srcOrd="2" destOrd="0" presId="urn:microsoft.com/office/officeart/2005/8/layout/process4"/>
    <dgm:cxn modelId="{3815F4DF-1C56-4508-8948-E286F54C1AF5}" type="presParOf" srcId="{B72A47AF-9D4A-4656-9A17-9FCFCF036C4A}" destId="{46222590-0894-473E-AF74-CBA781C974BB}" srcOrd="0" destOrd="0" presId="urn:microsoft.com/office/officeart/2005/8/layout/process4"/>
    <dgm:cxn modelId="{CAB02DD2-9C37-47A8-B45E-EE134C7555D1}" type="presParOf" srcId="{B72A47AF-9D4A-4656-9A17-9FCFCF036C4A}" destId="{F8C2AD56-002B-4BDE-8310-1137BC00A333}" srcOrd="1" destOrd="0" presId="urn:microsoft.com/office/officeart/2005/8/layout/process4"/>
    <dgm:cxn modelId="{9B05EFC6-BBBF-49BF-9218-F129442D5BEE}" type="presParOf" srcId="{B72A47AF-9D4A-4656-9A17-9FCFCF036C4A}" destId="{E5CCEE36-8F1A-4445-9D7B-E60CFECCFCD6}" srcOrd="2" destOrd="0" presId="urn:microsoft.com/office/officeart/2005/8/layout/process4"/>
    <dgm:cxn modelId="{8C4E86FC-20ED-4ED7-BD30-A751D58C4270}" type="presParOf" srcId="{2653EE9E-C9A5-4672-B048-1509728D2BD4}" destId="{3AFE1D5C-70CC-4013-B8DB-153D82D0D5FF}" srcOrd="1" destOrd="0" presId="urn:microsoft.com/office/officeart/2005/8/layout/process4"/>
    <dgm:cxn modelId="{74082087-4C93-4014-8A6C-C80B245D7F0E}" type="presParOf" srcId="{2653EE9E-C9A5-4672-B048-1509728D2BD4}" destId="{5AE8E627-BBDE-4019-BCE5-EBC4E6822E8E}" srcOrd="2" destOrd="0" presId="urn:microsoft.com/office/officeart/2005/8/layout/process4"/>
    <dgm:cxn modelId="{7176C9DB-DAD3-4439-A283-B08BB6E78EAB}" type="presParOf" srcId="{5AE8E627-BBDE-4019-BCE5-EBC4E6822E8E}" destId="{0363E2C1-1912-4F3B-AE51-9527C9D3AB21}" srcOrd="0" destOrd="0" presId="urn:microsoft.com/office/officeart/2005/8/layout/process4"/>
    <dgm:cxn modelId="{055F6876-CF02-4BFC-A5AF-01BEE4205E2E}" type="presParOf" srcId="{5AE8E627-BBDE-4019-BCE5-EBC4E6822E8E}" destId="{4AE30EF7-09D1-4544-8A4C-38A84D10FD9E}" srcOrd="1" destOrd="0" presId="urn:microsoft.com/office/officeart/2005/8/layout/process4"/>
    <dgm:cxn modelId="{E1275673-0D73-45DE-BBBE-587720E07A56}" type="presParOf" srcId="{5AE8E627-BBDE-4019-BCE5-EBC4E6822E8E}" destId="{89944063-8ABA-491B-9220-F28A014451C3}" srcOrd="2" destOrd="0" presId="urn:microsoft.com/office/officeart/2005/8/layout/process4"/>
    <dgm:cxn modelId="{E640F405-0AB3-4EAB-8C5E-9CFD477C3F87}" type="presParOf" srcId="{89944063-8ABA-491B-9220-F28A014451C3}" destId="{AB4AFE8D-1367-46EC-9C55-57F62C146C27}" srcOrd="0" destOrd="0" presId="urn:microsoft.com/office/officeart/2005/8/layout/process4"/>
    <dgm:cxn modelId="{F57C5B77-432E-4142-A77A-BD4686CB89C9}" type="presParOf" srcId="{89944063-8ABA-491B-9220-F28A014451C3}" destId="{4CE5B7FB-F986-48DC-9603-8D69BC5DD823}" srcOrd="1" destOrd="0" presId="urn:microsoft.com/office/officeart/2005/8/layout/process4"/>
    <dgm:cxn modelId="{F5F0FBA3-309A-4B4E-83BC-BB56B9C7D7DC}" type="presParOf" srcId="{89944063-8ABA-491B-9220-F28A014451C3}" destId="{A6CEBBA9-970D-4697-9283-F387AED4D0B4}" srcOrd="2" destOrd="0" presId="urn:microsoft.com/office/officeart/2005/8/layout/process4"/>
    <dgm:cxn modelId="{486A5536-2034-4438-8C1E-50C59B68DD51}" type="presParOf" srcId="{2653EE9E-C9A5-4672-B048-1509728D2BD4}" destId="{D6B49DB9-C374-4C71-A346-E0D832070EC5}" srcOrd="3" destOrd="0" presId="urn:microsoft.com/office/officeart/2005/8/layout/process4"/>
    <dgm:cxn modelId="{E7A41FE9-A777-4E80-BC23-0AB9F2375041}" type="presParOf" srcId="{2653EE9E-C9A5-4672-B048-1509728D2BD4}" destId="{FBE9D174-B3C3-4177-8460-81D06120D7BB}" srcOrd="4" destOrd="0" presId="urn:microsoft.com/office/officeart/2005/8/layout/process4"/>
    <dgm:cxn modelId="{3D9EC969-5273-491B-81F4-12F177305CE0}" type="presParOf" srcId="{FBE9D174-B3C3-4177-8460-81D06120D7BB}" destId="{0DCF54CA-4603-44EF-8B22-BFAB13CFBC80}" srcOrd="0" destOrd="0" presId="urn:microsoft.com/office/officeart/2005/8/layout/process4"/>
    <dgm:cxn modelId="{569E25DA-75C1-4E98-B891-9CC72A174897}" type="presParOf" srcId="{FBE9D174-B3C3-4177-8460-81D06120D7BB}" destId="{5AB84AD5-008E-4E48-8B3D-47D403F5D684}" srcOrd="1" destOrd="0" presId="urn:microsoft.com/office/officeart/2005/8/layout/process4"/>
    <dgm:cxn modelId="{0FF12724-5F02-49ED-B70C-8DE8833A2929}" type="presParOf" srcId="{FBE9D174-B3C3-4177-8460-81D06120D7BB}" destId="{F99EA7E7-6E69-4040-9E22-ABDEF50864CF}" srcOrd="2" destOrd="0" presId="urn:microsoft.com/office/officeart/2005/8/layout/process4"/>
    <dgm:cxn modelId="{E75FEA12-855C-42AC-A611-59725A57FDFB}" type="presParOf" srcId="{F99EA7E7-6E69-4040-9E22-ABDEF50864CF}" destId="{D1D4C106-CFA9-4991-B0F4-566B3AD0A03E}" srcOrd="0" destOrd="0" presId="urn:microsoft.com/office/officeart/2005/8/layout/process4"/>
    <dgm:cxn modelId="{C1A07DA2-CA41-43AA-B684-0B4464016400}" type="presParOf" srcId="{F99EA7E7-6E69-4040-9E22-ABDEF50864CF}" destId="{730CDE31-0799-45D0-BB57-3E6FFA8A2AFC}" srcOrd="1" destOrd="0" presId="urn:microsoft.com/office/officeart/2005/8/layout/process4"/>
    <dgm:cxn modelId="{051D9F5D-F691-457A-B475-B31D748DDC68}" type="presParOf" srcId="{2653EE9E-C9A5-4672-B048-1509728D2BD4}" destId="{FF3228BE-0467-4D17-9971-176E8781E44D}" srcOrd="5" destOrd="0" presId="urn:microsoft.com/office/officeart/2005/8/layout/process4"/>
    <dgm:cxn modelId="{847A5FF0-72D0-42AE-B3EF-DC04F3C7F0FA}" type="presParOf" srcId="{2653EE9E-C9A5-4672-B048-1509728D2BD4}" destId="{43C02991-DA0D-4BAD-A29D-644D98FD6934}" srcOrd="6" destOrd="0" presId="urn:microsoft.com/office/officeart/2005/8/layout/process4"/>
    <dgm:cxn modelId="{67BDD8E0-8121-4F09-8E06-3BA0939AC1E6}" type="presParOf" srcId="{43C02991-DA0D-4BAD-A29D-644D98FD6934}" destId="{FB4BCCF8-E27F-4407-B9C6-6B7CD02E389F}" srcOrd="0" destOrd="0" presId="urn:microsoft.com/office/officeart/2005/8/layout/process4"/>
    <dgm:cxn modelId="{74FE0CED-C730-4183-8437-8AAAC5BBF71A}" type="presParOf" srcId="{43C02991-DA0D-4BAD-A29D-644D98FD6934}" destId="{A2AAA4D1-39A0-4179-AB94-3B07C0DE66E7}" srcOrd="1" destOrd="0" presId="urn:microsoft.com/office/officeart/2005/8/layout/process4"/>
    <dgm:cxn modelId="{54EDC9FC-6C60-480B-930F-0A80DF9785DF}" type="presParOf" srcId="{43C02991-DA0D-4BAD-A29D-644D98FD6934}" destId="{D4C8E46D-CCB8-4C3A-B4B5-5CC011D1C89B}" srcOrd="2" destOrd="0" presId="urn:microsoft.com/office/officeart/2005/8/layout/process4"/>
    <dgm:cxn modelId="{56C20835-C3DA-46C9-8166-0074579B8B5F}" type="presParOf" srcId="{D4C8E46D-CCB8-4C3A-B4B5-5CC011D1C89B}" destId="{F307D3A8-B1D9-4D60-A660-C2931D7F58DB}" srcOrd="0" destOrd="0" presId="urn:microsoft.com/office/officeart/2005/8/layout/process4"/>
    <dgm:cxn modelId="{3EEBDBDE-BBEB-4FAF-BED0-90526CA253BD}" type="presParOf" srcId="{D4C8E46D-CCB8-4C3A-B4B5-5CC011D1C89B}" destId="{0D3DAF7A-7EC6-4470-9B3C-AB44BAF398C5}" srcOrd="1" destOrd="0" presId="urn:microsoft.com/office/officeart/2005/8/layout/process4"/>
    <dgm:cxn modelId="{A4391E77-4D5B-477F-836A-5711F0F15CEA}" type="presParOf" srcId="{D4C8E46D-CCB8-4C3A-B4B5-5CC011D1C89B}" destId="{D1DAF052-6C04-46C2-8CE5-32EAE16E00EE}"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1BD45-EF02-4E21-AB12-F3EB688B1097}">
      <dsp:nvSpPr>
        <dsp:cNvPr id="0" name=""/>
        <dsp:cNvSpPr/>
      </dsp:nvSpPr>
      <dsp:spPr>
        <a:xfrm>
          <a:off x="0" y="2737511"/>
          <a:ext cx="8867480" cy="598900"/>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t>Shared autonomy</a:t>
          </a:r>
        </a:p>
      </dsp:txBody>
      <dsp:txXfrm>
        <a:off x="0" y="2737511"/>
        <a:ext cx="8867480" cy="323406"/>
      </dsp:txXfrm>
    </dsp:sp>
    <dsp:sp modelId="{46222590-0894-473E-AF74-CBA781C974BB}">
      <dsp:nvSpPr>
        <dsp:cNvPr id="0" name=""/>
        <dsp:cNvSpPr/>
      </dsp:nvSpPr>
      <dsp:spPr>
        <a:xfrm>
          <a:off x="4329" y="3048940"/>
          <a:ext cx="2952940" cy="275494"/>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IN" sz="1200" kern="1200" dirty="0"/>
            <a:t>Fallback behaviour when connection is lost</a:t>
          </a:r>
        </a:p>
      </dsp:txBody>
      <dsp:txXfrm>
        <a:off x="4329" y="3048940"/>
        <a:ext cx="2952940" cy="275494"/>
      </dsp:txXfrm>
    </dsp:sp>
    <dsp:sp modelId="{F8C2AD56-002B-4BDE-8310-1137BC00A333}">
      <dsp:nvSpPr>
        <dsp:cNvPr id="0" name=""/>
        <dsp:cNvSpPr/>
      </dsp:nvSpPr>
      <dsp:spPr>
        <a:xfrm>
          <a:off x="2957269" y="3048940"/>
          <a:ext cx="2952940" cy="275494"/>
        </a:xfrm>
        <a:prstGeom prst="rect">
          <a:avLst/>
        </a:prstGeom>
        <a:solidFill>
          <a:schemeClr val="accent2">
            <a:tint val="40000"/>
            <a:alpha val="90000"/>
            <a:hueOff val="502582"/>
            <a:satOff val="-438"/>
            <a:lumOff val="-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IN" sz="1200" kern="1200" dirty="0"/>
            <a:t>Dynamic computation offloading</a:t>
          </a:r>
        </a:p>
      </dsp:txBody>
      <dsp:txXfrm>
        <a:off x="2957269" y="3048940"/>
        <a:ext cx="2952940" cy="275494"/>
      </dsp:txXfrm>
    </dsp:sp>
    <dsp:sp modelId="{E5CCEE36-8F1A-4445-9D7B-E60CFECCFCD6}">
      <dsp:nvSpPr>
        <dsp:cNvPr id="0" name=""/>
        <dsp:cNvSpPr/>
      </dsp:nvSpPr>
      <dsp:spPr>
        <a:xfrm>
          <a:off x="5910210" y="3048940"/>
          <a:ext cx="2952940" cy="275494"/>
        </a:xfrm>
        <a:prstGeom prst="rect">
          <a:avLst/>
        </a:prstGeom>
        <a:solidFill>
          <a:schemeClr val="accent2">
            <a:tint val="40000"/>
            <a:alpha val="90000"/>
            <a:hueOff val="1005164"/>
            <a:satOff val="-876"/>
            <a:lumOff val="-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IN" sz="1200" kern="1200" dirty="0"/>
            <a:t>Security</a:t>
          </a:r>
        </a:p>
      </dsp:txBody>
      <dsp:txXfrm>
        <a:off x="5910210" y="3048940"/>
        <a:ext cx="2952940" cy="275494"/>
      </dsp:txXfrm>
    </dsp:sp>
    <dsp:sp modelId="{4AE30EF7-09D1-4544-8A4C-38A84D10FD9E}">
      <dsp:nvSpPr>
        <dsp:cNvPr id="0" name=""/>
        <dsp:cNvSpPr/>
      </dsp:nvSpPr>
      <dsp:spPr>
        <a:xfrm rot="10800000">
          <a:off x="0" y="1825386"/>
          <a:ext cx="8867480" cy="921109"/>
        </a:xfrm>
        <a:prstGeom prst="upArrowCallout">
          <a:avLst/>
        </a:prstGeom>
        <a:solidFill>
          <a:schemeClr val="accent2">
            <a:hueOff val="1560506"/>
            <a:satOff val="-1946"/>
            <a:lumOff val="45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t>Inter module Sensor Fusion</a:t>
          </a:r>
        </a:p>
      </dsp:txBody>
      <dsp:txXfrm rot="-10800000">
        <a:off x="0" y="1825386"/>
        <a:ext cx="8867480" cy="323309"/>
      </dsp:txXfrm>
    </dsp:sp>
    <dsp:sp modelId="{AB4AFE8D-1367-46EC-9C55-57F62C146C27}">
      <dsp:nvSpPr>
        <dsp:cNvPr id="0" name=""/>
        <dsp:cNvSpPr/>
      </dsp:nvSpPr>
      <dsp:spPr>
        <a:xfrm>
          <a:off x="4329" y="2148695"/>
          <a:ext cx="2952940" cy="275411"/>
        </a:xfrm>
        <a:prstGeom prst="rect">
          <a:avLst/>
        </a:prstGeom>
        <a:solidFill>
          <a:schemeClr val="accent2">
            <a:tint val="40000"/>
            <a:alpha val="90000"/>
            <a:hueOff val="1507746"/>
            <a:satOff val="-1313"/>
            <a:lumOff val="-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IN" sz="1200" kern="1200" dirty="0"/>
            <a:t>Connected intelligence among sub modules</a:t>
          </a:r>
        </a:p>
      </dsp:txBody>
      <dsp:txXfrm>
        <a:off x="4329" y="2148695"/>
        <a:ext cx="2952940" cy="275411"/>
      </dsp:txXfrm>
    </dsp:sp>
    <dsp:sp modelId="{4CE5B7FB-F986-48DC-9603-8D69BC5DD823}">
      <dsp:nvSpPr>
        <dsp:cNvPr id="0" name=""/>
        <dsp:cNvSpPr/>
      </dsp:nvSpPr>
      <dsp:spPr>
        <a:xfrm>
          <a:off x="2957269" y="2148695"/>
          <a:ext cx="2952940" cy="275411"/>
        </a:xfrm>
        <a:prstGeom prst="rect">
          <a:avLst/>
        </a:prstGeom>
        <a:solidFill>
          <a:schemeClr val="accent2">
            <a:tint val="40000"/>
            <a:alpha val="90000"/>
            <a:hueOff val="2010328"/>
            <a:satOff val="-1751"/>
            <a:lumOff val="-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IN" sz="1200" kern="1200" dirty="0"/>
            <a:t>Test data throughput</a:t>
          </a:r>
        </a:p>
      </dsp:txBody>
      <dsp:txXfrm>
        <a:off x="2957269" y="2148695"/>
        <a:ext cx="2952940" cy="275411"/>
      </dsp:txXfrm>
    </dsp:sp>
    <dsp:sp modelId="{A6CEBBA9-970D-4697-9283-F387AED4D0B4}">
      <dsp:nvSpPr>
        <dsp:cNvPr id="0" name=""/>
        <dsp:cNvSpPr/>
      </dsp:nvSpPr>
      <dsp:spPr>
        <a:xfrm>
          <a:off x="5910210" y="2148695"/>
          <a:ext cx="2952940" cy="275411"/>
        </a:xfrm>
        <a:prstGeom prst="rect">
          <a:avLst/>
        </a:prstGeom>
        <a:solidFill>
          <a:schemeClr val="accent2">
            <a:tint val="40000"/>
            <a:alpha val="90000"/>
            <a:hueOff val="2512910"/>
            <a:satOff val="-2189"/>
            <a:lumOff val="-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IN" sz="1200" kern="1200" dirty="0"/>
            <a:t>Test Fault tolerance</a:t>
          </a:r>
        </a:p>
      </dsp:txBody>
      <dsp:txXfrm>
        <a:off x="5910210" y="2148695"/>
        <a:ext cx="2952940" cy="275411"/>
      </dsp:txXfrm>
    </dsp:sp>
    <dsp:sp modelId="{5AB84AD5-008E-4E48-8B3D-47D403F5D684}">
      <dsp:nvSpPr>
        <dsp:cNvPr id="0" name=""/>
        <dsp:cNvSpPr/>
      </dsp:nvSpPr>
      <dsp:spPr>
        <a:xfrm rot="10800000">
          <a:off x="0" y="913260"/>
          <a:ext cx="8867480" cy="921109"/>
        </a:xfrm>
        <a:prstGeom prst="upArrowCallout">
          <a:avLst/>
        </a:prstGeom>
        <a:solidFill>
          <a:schemeClr val="accent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t>Local Sensor Fusion</a:t>
          </a:r>
        </a:p>
      </dsp:txBody>
      <dsp:txXfrm rot="-10800000">
        <a:off x="0" y="913260"/>
        <a:ext cx="8867480" cy="323309"/>
      </dsp:txXfrm>
    </dsp:sp>
    <dsp:sp modelId="{D1D4C106-CFA9-4991-B0F4-566B3AD0A03E}">
      <dsp:nvSpPr>
        <dsp:cNvPr id="0" name=""/>
        <dsp:cNvSpPr/>
      </dsp:nvSpPr>
      <dsp:spPr>
        <a:xfrm>
          <a:off x="0" y="1236569"/>
          <a:ext cx="4433739" cy="275411"/>
        </a:xfrm>
        <a:prstGeom prst="rect">
          <a:avLst/>
        </a:prstGeom>
        <a:solidFill>
          <a:schemeClr val="accent2">
            <a:tint val="40000"/>
            <a:alpha val="90000"/>
            <a:hueOff val="3015493"/>
            <a:satOff val="-2627"/>
            <a:lumOff val="-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IN" sz="1200" kern="1200" dirty="0"/>
            <a:t>Develop a universal communication protocol across sensors</a:t>
          </a:r>
        </a:p>
      </dsp:txBody>
      <dsp:txXfrm>
        <a:off x="0" y="1236569"/>
        <a:ext cx="4433739" cy="275411"/>
      </dsp:txXfrm>
    </dsp:sp>
    <dsp:sp modelId="{730CDE31-0799-45D0-BB57-3E6FFA8A2AFC}">
      <dsp:nvSpPr>
        <dsp:cNvPr id="0" name=""/>
        <dsp:cNvSpPr/>
      </dsp:nvSpPr>
      <dsp:spPr>
        <a:xfrm>
          <a:off x="4433740" y="1236569"/>
          <a:ext cx="4433739" cy="275411"/>
        </a:xfrm>
        <a:prstGeom prst="rect">
          <a:avLst/>
        </a:prstGeom>
        <a:solidFill>
          <a:schemeClr val="accent2">
            <a:tint val="40000"/>
            <a:alpha val="90000"/>
            <a:hueOff val="3518074"/>
            <a:satOff val="-3065"/>
            <a:lumOff val="-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IN" sz="1200" kern="1200" dirty="0"/>
            <a:t>Online and offline data storage handling</a:t>
          </a:r>
        </a:p>
      </dsp:txBody>
      <dsp:txXfrm>
        <a:off x="4433740" y="1236569"/>
        <a:ext cx="4433739" cy="275411"/>
      </dsp:txXfrm>
    </dsp:sp>
    <dsp:sp modelId="{A2AAA4D1-39A0-4179-AB94-3B07C0DE66E7}">
      <dsp:nvSpPr>
        <dsp:cNvPr id="0" name=""/>
        <dsp:cNvSpPr/>
      </dsp:nvSpPr>
      <dsp:spPr>
        <a:xfrm rot="10800000">
          <a:off x="0" y="1"/>
          <a:ext cx="8867480" cy="921109"/>
        </a:xfrm>
        <a:prstGeom prst="upArrowCallout">
          <a:avLst/>
        </a:prstGeom>
        <a:solidFill>
          <a:srgbClr val="50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t>Initial Framework</a:t>
          </a:r>
        </a:p>
      </dsp:txBody>
      <dsp:txXfrm rot="-10800000">
        <a:off x="0" y="1"/>
        <a:ext cx="8867480" cy="323309"/>
      </dsp:txXfrm>
    </dsp:sp>
    <dsp:sp modelId="{F307D3A8-B1D9-4D60-A660-C2931D7F58DB}">
      <dsp:nvSpPr>
        <dsp:cNvPr id="0" name=""/>
        <dsp:cNvSpPr/>
      </dsp:nvSpPr>
      <dsp:spPr>
        <a:xfrm>
          <a:off x="4329" y="324443"/>
          <a:ext cx="2952940" cy="275411"/>
        </a:xfrm>
        <a:prstGeom prst="rect">
          <a:avLst/>
        </a:prstGeom>
        <a:solidFill>
          <a:schemeClr val="accent2">
            <a:tint val="40000"/>
            <a:alpha val="90000"/>
            <a:hueOff val="4020657"/>
            <a:satOff val="-3502"/>
            <a:lumOff val="-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IN" sz="1200" kern="1200" dirty="0"/>
            <a:t>ROS Cloud Server setup</a:t>
          </a:r>
        </a:p>
      </dsp:txBody>
      <dsp:txXfrm>
        <a:off x="4329" y="324443"/>
        <a:ext cx="2952940" cy="275411"/>
      </dsp:txXfrm>
    </dsp:sp>
    <dsp:sp modelId="{0D3DAF7A-7EC6-4470-9B3C-AB44BAF398C5}">
      <dsp:nvSpPr>
        <dsp:cNvPr id="0" name=""/>
        <dsp:cNvSpPr/>
      </dsp:nvSpPr>
      <dsp:spPr>
        <a:xfrm>
          <a:off x="2957269" y="324443"/>
          <a:ext cx="2952940" cy="275411"/>
        </a:xfrm>
        <a:prstGeom prst="rect">
          <a:avLst/>
        </a:prstGeom>
        <a:solidFill>
          <a:schemeClr val="accent2">
            <a:tint val="40000"/>
            <a:alpha val="90000"/>
            <a:hueOff val="4523238"/>
            <a:satOff val="-3940"/>
            <a:lumOff val="-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IN" sz="1200" kern="1200" dirty="0"/>
            <a:t>Create Robot LAN</a:t>
          </a:r>
        </a:p>
      </dsp:txBody>
      <dsp:txXfrm>
        <a:off x="2957269" y="324443"/>
        <a:ext cx="2952940" cy="275411"/>
      </dsp:txXfrm>
    </dsp:sp>
    <dsp:sp modelId="{D1DAF052-6C04-46C2-8CE5-32EAE16E00EE}">
      <dsp:nvSpPr>
        <dsp:cNvPr id="0" name=""/>
        <dsp:cNvSpPr/>
      </dsp:nvSpPr>
      <dsp:spPr>
        <a:xfrm>
          <a:off x="5910210" y="324443"/>
          <a:ext cx="2952940" cy="275411"/>
        </a:xfrm>
        <a:prstGeom prst="rect">
          <a:avLst/>
        </a:prstGeom>
        <a:solidFill>
          <a:schemeClr val="accent2">
            <a:tint val="40000"/>
            <a:alpha val="90000"/>
            <a:hueOff val="5025821"/>
            <a:satOff val="-4378"/>
            <a:lumOff val="-6"/>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IN" sz="1200" kern="1200" dirty="0"/>
            <a:t>Setup Modular WAN</a:t>
          </a:r>
        </a:p>
      </dsp:txBody>
      <dsp:txXfrm>
        <a:off x="5910210" y="324443"/>
        <a:ext cx="2952940" cy="2754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F3E31-9781-B24F-87A9-F98653FBF465}" type="datetimeFigureOut">
              <a:rPr lang="en-US" smtClean="0"/>
              <a:t>12/16/2021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1F4F8C-1785-AC43-97F9-C9301BD933C9}" type="slidenum">
              <a:rPr lang="en-US" smtClean="0"/>
              <a:t>‹#›</a:t>
            </a:fld>
            <a:endParaRPr lang="en-US"/>
          </a:p>
        </p:txBody>
      </p:sp>
    </p:spTree>
    <p:extLst>
      <p:ext uri="{BB962C8B-B14F-4D97-AF65-F5344CB8AC3E}">
        <p14:creationId xmlns:p14="http://schemas.microsoft.com/office/powerpoint/2010/main" val="18184766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1</a:t>
            </a:fld>
            <a:endParaRPr lang="en-US"/>
          </a:p>
        </p:txBody>
      </p:sp>
    </p:spTree>
    <p:extLst>
      <p:ext uri="{BB962C8B-B14F-4D97-AF65-F5344CB8AC3E}">
        <p14:creationId xmlns:p14="http://schemas.microsoft.com/office/powerpoint/2010/main" val="66322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2</a:t>
            </a:fld>
            <a:endParaRPr lang="en-US"/>
          </a:p>
        </p:txBody>
      </p:sp>
    </p:spTree>
    <p:extLst>
      <p:ext uri="{BB962C8B-B14F-4D97-AF65-F5344CB8AC3E}">
        <p14:creationId xmlns:p14="http://schemas.microsoft.com/office/powerpoint/2010/main" val="148726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5</a:t>
            </a:fld>
            <a:endParaRPr lang="en-US"/>
          </a:p>
        </p:txBody>
      </p:sp>
    </p:spTree>
    <p:extLst>
      <p:ext uri="{BB962C8B-B14F-4D97-AF65-F5344CB8AC3E}">
        <p14:creationId xmlns:p14="http://schemas.microsoft.com/office/powerpoint/2010/main" val="347521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6</a:t>
            </a:fld>
            <a:endParaRPr lang="en-US"/>
          </a:p>
        </p:txBody>
      </p:sp>
    </p:spTree>
    <p:extLst>
      <p:ext uri="{BB962C8B-B14F-4D97-AF65-F5344CB8AC3E}">
        <p14:creationId xmlns:p14="http://schemas.microsoft.com/office/powerpoint/2010/main" val="77318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7</a:t>
            </a:fld>
            <a:endParaRPr lang="en-US"/>
          </a:p>
        </p:txBody>
      </p:sp>
    </p:spTree>
    <p:extLst>
      <p:ext uri="{BB962C8B-B14F-4D97-AF65-F5344CB8AC3E}">
        <p14:creationId xmlns:p14="http://schemas.microsoft.com/office/powerpoint/2010/main" val="268208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8</a:t>
            </a:fld>
            <a:endParaRPr lang="en-US"/>
          </a:p>
        </p:txBody>
      </p:sp>
    </p:spTree>
    <p:extLst>
      <p:ext uri="{BB962C8B-B14F-4D97-AF65-F5344CB8AC3E}">
        <p14:creationId xmlns:p14="http://schemas.microsoft.com/office/powerpoint/2010/main" val="527758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9</a:t>
            </a:fld>
            <a:endParaRPr lang="en-US"/>
          </a:p>
        </p:txBody>
      </p:sp>
    </p:spTree>
    <p:extLst>
      <p:ext uri="{BB962C8B-B14F-4D97-AF65-F5344CB8AC3E}">
        <p14:creationId xmlns:p14="http://schemas.microsoft.com/office/powerpoint/2010/main" val="1632115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1F4F8C-1785-AC43-97F9-C9301BD933C9}" type="slidenum">
              <a:rPr lang="en-US" smtClean="0"/>
              <a:t>10</a:t>
            </a:fld>
            <a:endParaRPr lang="en-US"/>
          </a:p>
        </p:txBody>
      </p:sp>
    </p:spTree>
    <p:extLst>
      <p:ext uri="{BB962C8B-B14F-4D97-AF65-F5344CB8AC3E}">
        <p14:creationId xmlns:p14="http://schemas.microsoft.com/office/powerpoint/2010/main" val="4062591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AcademicBdlg.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4459" y="207095"/>
            <a:ext cx="11663082" cy="6453660"/>
          </a:xfrm>
          <a:prstGeom prst="rect">
            <a:avLst/>
          </a:prstGeom>
        </p:spPr>
      </p:pic>
      <p:sp>
        <p:nvSpPr>
          <p:cNvPr id="12" name="Rectangle 11"/>
          <p:cNvSpPr/>
          <p:nvPr userDrawn="1"/>
        </p:nvSpPr>
        <p:spPr>
          <a:xfrm>
            <a:off x="264459" y="2705301"/>
            <a:ext cx="118872"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1808669" y="2705301"/>
            <a:ext cx="118872"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693989"/>
            <a:ext cx="10363200" cy="1470025"/>
          </a:xfrm>
        </p:spPr>
        <p:txBody>
          <a:bodyPr>
            <a:normAutofit/>
          </a:bodyPr>
          <a:lstStyle>
            <a:lvl1pPr>
              <a:defRPr sz="4200" b="1">
                <a:solidFill>
                  <a:schemeClr val="bg1"/>
                </a:solidFill>
                <a:latin typeface="Arial" charset="0"/>
                <a:ea typeface="Arial" charset="0"/>
                <a:cs typeface="Arial" charset="0"/>
              </a:defRPr>
            </a:lvl1pPr>
          </a:lstStyle>
          <a:p>
            <a:r>
              <a:rPr lang="en-US" dirty="0"/>
              <a:t>Click to edit Master title style</a:t>
            </a:r>
          </a:p>
        </p:txBody>
      </p:sp>
      <p:sp>
        <p:nvSpPr>
          <p:cNvPr id="3" name="Subtitle 2"/>
          <p:cNvSpPr>
            <a:spLocks noGrp="1"/>
          </p:cNvSpPr>
          <p:nvPr>
            <p:ph type="subTitle" idx="1"/>
          </p:nvPr>
        </p:nvSpPr>
        <p:spPr>
          <a:xfrm>
            <a:off x="1828800" y="4235390"/>
            <a:ext cx="8534400" cy="1189892"/>
          </a:xfrm>
        </p:spPr>
        <p:txBody>
          <a:bodyPr>
            <a:normAutofit/>
          </a:bodyPr>
          <a:lstStyle>
            <a:lvl1pPr marL="0" indent="0" algn="ctr">
              <a:buNone/>
              <a:defRPr sz="2800"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C4CE51-D15A-BB47-9138-751D578D258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pic>
        <p:nvPicPr>
          <p:cNvPr id="14" name="Picture 13"/>
          <p:cNvPicPr>
            <a:picLocks noChangeAspect="1"/>
          </p:cNvPicPr>
          <p:nvPr userDrawn="1"/>
        </p:nvPicPr>
        <p:blipFill>
          <a:blip r:embed="rId3"/>
          <a:stretch>
            <a:fillRect/>
          </a:stretch>
        </p:blipFill>
        <p:spPr>
          <a:xfrm>
            <a:off x="5647776" y="819398"/>
            <a:ext cx="896448" cy="736558"/>
          </a:xfrm>
          <a:prstGeom prst="rect">
            <a:avLst/>
          </a:prstGeom>
        </p:spPr>
      </p:pic>
    </p:spTree>
    <p:extLst>
      <p:ext uri="{BB962C8B-B14F-4D97-AF65-F5344CB8AC3E}">
        <p14:creationId xmlns:p14="http://schemas.microsoft.com/office/powerpoint/2010/main" val="36516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3466" y="101601"/>
            <a:ext cx="7687733" cy="1143000"/>
          </a:xfrm>
        </p:spPr>
        <p:txBody>
          <a:bodyPr>
            <a:normAutofit/>
          </a:bodyPr>
          <a:lstStyle>
            <a:lvl1pPr algn="l">
              <a:defRPr sz="3600" b="1">
                <a:solidFill>
                  <a:schemeClr val="bg1"/>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a:xfrm>
            <a:off x="609600" y="1478844"/>
            <a:ext cx="10972799" cy="4647321"/>
          </a:xfrm>
        </p:spPr>
        <p:txBody>
          <a:bodyPr/>
          <a:lstStyle>
            <a:lvl1pPr marL="0" indent="0">
              <a:buNone/>
              <a:defRPr>
                <a:solidFill>
                  <a:schemeClr val="tx1">
                    <a:lumMod val="50000"/>
                    <a:lumOff val="50000"/>
                  </a:schemeClr>
                </a:solidFill>
                <a:latin typeface="Arial" charset="0"/>
                <a:ea typeface="Arial" charset="0"/>
                <a:cs typeface="Arial" charset="0"/>
              </a:defRPr>
            </a:lvl1pPr>
            <a:lvl2pPr marL="457200" indent="0">
              <a:buNone/>
              <a:defRPr>
                <a:solidFill>
                  <a:schemeClr val="tx1">
                    <a:lumMod val="50000"/>
                    <a:lumOff val="50000"/>
                  </a:schemeClr>
                </a:solidFill>
                <a:latin typeface="Arial" charset="0"/>
                <a:ea typeface="Arial" charset="0"/>
                <a:cs typeface="Arial" charset="0"/>
              </a:defRPr>
            </a:lvl2pPr>
            <a:lvl3pPr marL="914400" indent="0">
              <a:buNone/>
              <a:defRPr>
                <a:solidFill>
                  <a:schemeClr val="tx1">
                    <a:lumMod val="50000"/>
                    <a:lumOff val="50000"/>
                  </a:schemeClr>
                </a:solidFill>
                <a:latin typeface="Arial" charset="0"/>
                <a:ea typeface="Arial" charset="0"/>
                <a:cs typeface="Arial" charset="0"/>
              </a:defRPr>
            </a:lvl3pPr>
            <a:lvl4pPr marL="1371600" indent="0">
              <a:buNone/>
              <a:defRPr>
                <a:solidFill>
                  <a:schemeClr val="tx1">
                    <a:lumMod val="50000"/>
                    <a:lumOff val="50000"/>
                  </a:schemeClr>
                </a:solidFill>
                <a:latin typeface="Arial" charset="0"/>
                <a:ea typeface="Arial" charset="0"/>
                <a:cs typeface="Arial" charset="0"/>
              </a:defRPr>
            </a:lvl4pPr>
            <a:lvl5pPr marL="1828800" indent="0">
              <a:buNone/>
              <a:defRPr>
                <a:solidFill>
                  <a:schemeClr val="tx1">
                    <a:lumMod val="50000"/>
                    <a:lumOff val="50000"/>
                  </a:schemeClr>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C4CE51-D15A-BB47-9138-751D578D258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57527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4CE51-D15A-BB47-9138-751D578D2580}"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334069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54767"/>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2294022"/>
            <a:ext cx="53848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2294022"/>
            <a:ext cx="53848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4CE51-D15A-BB47-9138-751D578D2580}"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32955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966704"/>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307098"/>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46861"/>
            <a:ext cx="5386917"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2307098"/>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78" y="2946861"/>
            <a:ext cx="5389033"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C4CE51-D15A-BB47-9138-751D578D2580}"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203057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1" name="Picture 10" descr="PSCwall.psd"/>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59938" y="208038"/>
            <a:ext cx="11672125" cy="6441925"/>
          </a:xfrm>
          <a:prstGeom prst="rect">
            <a:avLst/>
          </a:prstGeom>
        </p:spPr>
      </p:pic>
      <p:sp>
        <p:nvSpPr>
          <p:cNvPr id="12" name="Rectangle 11"/>
          <p:cNvSpPr/>
          <p:nvPr userDrawn="1"/>
        </p:nvSpPr>
        <p:spPr>
          <a:xfrm>
            <a:off x="1060470" y="2093434"/>
            <a:ext cx="10071060" cy="26711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060470" y="2742924"/>
            <a:ext cx="128016"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1003514" y="2758222"/>
            <a:ext cx="128016"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45C4CE51-D15A-BB47-9138-751D578D2580}"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B8FF-E84C-EC49-87A9-5C830135652C}" type="slidenum">
              <a:rPr lang="en-US" smtClean="0"/>
              <a:t>‹#›</a:t>
            </a:fld>
            <a:endParaRPr lang="en-US"/>
          </a:p>
        </p:txBody>
      </p:sp>
      <p:sp>
        <p:nvSpPr>
          <p:cNvPr id="2" name="Title 1"/>
          <p:cNvSpPr>
            <a:spLocks noGrp="1"/>
          </p:cNvSpPr>
          <p:nvPr>
            <p:ph type="title"/>
          </p:nvPr>
        </p:nvSpPr>
        <p:spPr>
          <a:xfrm>
            <a:off x="1499616" y="2872522"/>
            <a:ext cx="9192768" cy="1143000"/>
          </a:xfrm>
        </p:spPr>
        <p:txBody>
          <a:bodyPr>
            <a:normAutofit/>
          </a:bodyPr>
          <a:lstStyle>
            <a:lvl1pPr>
              <a:defRPr sz="3400" b="1">
                <a:solidFill>
                  <a:srgbClr val="500000"/>
                </a:solidFill>
                <a:latin typeface="Arial" charset="0"/>
                <a:ea typeface="Arial" charset="0"/>
                <a:cs typeface="Arial" charset="0"/>
              </a:defRPr>
            </a:lvl1pPr>
          </a:lstStyle>
          <a:p>
            <a:r>
              <a:rPr lang="en-US" dirty="0"/>
              <a:t>Click to edit Master title style</a:t>
            </a:r>
          </a:p>
        </p:txBody>
      </p:sp>
      <p:pic>
        <p:nvPicPr>
          <p:cNvPr id="16" name="Picture 15" descr="TAM-LogoBox.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44468" y="1424596"/>
            <a:ext cx="1303064" cy="1303064"/>
          </a:xfrm>
          <a:prstGeom prst="rect">
            <a:avLst/>
          </a:prstGeom>
        </p:spPr>
      </p:pic>
    </p:spTree>
    <p:extLst>
      <p:ext uri="{BB962C8B-B14F-4D97-AF65-F5344CB8AC3E}">
        <p14:creationId xmlns:p14="http://schemas.microsoft.com/office/powerpoint/2010/main" val="171542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4CE51-D15A-BB47-9138-751D578D2580}"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8211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1171075"/>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1171075"/>
            <a:ext cx="6815667" cy="49550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11" y="2406317"/>
            <a:ext cx="4011084" cy="37198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45706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06905"/>
            <a:ext cx="7315200" cy="36206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8555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79834"/>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2122834"/>
            <a:ext cx="10972800" cy="40033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4CE51-D15A-BB47-9138-751D578D2580}" type="datetimeFigureOut">
              <a:rPr lang="en-US" smtClean="0"/>
              <a:t>12/16/2021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B8FF-E84C-EC49-87A9-5C830135652C}" type="slidenum">
              <a:rPr lang="en-US" smtClean="0"/>
              <a:t>‹#›</a:t>
            </a:fld>
            <a:endParaRPr lang="en-US"/>
          </a:p>
        </p:txBody>
      </p:sp>
      <p:sp>
        <p:nvSpPr>
          <p:cNvPr id="8" name="Shape 461"/>
          <p:cNvSpPr/>
          <p:nvPr userDrawn="1"/>
        </p:nvSpPr>
        <p:spPr>
          <a:xfrm>
            <a:off x="203205" y="6575107"/>
            <a:ext cx="9400417" cy="0"/>
          </a:xfrm>
          <a:prstGeom prst="line">
            <a:avLst/>
          </a:prstGeom>
          <a:ln w="12700">
            <a:solidFill>
              <a:srgbClr val="E4002B"/>
            </a:solidFill>
            <a:miter lim="400000"/>
          </a:ln>
        </p:spPr>
        <p:txBody>
          <a:bodyPr lIns="50800" tIns="50800" rIns="50800" bIns="50800" anchor="ctr"/>
          <a:lstStyle/>
          <a:p>
            <a:pPr>
              <a:defRPr sz="3200"/>
            </a:pPr>
            <a:endParaRPr sz="3200">
              <a:ln w="3175" cmpd="sng">
                <a:solidFill>
                  <a:srgbClr val="000000"/>
                </a:solidFill>
              </a:ln>
            </a:endParaRPr>
          </a:p>
        </p:txBody>
      </p:sp>
      <p:pic>
        <p:nvPicPr>
          <p:cNvPr id="13" name="Picture 12"/>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383823" y="231831"/>
            <a:ext cx="11424356" cy="926298"/>
          </a:xfrm>
          <a:prstGeom prst="rect">
            <a:avLst/>
          </a:prstGeom>
        </p:spPr>
      </p:pic>
      <p:sp>
        <p:nvSpPr>
          <p:cNvPr id="15" name="Rectangle 14"/>
          <p:cNvSpPr/>
          <p:nvPr userDrawn="1"/>
        </p:nvSpPr>
        <p:spPr>
          <a:xfrm>
            <a:off x="383823" y="383114"/>
            <a:ext cx="120848" cy="58240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66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Robotic_sensors" TargetMode="External"/><Relationship Id="rId13" Type="http://schemas.openxmlformats.org/officeDocument/2006/relationships/image" Target="../media/image13.png"/><Relationship Id="rId3" Type="http://schemas.openxmlformats.org/officeDocument/2006/relationships/image" Target="../media/image6.jpeg"/><Relationship Id="rId7" Type="http://schemas.openxmlformats.org/officeDocument/2006/relationships/image" Target="../media/image10.jpg"/><Relationship Id="rId12" Type="http://schemas.openxmlformats.org/officeDocument/2006/relationships/hyperlink" Target="https://robotics.stackexchange.com/questions/7091/design-and-construction-of-universal-robotic-arm-5kg-1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2.jpg"/><Relationship Id="rId5" Type="http://schemas.openxmlformats.org/officeDocument/2006/relationships/image" Target="../media/image8.png"/><Relationship Id="rId10" Type="http://schemas.openxmlformats.org/officeDocument/2006/relationships/hyperlink" Target="https://en.wikipedia.org/wiki/E-puck_mobile_robot" TargetMode="External"/><Relationship Id="rId4" Type="http://schemas.openxmlformats.org/officeDocument/2006/relationships/image" Target="../media/image7.jpeg"/><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50921"/>
            <a:ext cx="10363200" cy="1470025"/>
          </a:xfrm>
        </p:spPr>
        <p:txBody>
          <a:bodyPr>
            <a:normAutofit fontScale="90000"/>
          </a:bodyPr>
          <a:lstStyle/>
          <a:p>
            <a:r>
              <a:rPr lang="en-US" dirty="0" err="1"/>
              <a:t>ClusterBots</a:t>
            </a:r>
            <a:r>
              <a:rPr lang="en-US" dirty="0"/>
              <a:t>: A Modular Robotic architecture for shared Autonomy and Resources</a:t>
            </a:r>
          </a:p>
        </p:txBody>
      </p:sp>
      <p:sp>
        <p:nvSpPr>
          <p:cNvPr id="3" name="Subtitle 2"/>
          <p:cNvSpPr>
            <a:spLocks noGrp="1"/>
          </p:cNvSpPr>
          <p:nvPr>
            <p:ph type="subTitle" idx="1"/>
          </p:nvPr>
        </p:nvSpPr>
        <p:spPr/>
        <p:txBody>
          <a:bodyPr/>
          <a:lstStyle/>
          <a:p>
            <a:r>
              <a:rPr lang="en-US" dirty="0"/>
              <a:t>Swarnabha Roy</a:t>
            </a:r>
          </a:p>
        </p:txBody>
      </p:sp>
      <p:cxnSp>
        <p:nvCxnSpPr>
          <p:cNvPr id="5" name="Straight Connector 4"/>
          <p:cNvCxnSpPr/>
          <p:nvPr/>
        </p:nvCxnSpPr>
        <p:spPr>
          <a:xfrm>
            <a:off x="4082717" y="3859215"/>
            <a:ext cx="4026569" cy="0"/>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69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nchor="ctr">
            <a:normAutofit/>
          </a:bodyPr>
          <a:lstStyle/>
          <a:p>
            <a:pPr marL="342900" indent="-342900" algn="just" fontAlgn="base">
              <a:spcBef>
                <a:spcPts val="0"/>
              </a:spcBef>
              <a:spcAft>
                <a:spcPts val="1200"/>
              </a:spcAft>
              <a:buFont typeface="Arial" panose="020B0604020202020204" pitchFamily="34" charset="0"/>
              <a:buChar char="•"/>
            </a:pPr>
            <a:r>
              <a:rPr lang="en-US" sz="1800" dirty="0">
                <a:solidFill>
                  <a:srgbClr val="595959"/>
                </a:solidFill>
                <a:latin typeface="Lato" panose="020F0502020204030203" pitchFamily="34" charset="0"/>
              </a:rPr>
              <a:t>In the future, we plan on exploring using IPv6 and create three different data socket pipelines based on the bandwidth requirement and urgency of the data: Ultra-fast, medium and high-definition. </a:t>
            </a:r>
          </a:p>
          <a:p>
            <a:pPr marL="342900" indent="-342900" algn="just" fontAlgn="base">
              <a:spcBef>
                <a:spcPts val="0"/>
              </a:spcBef>
              <a:spcAft>
                <a:spcPts val="1200"/>
              </a:spcAft>
              <a:buFont typeface="Arial" panose="020B0604020202020204" pitchFamily="34" charset="0"/>
              <a:buChar char="•"/>
            </a:pPr>
            <a:r>
              <a:rPr lang="en-US" sz="1800" dirty="0">
                <a:solidFill>
                  <a:srgbClr val="595959"/>
                </a:solidFill>
                <a:latin typeface="Lato" panose="020F0502020204030203" pitchFamily="34" charset="0"/>
              </a:rPr>
              <a:t>Ultra-fast pipeline will be the fastest with low bandwidth and high data rate; medium with slightly slower data rate and wider bandwidth and so on.</a:t>
            </a:r>
          </a:p>
          <a:p>
            <a:pPr marL="342900" indent="-342900" algn="just" fontAlgn="base">
              <a:spcBef>
                <a:spcPts val="0"/>
              </a:spcBef>
              <a:spcAft>
                <a:spcPts val="1200"/>
              </a:spcAft>
              <a:buFont typeface="Arial" panose="020B0604020202020204" pitchFamily="34" charset="0"/>
              <a:buChar char="•"/>
            </a:pPr>
            <a:r>
              <a:rPr lang="en-US" sz="1800" dirty="0">
                <a:solidFill>
                  <a:srgbClr val="595959"/>
                </a:solidFill>
                <a:latin typeface="Lato" panose="020F0502020204030203" pitchFamily="34" charset="0"/>
              </a:rPr>
              <a:t>We will use reinforcement learning based approach to categorize the data.</a:t>
            </a:r>
          </a:p>
        </p:txBody>
      </p:sp>
    </p:spTree>
    <p:extLst>
      <p:ext uri="{BB962C8B-B14F-4D97-AF65-F5344CB8AC3E}">
        <p14:creationId xmlns:p14="http://schemas.microsoft.com/office/powerpoint/2010/main" val="332562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chor="ctr">
            <a:normAutofit fontScale="70000" lnSpcReduction="20000"/>
          </a:bodyPr>
          <a:lstStyle/>
          <a:p>
            <a:pPr marL="342900" marR="0" lvl="0" indent="-342900" algn="just">
              <a:spcBef>
                <a:spcPts val="0"/>
              </a:spcBef>
              <a:spcAft>
                <a:spcPts val="0"/>
              </a:spcAft>
              <a:buFont typeface="+mj-lt"/>
              <a:buAutoNum type="arabicPeriod"/>
              <a:tabLst>
                <a:tab pos="457200" algn="l"/>
              </a:tabLst>
            </a:pPr>
            <a:r>
              <a:rPr lang="en-US" sz="1800" dirty="0" err="1">
                <a:effectLst/>
                <a:latin typeface="TimesNewRomanPSMT"/>
                <a:ea typeface="Times New Roman" panose="02020603050405020304" pitchFamily="18" charset="0"/>
                <a:cs typeface="TimesNewRomanPSMT"/>
              </a:rPr>
              <a:t>Haidegger</a:t>
            </a:r>
            <a:r>
              <a:rPr lang="en-US" sz="1800" dirty="0">
                <a:effectLst/>
                <a:latin typeface="TimesNewRomanPSMT"/>
                <a:ea typeface="Times New Roman" panose="02020603050405020304" pitchFamily="18" charset="0"/>
                <a:cs typeface="TimesNewRomanPSMT"/>
              </a:rPr>
              <a:t>, </a:t>
            </a:r>
            <a:r>
              <a:rPr lang="en-US" sz="1800" dirty="0" err="1">
                <a:effectLst/>
                <a:latin typeface="TimesNewRomanPSMT"/>
                <a:ea typeface="Times New Roman" panose="02020603050405020304" pitchFamily="18" charset="0"/>
                <a:cs typeface="TimesNewRomanPSMT"/>
              </a:rPr>
              <a:t>Tamás</a:t>
            </a:r>
            <a:r>
              <a:rPr lang="en-US" sz="1800" dirty="0">
                <a:effectLst/>
                <a:latin typeface="TimesNewRomanPSMT"/>
                <a:ea typeface="Times New Roman" panose="02020603050405020304" pitchFamily="18" charset="0"/>
                <a:cs typeface="TimesNewRomanPSMT"/>
              </a:rPr>
              <a:t>, </a:t>
            </a:r>
            <a:r>
              <a:rPr lang="en-US" sz="1800" dirty="0" err="1">
                <a:effectLst/>
                <a:latin typeface="TimesNewRomanPSMT"/>
                <a:ea typeface="Times New Roman" panose="02020603050405020304" pitchFamily="18" charset="0"/>
                <a:cs typeface="TimesNewRomanPSMT"/>
              </a:rPr>
              <a:t>Péter</a:t>
            </a:r>
            <a:r>
              <a:rPr lang="en-US" sz="1800" dirty="0">
                <a:effectLst/>
                <a:latin typeface="TimesNewRomanPSMT"/>
                <a:ea typeface="Times New Roman" panose="02020603050405020304" pitchFamily="18" charset="0"/>
                <a:cs typeface="TimesNewRomanPSMT"/>
              </a:rPr>
              <a:t> Galambos, and </a:t>
            </a:r>
            <a:r>
              <a:rPr lang="en-US" sz="1800" dirty="0" err="1">
                <a:effectLst/>
                <a:latin typeface="TimesNewRomanPSMT"/>
                <a:ea typeface="Times New Roman" panose="02020603050405020304" pitchFamily="18" charset="0"/>
                <a:cs typeface="TimesNewRomanPSMT"/>
              </a:rPr>
              <a:t>Imre</a:t>
            </a:r>
            <a:r>
              <a:rPr lang="en-US" sz="1800" dirty="0">
                <a:effectLst/>
                <a:latin typeface="TimesNewRomanPSMT"/>
                <a:ea typeface="Times New Roman" panose="02020603050405020304" pitchFamily="18" charset="0"/>
                <a:cs typeface="TimesNewRomanPSMT"/>
              </a:rPr>
              <a:t> J. Rudas. "Robotics 4.0–Are we there yet?." 2019 IEEE 23rd International Conference on Intelligent Engineering Systems (INES). IEEE, 2019.</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a:effectLst/>
                <a:latin typeface="TimesNewRomanPSMT"/>
                <a:ea typeface="Times New Roman" panose="02020603050405020304" pitchFamily="18" charset="0"/>
                <a:cs typeface="TimesNewRomanPSMT"/>
              </a:rPr>
              <a:t>K. Goldberg, M. </a:t>
            </a:r>
            <a:r>
              <a:rPr lang="en-US" sz="1800" dirty="0" err="1">
                <a:effectLst/>
                <a:latin typeface="TimesNewRomanPSMT"/>
                <a:ea typeface="Times New Roman" panose="02020603050405020304" pitchFamily="18" charset="0"/>
                <a:cs typeface="TimesNewRomanPSMT"/>
              </a:rPr>
              <a:t>Mascha</a:t>
            </a:r>
            <a:r>
              <a:rPr lang="en-US" sz="1800" dirty="0">
                <a:effectLst/>
                <a:latin typeface="TimesNewRomanPSMT"/>
                <a:ea typeface="Times New Roman" panose="02020603050405020304" pitchFamily="18" charset="0"/>
                <a:cs typeface="TimesNewRomanPSMT"/>
              </a:rPr>
              <a:t>, S. </a:t>
            </a:r>
            <a:r>
              <a:rPr lang="en-US" sz="1800" dirty="0" err="1">
                <a:effectLst/>
                <a:latin typeface="TimesNewRomanPSMT"/>
                <a:ea typeface="Times New Roman" panose="02020603050405020304" pitchFamily="18" charset="0"/>
                <a:cs typeface="TimesNewRomanPSMT"/>
              </a:rPr>
              <a:t>Gentner</a:t>
            </a:r>
            <a:r>
              <a:rPr lang="en-US" sz="1800" dirty="0">
                <a:effectLst/>
                <a:latin typeface="TimesNewRomanPSMT"/>
                <a:ea typeface="Times New Roman" panose="02020603050405020304" pitchFamily="18" charset="0"/>
                <a:cs typeface="TimesNewRomanPSMT"/>
              </a:rPr>
              <a:t>, N. Rothenberg, C. Sutter, and J. </a:t>
            </a:r>
            <a:r>
              <a:rPr lang="en-US" sz="1800" dirty="0" err="1">
                <a:effectLst/>
                <a:latin typeface="TimesNewRomanPSMT"/>
                <a:ea typeface="Times New Roman" panose="02020603050405020304" pitchFamily="18" charset="0"/>
                <a:cs typeface="TimesNewRomanPSMT"/>
              </a:rPr>
              <a:t>Wiegley</a:t>
            </a:r>
            <a:r>
              <a:rPr lang="en-US" sz="1800" dirty="0">
                <a:effectLst/>
                <a:latin typeface="TimesNewRomanPSMT"/>
                <a:ea typeface="Times New Roman" panose="02020603050405020304" pitchFamily="18" charset="0"/>
                <a:cs typeface="TimesNewRomanPSMT"/>
              </a:rPr>
              <a:t>, “Desktop teleoperation via the world wide web,” in Proceedings of 1995 IEEE International Conference on Robotics and Automation, vol. 1, May 1995, pp. 654–659 vol.1</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a:effectLst/>
                <a:latin typeface="TimesNewRomanPSMT"/>
                <a:ea typeface="Times New Roman" panose="02020603050405020304" pitchFamily="18" charset="0"/>
                <a:cs typeface="TimesNewRomanPSMT"/>
              </a:rPr>
              <a:t>Waibel, Markus, Michael Beetz, Javier </a:t>
            </a:r>
            <a:r>
              <a:rPr lang="en-US" sz="1800" dirty="0" err="1">
                <a:effectLst/>
                <a:latin typeface="TimesNewRomanPSMT"/>
                <a:ea typeface="Times New Roman" panose="02020603050405020304" pitchFamily="18" charset="0"/>
                <a:cs typeface="TimesNewRomanPSMT"/>
              </a:rPr>
              <a:t>Civera</a:t>
            </a:r>
            <a:r>
              <a:rPr lang="en-US" sz="1800" dirty="0">
                <a:effectLst/>
                <a:latin typeface="TimesNewRomanPSMT"/>
                <a:ea typeface="Times New Roman" panose="02020603050405020304" pitchFamily="18" charset="0"/>
                <a:cs typeface="TimesNewRomanPSMT"/>
              </a:rPr>
              <a:t>, </a:t>
            </a:r>
            <a:r>
              <a:rPr lang="en-US" sz="1800" dirty="0" err="1">
                <a:effectLst/>
                <a:latin typeface="TimesNewRomanPSMT"/>
                <a:ea typeface="Times New Roman" panose="02020603050405020304" pitchFamily="18" charset="0"/>
                <a:cs typeface="TimesNewRomanPSMT"/>
              </a:rPr>
              <a:t>Raffaello</a:t>
            </a:r>
            <a:r>
              <a:rPr lang="en-US" sz="1800" dirty="0">
                <a:effectLst/>
                <a:latin typeface="TimesNewRomanPSMT"/>
                <a:ea typeface="Times New Roman" panose="02020603050405020304" pitchFamily="18" charset="0"/>
                <a:cs typeface="TimesNewRomanPSMT"/>
              </a:rPr>
              <a:t> </a:t>
            </a:r>
            <a:r>
              <a:rPr lang="en-US" sz="1800" dirty="0" err="1">
                <a:effectLst/>
                <a:latin typeface="TimesNewRomanPSMT"/>
                <a:ea typeface="Times New Roman" panose="02020603050405020304" pitchFamily="18" charset="0"/>
                <a:cs typeface="TimesNewRomanPSMT"/>
              </a:rPr>
              <a:t>d'Andrea</a:t>
            </a:r>
            <a:r>
              <a:rPr lang="en-US" sz="1800" dirty="0">
                <a:effectLst/>
                <a:latin typeface="TimesNewRomanPSMT"/>
                <a:ea typeface="Times New Roman" panose="02020603050405020304" pitchFamily="18" charset="0"/>
                <a:cs typeface="TimesNewRomanPSMT"/>
              </a:rPr>
              <a:t>, Jos </a:t>
            </a:r>
            <a:r>
              <a:rPr lang="en-US" sz="1800" dirty="0" err="1">
                <a:effectLst/>
                <a:latin typeface="TimesNewRomanPSMT"/>
                <a:ea typeface="Times New Roman" panose="02020603050405020304" pitchFamily="18" charset="0"/>
                <a:cs typeface="TimesNewRomanPSMT"/>
              </a:rPr>
              <a:t>Elfring</a:t>
            </a:r>
            <a:r>
              <a:rPr lang="en-US" sz="1800" dirty="0">
                <a:effectLst/>
                <a:latin typeface="TimesNewRomanPSMT"/>
                <a:ea typeface="Times New Roman" panose="02020603050405020304" pitchFamily="18" charset="0"/>
                <a:cs typeface="TimesNewRomanPSMT"/>
              </a:rPr>
              <a:t>, Dorian Galvez-Lopez, Kai </a:t>
            </a:r>
            <a:r>
              <a:rPr lang="en-US" sz="1800" dirty="0" err="1">
                <a:effectLst/>
                <a:latin typeface="TimesNewRomanPSMT"/>
                <a:ea typeface="Times New Roman" panose="02020603050405020304" pitchFamily="18" charset="0"/>
                <a:cs typeface="TimesNewRomanPSMT"/>
              </a:rPr>
              <a:t>Häussermann</a:t>
            </a:r>
            <a:r>
              <a:rPr lang="en-US" sz="1800" dirty="0">
                <a:effectLst/>
                <a:latin typeface="TimesNewRomanPSMT"/>
                <a:ea typeface="Times New Roman" panose="02020603050405020304" pitchFamily="18" charset="0"/>
                <a:cs typeface="TimesNewRomanPSMT"/>
              </a:rPr>
              <a:t> et al. "</a:t>
            </a:r>
            <a:r>
              <a:rPr lang="en-US" sz="1800" dirty="0" err="1">
                <a:effectLst/>
                <a:latin typeface="TimesNewRomanPSMT"/>
                <a:ea typeface="Times New Roman" panose="02020603050405020304" pitchFamily="18" charset="0"/>
                <a:cs typeface="TimesNewRomanPSMT"/>
              </a:rPr>
              <a:t>Roboearth</a:t>
            </a:r>
            <a:r>
              <a:rPr lang="en-US" sz="1800" dirty="0">
                <a:effectLst/>
                <a:latin typeface="TimesNewRomanPSMT"/>
                <a:ea typeface="Times New Roman" panose="02020603050405020304" pitchFamily="18" charset="0"/>
                <a:cs typeface="TimesNewRomanPSMT"/>
              </a:rPr>
              <a:t>." IEEE Robotics &amp; Automation Magazine 18, no. 2 (2011): 69-82.</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a:effectLst/>
                <a:latin typeface="TimesNewRomanPSMT"/>
                <a:ea typeface="Times New Roman" panose="02020603050405020304" pitchFamily="18" charset="0"/>
                <a:cs typeface="TimesNewRomanPSMT"/>
              </a:rPr>
              <a:t>J. Kuffner, "What's Next: Cloud-Enabled Humanoids?" in 10th IEEE-RAS International Conference on Humanoid Robots (Humanoids 2010) Workshop, 2010.</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a:effectLst/>
                <a:latin typeface="TimesNewRomanPSMT"/>
                <a:ea typeface="Times New Roman" panose="02020603050405020304" pitchFamily="18" charset="0"/>
                <a:cs typeface="TimesNewRomanPSMT"/>
              </a:rPr>
              <a:t>Fierro, Rafael, </a:t>
            </a:r>
            <a:r>
              <a:rPr lang="en-US" sz="1800" dirty="0" err="1">
                <a:effectLst/>
                <a:latin typeface="TimesNewRomanPSMT"/>
                <a:ea typeface="Times New Roman" panose="02020603050405020304" pitchFamily="18" charset="0"/>
                <a:cs typeface="TimesNewRomanPSMT"/>
              </a:rPr>
              <a:t>Aveek</a:t>
            </a:r>
            <a:r>
              <a:rPr lang="en-US" sz="1800" dirty="0">
                <a:effectLst/>
                <a:latin typeface="TimesNewRomanPSMT"/>
                <a:ea typeface="Times New Roman" panose="02020603050405020304" pitchFamily="18" charset="0"/>
                <a:cs typeface="TimesNewRomanPSMT"/>
              </a:rPr>
              <a:t> Das, John </a:t>
            </a:r>
            <a:r>
              <a:rPr lang="en-US" sz="1800" dirty="0" err="1">
                <a:effectLst/>
                <a:latin typeface="TimesNewRomanPSMT"/>
                <a:ea typeface="Times New Roman" panose="02020603050405020304" pitchFamily="18" charset="0"/>
                <a:cs typeface="TimesNewRomanPSMT"/>
              </a:rPr>
              <a:t>Spletzer</a:t>
            </a:r>
            <a:r>
              <a:rPr lang="en-US" sz="1800" dirty="0">
                <a:effectLst/>
                <a:latin typeface="TimesNewRomanPSMT"/>
                <a:ea typeface="Times New Roman" panose="02020603050405020304" pitchFamily="18" charset="0"/>
                <a:cs typeface="TimesNewRomanPSMT"/>
              </a:rPr>
              <a:t>, Joel Esposito, Vijay Kumar, James P. Ostrowski, George Pappas et al. "A framework and architecture for multi-robot coordination." The International Journal of Robotics Research 21, no. 10-11 (2002): 977-995.</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err="1">
                <a:effectLst/>
                <a:latin typeface="TimesNewRomanPSMT"/>
                <a:ea typeface="Times New Roman" panose="02020603050405020304" pitchFamily="18" charset="0"/>
                <a:cs typeface="TimesNewRomanPSMT"/>
              </a:rPr>
              <a:t>Penmetcha</a:t>
            </a:r>
            <a:r>
              <a:rPr lang="en-US" sz="1800" dirty="0">
                <a:effectLst/>
                <a:latin typeface="TimesNewRomanPSMT"/>
                <a:ea typeface="Times New Roman" panose="02020603050405020304" pitchFamily="18" charset="0"/>
                <a:cs typeface="TimesNewRomanPSMT"/>
              </a:rPr>
              <a:t>, Manoj, </a:t>
            </a:r>
            <a:r>
              <a:rPr lang="en-US" sz="1800" dirty="0" err="1">
                <a:effectLst/>
                <a:latin typeface="TimesNewRomanPSMT"/>
                <a:ea typeface="Times New Roman" panose="02020603050405020304" pitchFamily="18" charset="0"/>
                <a:cs typeface="TimesNewRomanPSMT"/>
              </a:rPr>
              <a:t>Shyam</a:t>
            </a:r>
            <a:r>
              <a:rPr lang="en-US" sz="1800" dirty="0">
                <a:effectLst/>
                <a:latin typeface="TimesNewRomanPSMT"/>
                <a:ea typeface="Times New Roman" panose="02020603050405020304" pitchFamily="18" charset="0"/>
                <a:cs typeface="TimesNewRomanPSMT"/>
              </a:rPr>
              <a:t> Sundar Kannan, and Byung-Cheol Min. "Smart Cloud: Scalable Cloud Robotic Architecture for Web-powered Multi-Robot Applications." </a:t>
            </a:r>
            <a:r>
              <a:rPr lang="en-US" sz="1800" dirty="0" err="1">
                <a:effectLst/>
                <a:latin typeface="TimesNewRomanPSMT"/>
                <a:ea typeface="Times New Roman" panose="02020603050405020304" pitchFamily="18" charset="0"/>
                <a:cs typeface="TimesNewRomanPSMT"/>
              </a:rPr>
              <a:t>arXiv</a:t>
            </a:r>
            <a:r>
              <a:rPr lang="en-US" sz="1800" dirty="0">
                <a:effectLst/>
                <a:latin typeface="TimesNewRomanPSMT"/>
                <a:ea typeface="Times New Roman" panose="02020603050405020304" pitchFamily="18" charset="0"/>
                <a:cs typeface="TimesNewRomanPSMT"/>
              </a:rPr>
              <a:t> preprint arXiv:1912.02927 (2019).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a:effectLst/>
                <a:latin typeface="TimesNewRomanPSMT"/>
                <a:ea typeface="Times New Roman" panose="02020603050405020304" pitchFamily="18" charset="0"/>
                <a:cs typeface="TimesNewRomanPSMT"/>
              </a:rPr>
              <a:t> </a:t>
            </a:r>
            <a:r>
              <a:rPr lang="en-US" sz="1800" dirty="0" err="1">
                <a:effectLst/>
                <a:latin typeface="TimesNewRomanPSMT"/>
                <a:ea typeface="Times New Roman" panose="02020603050405020304" pitchFamily="18" charset="0"/>
                <a:cs typeface="TimesNewRomanPSMT"/>
              </a:rPr>
              <a:t>Mohanarajah</a:t>
            </a:r>
            <a:r>
              <a:rPr lang="en-US" sz="1800" dirty="0">
                <a:effectLst/>
                <a:latin typeface="TimesNewRomanPSMT"/>
                <a:ea typeface="Times New Roman" panose="02020603050405020304" pitchFamily="18" charset="0"/>
                <a:cs typeface="TimesNewRomanPSMT"/>
              </a:rPr>
              <a:t>, </a:t>
            </a:r>
            <a:r>
              <a:rPr lang="en-US" sz="1800" dirty="0" err="1">
                <a:effectLst/>
                <a:latin typeface="TimesNewRomanPSMT"/>
                <a:ea typeface="Times New Roman" panose="02020603050405020304" pitchFamily="18" charset="0"/>
                <a:cs typeface="TimesNewRomanPSMT"/>
              </a:rPr>
              <a:t>Gajamohan</a:t>
            </a:r>
            <a:r>
              <a:rPr lang="en-US" sz="1800" dirty="0">
                <a:effectLst/>
                <a:latin typeface="TimesNewRomanPSMT"/>
                <a:ea typeface="Times New Roman" panose="02020603050405020304" pitchFamily="18" charset="0"/>
                <a:cs typeface="TimesNewRomanPSMT"/>
              </a:rPr>
              <a:t>, Dominique </a:t>
            </a:r>
            <a:r>
              <a:rPr lang="en-US" sz="1800" dirty="0" err="1">
                <a:effectLst/>
                <a:latin typeface="TimesNewRomanPSMT"/>
                <a:ea typeface="Times New Roman" panose="02020603050405020304" pitchFamily="18" charset="0"/>
                <a:cs typeface="TimesNewRomanPSMT"/>
              </a:rPr>
              <a:t>Hunziker</a:t>
            </a:r>
            <a:r>
              <a:rPr lang="en-US" sz="1800" dirty="0">
                <a:effectLst/>
                <a:latin typeface="TimesNewRomanPSMT"/>
                <a:ea typeface="Times New Roman" panose="02020603050405020304" pitchFamily="18" charset="0"/>
                <a:cs typeface="TimesNewRomanPSMT"/>
              </a:rPr>
              <a:t>, </a:t>
            </a:r>
            <a:r>
              <a:rPr lang="en-US" sz="1800" dirty="0" err="1">
                <a:effectLst/>
                <a:latin typeface="TimesNewRomanPSMT"/>
                <a:ea typeface="Times New Roman" panose="02020603050405020304" pitchFamily="18" charset="0"/>
                <a:cs typeface="TimesNewRomanPSMT"/>
              </a:rPr>
              <a:t>Raffaello</a:t>
            </a:r>
            <a:r>
              <a:rPr lang="en-US" sz="1800" dirty="0">
                <a:effectLst/>
                <a:latin typeface="TimesNewRomanPSMT"/>
                <a:ea typeface="Times New Roman" panose="02020603050405020304" pitchFamily="18" charset="0"/>
                <a:cs typeface="TimesNewRomanPSMT"/>
              </a:rPr>
              <a:t> </a:t>
            </a:r>
            <a:r>
              <a:rPr lang="en-US" sz="1800" dirty="0" err="1">
                <a:effectLst/>
                <a:latin typeface="TimesNewRomanPSMT"/>
                <a:ea typeface="Times New Roman" panose="02020603050405020304" pitchFamily="18" charset="0"/>
                <a:cs typeface="TimesNewRomanPSMT"/>
              </a:rPr>
              <a:t>D'Andrea</a:t>
            </a:r>
            <a:r>
              <a:rPr lang="en-US" sz="1800" dirty="0">
                <a:effectLst/>
                <a:latin typeface="TimesNewRomanPSMT"/>
                <a:ea typeface="Times New Roman" panose="02020603050405020304" pitchFamily="18" charset="0"/>
                <a:cs typeface="TimesNewRomanPSMT"/>
              </a:rPr>
              <a:t>, and Markus Waibel. "</a:t>
            </a:r>
            <a:r>
              <a:rPr lang="en-US" sz="1800" dirty="0" err="1">
                <a:effectLst/>
                <a:latin typeface="TimesNewRomanPSMT"/>
                <a:ea typeface="Times New Roman" panose="02020603050405020304" pitchFamily="18" charset="0"/>
                <a:cs typeface="TimesNewRomanPSMT"/>
              </a:rPr>
              <a:t>Rapyuta</a:t>
            </a:r>
            <a:r>
              <a:rPr lang="en-US" sz="1800" dirty="0">
                <a:effectLst/>
                <a:latin typeface="TimesNewRomanPSMT"/>
                <a:ea typeface="Times New Roman" panose="02020603050405020304" pitchFamily="18" charset="0"/>
                <a:cs typeface="TimesNewRomanPSMT"/>
              </a:rPr>
              <a:t>: A cloud robotics platform." IEEE Transactions on Automation Science and Engineering 12, no. 2 (2014): 481-493.</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err="1">
                <a:effectLst/>
                <a:latin typeface="TimesNewRomanPSMT"/>
                <a:ea typeface="Times New Roman" panose="02020603050405020304" pitchFamily="18" charset="0"/>
                <a:cs typeface="TimesNewRomanPSMT"/>
              </a:rPr>
              <a:t>Koubaa</a:t>
            </a:r>
            <a:r>
              <a:rPr lang="en-US" sz="1800" dirty="0">
                <a:effectLst/>
                <a:latin typeface="TimesNewRomanPSMT"/>
                <a:ea typeface="Times New Roman" panose="02020603050405020304" pitchFamily="18" charset="0"/>
                <a:cs typeface="TimesNewRomanPSMT"/>
              </a:rPr>
              <a:t>, Anis, </a:t>
            </a:r>
            <a:r>
              <a:rPr lang="en-US" sz="1800" dirty="0" err="1">
                <a:effectLst/>
                <a:latin typeface="TimesNewRomanPSMT"/>
                <a:ea typeface="Times New Roman" panose="02020603050405020304" pitchFamily="18" charset="0"/>
                <a:cs typeface="TimesNewRomanPSMT"/>
              </a:rPr>
              <a:t>Maram</a:t>
            </a:r>
            <a:r>
              <a:rPr lang="en-US" sz="1800" dirty="0">
                <a:effectLst/>
                <a:latin typeface="TimesNewRomanPSMT"/>
                <a:ea typeface="Times New Roman" panose="02020603050405020304" pitchFamily="18" charset="0"/>
                <a:cs typeface="TimesNewRomanPSMT"/>
              </a:rPr>
              <a:t> </a:t>
            </a:r>
            <a:r>
              <a:rPr lang="en-US" sz="1800" dirty="0" err="1">
                <a:effectLst/>
                <a:latin typeface="TimesNewRomanPSMT"/>
                <a:ea typeface="Times New Roman" panose="02020603050405020304" pitchFamily="18" charset="0"/>
                <a:cs typeface="TimesNewRomanPSMT"/>
              </a:rPr>
              <a:t>Alajlan</a:t>
            </a:r>
            <a:r>
              <a:rPr lang="en-US" sz="1800" dirty="0">
                <a:effectLst/>
                <a:latin typeface="TimesNewRomanPSMT"/>
                <a:ea typeface="Times New Roman" panose="02020603050405020304" pitchFamily="18" charset="0"/>
                <a:cs typeface="TimesNewRomanPSMT"/>
              </a:rPr>
              <a:t>, and Basit Qureshi. "</a:t>
            </a:r>
            <a:r>
              <a:rPr lang="en-US" sz="1800" dirty="0" err="1">
                <a:effectLst/>
                <a:latin typeface="TimesNewRomanPSMT"/>
                <a:ea typeface="Times New Roman" panose="02020603050405020304" pitchFamily="18" charset="0"/>
                <a:cs typeface="TimesNewRomanPSMT"/>
              </a:rPr>
              <a:t>ROSLink</a:t>
            </a:r>
            <a:r>
              <a:rPr lang="en-US" sz="1800" dirty="0">
                <a:effectLst/>
                <a:latin typeface="TimesNewRomanPSMT"/>
                <a:ea typeface="Times New Roman" panose="02020603050405020304" pitchFamily="18" charset="0"/>
                <a:cs typeface="TimesNewRomanPSMT"/>
              </a:rPr>
              <a:t>: bridging ROS with the internet-of-things for cloud robotics." Robot Operating System (ROS). Springer, Cham, 2017. 265-283.</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err="1">
                <a:effectLst/>
                <a:latin typeface="TimesNewRomanPSMT"/>
                <a:ea typeface="Times New Roman" panose="02020603050405020304" pitchFamily="18" charset="0"/>
                <a:cs typeface="TimesNewRomanPSMT"/>
              </a:rPr>
              <a:t>Houxiang</a:t>
            </a:r>
            <a:r>
              <a:rPr lang="en-US" sz="1800" dirty="0">
                <a:effectLst/>
                <a:latin typeface="TimesNewRomanPSMT"/>
                <a:ea typeface="Times New Roman" panose="02020603050405020304" pitchFamily="18" charset="0"/>
                <a:cs typeface="TimesNewRomanPSMT"/>
              </a:rPr>
              <a:t> Zhang, Juan Gonzalez-Gomez, </a:t>
            </a:r>
            <a:r>
              <a:rPr lang="en-US" sz="1800" dirty="0" err="1">
                <a:effectLst/>
                <a:latin typeface="TimesNewRomanPSMT"/>
                <a:ea typeface="Times New Roman" panose="02020603050405020304" pitchFamily="18" charset="0"/>
                <a:cs typeface="TimesNewRomanPSMT"/>
              </a:rPr>
              <a:t>Zhizhu</a:t>
            </a:r>
            <a:r>
              <a:rPr lang="en-US" sz="1800" dirty="0">
                <a:effectLst/>
                <a:latin typeface="TimesNewRomanPSMT"/>
                <a:ea typeface="Times New Roman" panose="02020603050405020304" pitchFamily="18" charset="0"/>
                <a:cs typeface="TimesNewRomanPSMT"/>
              </a:rPr>
              <a:t> Me, Sheng Cheng and </a:t>
            </a:r>
            <a:r>
              <a:rPr lang="en-US" sz="1800" dirty="0" err="1">
                <a:effectLst/>
                <a:latin typeface="TimesNewRomanPSMT"/>
                <a:ea typeface="Times New Roman" panose="02020603050405020304" pitchFamily="18" charset="0"/>
                <a:cs typeface="TimesNewRomanPSMT"/>
              </a:rPr>
              <a:t>Jianwei</a:t>
            </a:r>
            <a:r>
              <a:rPr lang="en-US" sz="1800" dirty="0">
                <a:effectLst/>
                <a:latin typeface="TimesNewRomanPSMT"/>
                <a:ea typeface="Times New Roman" panose="02020603050405020304" pitchFamily="18" charset="0"/>
                <a:cs typeface="TimesNewRomanPSMT"/>
              </a:rPr>
              <a:t> Zhang, "Development of a low-cost flexible modular robot GZ-I," 2008 IEEE/ASME International Conference on Advanced Intelligent Mechatronics, 2008, pp. 223-228, </a:t>
            </a:r>
            <a:r>
              <a:rPr lang="en-US" sz="1800" dirty="0" err="1">
                <a:effectLst/>
                <a:latin typeface="TimesNewRomanPSMT"/>
                <a:ea typeface="Times New Roman" panose="02020603050405020304" pitchFamily="18" charset="0"/>
                <a:cs typeface="TimesNewRomanPSMT"/>
              </a:rPr>
              <a:t>doi</a:t>
            </a:r>
            <a:r>
              <a:rPr lang="en-US" sz="1800" dirty="0">
                <a:effectLst/>
                <a:latin typeface="TimesNewRomanPSMT"/>
                <a:ea typeface="Times New Roman" panose="02020603050405020304" pitchFamily="18" charset="0"/>
                <a:cs typeface="TimesNewRomanPSMT"/>
              </a:rPr>
              <a:t>: 10.1109/AIM.2008.4601663.</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err="1">
                <a:effectLst/>
                <a:latin typeface="TimesNewRomanPSMT"/>
                <a:ea typeface="Times New Roman" panose="02020603050405020304" pitchFamily="18" charset="0"/>
                <a:cs typeface="TimesNewRomanPSMT"/>
              </a:rPr>
              <a:t>Simoens</a:t>
            </a:r>
            <a:r>
              <a:rPr lang="en-US" sz="1800" dirty="0">
                <a:effectLst/>
                <a:latin typeface="TimesNewRomanPSMT"/>
                <a:ea typeface="Times New Roman" panose="02020603050405020304" pitchFamily="18" charset="0"/>
                <a:cs typeface="TimesNewRomanPSMT"/>
              </a:rPr>
              <a:t>, Pieter, Mauro </a:t>
            </a:r>
            <a:r>
              <a:rPr lang="en-US" sz="1800" dirty="0" err="1">
                <a:effectLst/>
                <a:latin typeface="TimesNewRomanPSMT"/>
                <a:ea typeface="Times New Roman" panose="02020603050405020304" pitchFamily="18" charset="0"/>
                <a:cs typeface="TimesNewRomanPSMT"/>
              </a:rPr>
              <a:t>Dragone</a:t>
            </a:r>
            <a:r>
              <a:rPr lang="en-US" sz="1800" dirty="0">
                <a:effectLst/>
                <a:latin typeface="TimesNewRomanPSMT"/>
                <a:ea typeface="Times New Roman" panose="02020603050405020304" pitchFamily="18" charset="0"/>
                <a:cs typeface="TimesNewRomanPSMT"/>
              </a:rPr>
              <a:t>, and Alessandro </a:t>
            </a:r>
            <a:r>
              <a:rPr lang="en-US" sz="1800" dirty="0" err="1">
                <a:effectLst/>
                <a:latin typeface="TimesNewRomanPSMT"/>
                <a:ea typeface="Times New Roman" panose="02020603050405020304" pitchFamily="18" charset="0"/>
                <a:cs typeface="TimesNewRomanPSMT"/>
              </a:rPr>
              <a:t>Saffiotti</a:t>
            </a:r>
            <a:r>
              <a:rPr lang="en-US" sz="1800" dirty="0">
                <a:effectLst/>
                <a:latin typeface="TimesNewRomanPSMT"/>
                <a:ea typeface="Times New Roman" panose="02020603050405020304" pitchFamily="18" charset="0"/>
                <a:cs typeface="TimesNewRomanPSMT"/>
              </a:rPr>
              <a:t>. "The Internet of Robotic Things: A review of the concept, added value, and applications." International Journal of Advanced Robotic Systems 15, no. 1 (2018): 1729881418759424.</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a:effectLst/>
                <a:latin typeface="TimesNewRomanPSMT"/>
                <a:ea typeface="Times New Roman" panose="02020603050405020304" pitchFamily="18" charset="0"/>
                <a:cs typeface="TimesNewRomanPSMT"/>
              </a:rPr>
              <a:t>Geyer, Charles J. "Practical Markov chain monte </a:t>
            </a:r>
            <a:r>
              <a:rPr lang="en-US" sz="1800" dirty="0" err="1">
                <a:effectLst/>
                <a:latin typeface="TimesNewRomanPSMT"/>
                <a:ea typeface="Times New Roman" panose="02020603050405020304" pitchFamily="18" charset="0"/>
                <a:cs typeface="TimesNewRomanPSMT"/>
              </a:rPr>
              <a:t>carlo</a:t>
            </a:r>
            <a:r>
              <a:rPr lang="en-US" sz="1800" dirty="0">
                <a:effectLst/>
                <a:latin typeface="TimesNewRomanPSMT"/>
                <a:ea typeface="Times New Roman" panose="02020603050405020304" pitchFamily="18" charset="0"/>
                <a:cs typeface="TimesNewRomanPSMT"/>
              </a:rPr>
              <a:t>." Statistical science (1992): 473-483.</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err="1">
                <a:effectLst/>
                <a:latin typeface="TimesNewRomanPSMT"/>
                <a:ea typeface="Times New Roman" panose="02020603050405020304" pitchFamily="18" charset="0"/>
                <a:cs typeface="TimesNewRomanPSMT"/>
              </a:rPr>
              <a:t>Zykov</a:t>
            </a:r>
            <a:r>
              <a:rPr lang="en-US" sz="1800" dirty="0">
                <a:effectLst/>
                <a:latin typeface="TimesNewRomanPSMT"/>
                <a:ea typeface="Times New Roman" panose="02020603050405020304" pitchFamily="18" charset="0"/>
                <a:cs typeface="TimesNewRomanPSMT"/>
              </a:rPr>
              <a:t>, Victor, Andrew Chan, and Hod Lipson. "</a:t>
            </a:r>
            <a:r>
              <a:rPr lang="en-US" sz="1800" dirty="0" err="1">
                <a:effectLst/>
                <a:latin typeface="TimesNewRomanPSMT"/>
                <a:ea typeface="Times New Roman" panose="02020603050405020304" pitchFamily="18" charset="0"/>
                <a:cs typeface="TimesNewRomanPSMT"/>
              </a:rPr>
              <a:t>Molecubes</a:t>
            </a:r>
            <a:r>
              <a:rPr lang="en-US" sz="1800" dirty="0">
                <a:effectLst/>
                <a:latin typeface="TimesNewRomanPSMT"/>
                <a:ea typeface="Times New Roman" panose="02020603050405020304" pitchFamily="18" charset="0"/>
                <a:cs typeface="TimesNewRomanPSMT"/>
              </a:rPr>
              <a:t>: An open-source modular robotics kit." IROS-2007 Self-Reconfigurable Robotics Workshop. 2007.</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a:effectLst/>
                <a:latin typeface="TimesNewRomanPSMT"/>
                <a:ea typeface="Times New Roman" panose="02020603050405020304" pitchFamily="18" charset="0"/>
                <a:cs typeface="TimesNewRomanPSMT"/>
              </a:rPr>
              <a:t>Yan, </a:t>
            </a:r>
            <a:r>
              <a:rPr lang="en-US" sz="1800" dirty="0" err="1">
                <a:effectLst/>
                <a:latin typeface="TimesNewRomanPSMT"/>
                <a:ea typeface="Times New Roman" panose="02020603050405020304" pitchFamily="18" charset="0"/>
                <a:cs typeface="TimesNewRomanPSMT"/>
              </a:rPr>
              <a:t>Zhi</a:t>
            </a:r>
            <a:r>
              <a:rPr lang="en-US" sz="1800" dirty="0">
                <a:effectLst/>
                <a:latin typeface="TimesNewRomanPSMT"/>
                <a:ea typeface="Times New Roman" panose="02020603050405020304" pitchFamily="18" charset="0"/>
                <a:cs typeface="TimesNewRomanPSMT"/>
              </a:rPr>
              <a:t>, Nicolas </a:t>
            </a:r>
            <a:r>
              <a:rPr lang="en-US" sz="1800" dirty="0" err="1">
                <a:effectLst/>
                <a:latin typeface="TimesNewRomanPSMT"/>
                <a:ea typeface="Times New Roman" panose="02020603050405020304" pitchFamily="18" charset="0"/>
                <a:cs typeface="TimesNewRomanPSMT"/>
              </a:rPr>
              <a:t>Jouandeau</a:t>
            </a:r>
            <a:r>
              <a:rPr lang="en-US" sz="1800" dirty="0">
                <a:effectLst/>
                <a:latin typeface="TimesNewRomanPSMT"/>
                <a:ea typeface="Times New Roman" panose="02020603050405020304" pitchFamily="18" charset="0"/>
                <a:cs typeface="TimesNewRomanPSMT"/>
              </a:rPr>
              <a:t>, and Arab Ali </a:t>
            </a:r>
            <a:r>
              <a:rPr lang="en-US" sz="1800" dirty="0" err="1">
                <a:effectLst/>
                <a:latin typeface="TimesNewRomanPSMT"/>
                <a:ea typeface="Times New Roman" panose="02020603050405020304" pitchFamily="18" charset="0"/>
                <a:cs typeface="TimesNewRomanPSMT"/>
              </a:rPr>
              <a:t>Cherif</a:t>
            </a:r>
            <a:r>
              <a:rPr lang="en-US" sz="1800" dirty="0">
                <a:effectLst/>
                <a:latin typeface="TimesNewRomanPSMT"/>
                <a:ea typeface="Times New Roman" panose="02020603050405020304" pitchFamily="18" charset="0"/>
                <a:cs typeface="TimesNewRomanPSMT"/>
              </a:rPr>
              <a:t>. "A survey and analysis of multi-robot coordination." International Journal of Advanced Robotic Systems 10.12 (2013): 399.</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dirty="0">
                <a:effectLst/>
                <a:latin typeface="TimesNewRomanPSMT"/>
                <a:ea typeface="Times New Roman" panose="02020603050405020304" pitchFamily="18" charset="0"/>
                <a:cs typeface="TimesNewRomanPSMT"/>
              </a:rPr>
              <a:t>Parker, Lynne E. "Distributed Intelligence: Overview of the Field and its Application in Multi-Robot Systems." AAAI fall symposium: regarding the intelligence in distributed intelligent systems. 2007.</a:t>
            </a:r>
            <a:endParaRPr lang="en-US" sz="18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28035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9071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chor="ctr">
            <a:normAutofit fontScale="92500" lnSpcReduction="20000"/>
          </a:bodyPr>
          <a:lstStyle/>
          <a:p>
            <a:pPr marL="342900" indent="-342900" algn="just" rtl="0" fontAlgn="base">
              <a:spcBef>
                <a:spcPts val="0"/>
              </a:spcBef>
              <a:spcAft>
                <a:spcPts val="1200"/>
              </a:spcAft>
              <a:buFont typeface="Arial" panose="020B0604020202020204" pitchFamily="34" charset="0"/>
              <a:buChar char="•"/>
            </a:pPr>
            <a:r>
              <a:rPr lang="en-US" sz="2000" b="0" i="0" u="none" strike="noStrike" dirty="0">
                <a:solidFill>
                  <a:srgbClr val="595959"/>
                </a:solidFill>
                <a:effectLst/>
                <a:latin typeface="Lato" panose="020F0502020204030203" pitchFamily="34" charset="0"/>
              </a:rPr>
              <a:t>The importance of coordination among multiple robots has grown significantly over the past few years.</a:t>
            </a:r>
          </a:p>
          <a:p>
            <a:pPr marL="342900" indent="-342900" algn="just" rtl="0" fontAlgn="base">
              <a:spcBef>
                <a:spcPts val="0"/>
              </a:spcBef>
              <a:spcAft>
                <a:spcPts val="1200"/>
              </a:spcAft>
              <a:buFont typeface="Arial" panose="020B0604020202020204" pitchFamily="34" charset="0"/>
              <a:buChar char="•"/>
            </a:pPr>
            <a:r>
              <a:rPr lang="en-US" sz="2000" b="0" i="0" u="none" strike="noStrike" dirty="0">
                <a:solidFill>
                  <a:srgbClr val="595959"/>
                </a:solidFill>
                <a:effectLst/>
                <a:latin typeface="Lato" panose="020F0502020204030203" pitchFamily="34" charset="0"/>
              </a:rPr>
              <a:t>Existing Modular Robotic Systems (MRS) consist of robots that are identical in shape, size, power requirements, and computational resources. Establishing proper coordination among different individual robots will enable more applications but it still needs a lot of refinement.</a:t>
            </a:r>
          </a:p>
          <a:p>
            <a:pPr marL="342900" indent="-342900" algn="just" rtl="0" fontAlgn="base">
              <a:spcBef>
                <a:spcPts val="0"/>
              </a:spcBef>
              <a:spcAft>
                <a:spcPts val="1200"/>
              </a:spcAft>
              <a:buFont typeface="Arial" panose="020B0604020202020204" pitchFamily="34" charset="0"/>
              <a:buChar char="•"/>
            </a:pPr>
            <a:r>
              <a:rPr lang="en-US" sz="2000" b="0" i="0" u="none" strike="noStrike" dirty="0">
                <a:solidFill>
                  <a:srgbClr val="595959"/>
                </a:solidFill>
                <a:effectLst/>
                <a:latin typeface="Lato" panose="020F0502020204030203" pitchFamily="34" charset="0"/>
              </a:rPr>
              <a:t>We can further modify the MRS to make it more modular, giving each of the robots further capabilities in terms of computational performance, energy requirements, and mobility within a smart manufacturing or industrial environment.</a:t>
            </a:r>
          </a:p>
          <a:p>
            <a:pPr marL="342900" indent="-342900" algn="just" rtl="0" fontAlgn="base">
              <a:spcBef>
                <a:spcPts val="0"/>
              </a:spcBef>
              <a:spcAft>
                <a:spcPts val="1200"/>
              </a:spcAft>
              <a:buFont typeface="Arial" panose="020B0604020202020204" pitchFamily="34" charset="0"/>
              <a:buChar char="•"/>
            </a:pPr>
            <a:r>
              <a:rPr lang="en-US" sz="2000" b="0" i="0" u="none" strike="noStrike" dirty="0">
                <a:solidFill>
                  <a:srgbClr val="595959"/>
                </a:solidFill>
                <a:effectLst/>
                <a:latin typeface="Lato" panose="020F0502020204030203" pitchFamily="34" charset="0"/>
              </a:rPr>
              <a:t>The emergence of Cloud robotics provides an efficient alternative for offloading the physical computations from the robot to a cloud computing infrastructure. </a:t>
            </a:r>
          </a:p>
          <a:p>
            <a:pPr marL="342900" indent="-342900" algn="just" rtl="0" fontAlgn="base">
              <a:spcBef>
                <a:spcPts val="0"/>
              </a:spcBef>
              <a:spcAft>
                <a:spcPts val="1200"/>
              </a:spcAft>
              <a:buFont typeface="Arial" panose="020B0604020202020204" pitchFamily="34" charset="0"/>
              <a:buChar char="•"/>
            </a:pPr>
            <a:r>
              <a:rPr lang="en-US" sz="2000" b="0" i="0" u="none" strike="noStrike" dirty="0">
                <a:solidFill>
                  <a:srgbClr val="595959"/>
                </a:solidFill>
                <a:effectLst/>
                <a:latin typeface="Lato" panose="020F0502020204030203" pitchFamily="34" charset="0"/>
              </a:rPr>
              <a:t>In this work, we propose a new modular robotic architecture called </a:t>
            </a:r>
            <a:r>
              <a:rPr lang="en-US" sz="2000" b="0" i="0" u="none" strike="noStrike" dirty="0" err="1">
                <a:solidFill>
                  <a:srgbClr val="595959"/>
                </a:solidFill>
                <a:effectLst/>
                <a:latin typeface="Lato" panose="020F0502020204030203" pitchFamily="34" charset="0"/>
              </a:rPr>
              <a:t>ClusterBots</a:t>
            </a:r>
            <a:r>
              <a:rPr lang="en-US" sz="2000" b="0" i="0" u="none" strike="noStrike" dirty="0">
                <a:solidFill>
                  <a:srgbClr val="595959"/>
                </a:solidFill>
                <a:effectLst/>
                <a:latin typeface="Lato" panose="020F0502020204030203" pitchFamily="34" charset="0"/>
              </a:rPr>
              <a:t> where various modular robotic clusters work together by sharing information via a Cloud Server. Our proposed architecture will have a universal communication connector that will allow various modules to connect. The central cloud server can be used for shared autonomy among the modular multi-robot units by sharing resources and sensor information.</a:t>
            </a:r>
          </a:p>
          <a:p>
            <a:pPr marL="342900" indent="-342900" algn="just" rtl="0" fontAlgn="base">
              <a:spcBef>
                <a:spcPts val="0"/>
              </a:spcBef>
              <a:spcAft>
                <a:spcPts val="1200"/>
              </a:spcAft>
              <a:buFont typeface="Arial" panose="020B0604020202020204" pitchFamily="34" charset="0"/>
              <a:buChar char="•"/>
            </a:pPr>
            <a:r>
              <a:rPr lang="en-US" sz="2000" b="0" i="0" u="none" strike="noStrike" dirty="0">
                <a:solidFill>
                  <a:srgbClr val="595959"/>
                </a:solidFill>
                <a:effectLst/>
                <a:latin typeface="Lato" panose="020F0502020204030203" pitchFamily="34" charset="0"/>
              </a:rPr>
              <a:t>This research is mainly targeted towards development of warehouse robotics.</a:t>
            </a:r>
          </a:p>
        </p:txBody>
      </p:sp>
    </p:spTree>
    <p:extLst>
      <p:ext uri="{BB962C8B-B14F-4D97-AF65-F5344CB8AC3E}">
        <p14:creationId xmlns:p14="http://schemas.microsoft.com/office/powerpoint/2010/main" val="151511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a:t>
            </a:r>
          </a:p>
        </p:txBody>
      </p:sp>
      <p:sp>
        <p:nvSpPr>
          <p:cNvPr id="3" name="Content Placeholder 2"/>
          <p:cNvSpPr>
            <a:spLocks noGrp="1"/>
          </p:cNvSpPr>
          <p:nvPr>
            <p:ph idx="1"/>
          </p:nvPr>
        </p:nvSpPr>
        <p:spPr/>
        <p:txBody>
          <a:bodyPr anchor="ctr">
            <a:normAutofit/>
          </a:bodyPr>
          <a:lstStyle/>
          <a:p>
            <a:pPr marL="285750" indent="-285750" algn="just"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Lato" panose="020F0502020204030203" pitchFamily="34" charset="0"/>
              </a:rPr>
              <a:t>Networked Robotics [1] has been the classical name given to robots connected over a network for functional collaboration. </a:t>
            </a:r>
          </a:p>
          <a:p>
            <a:pPr marL="285750" indent="-285750" algn="just"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Lato" panose="020F0502020204030203" pitchFamily="34" charset="0"/>
              </a:rPr>
              <a:t>K. Goldberg et al. [2] were the first to connect a robot to the World Wide Web and control it through a web browser.</a:t>
            </a:r>
          </a:p>
          <a:p>
            <a:pPr marL="285750" indent="-285750" algn="just"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Lato" panose="020F0502020204030203" pitchFamily="34" charset="0"/>
              </a:rPr>
              <a:t>‘</a:t>
            </a:r>
            <a:r>
              <a:rPr lang="en-US" sz="1800" b="0" i="0" u="none" strike="noStrike" dirty="0" err="1">
                <a:solidFill>
                  <a:srgbClr val="595959"/>
                </a:solidFill>
                <a:effectLst/>
                <a:latin typeface="Lato" panose="020F0502020204030203" pitchFamily="34" charset="0"/>
              </a:rPr>
              <a:t>RoboEarth</a:t>
            </a:r>
            <a:r>
              <a:rPr lang="en-US" sz="1800" b="0" i="0" u="none" strike="noStrike" dirty="0">
                <a:solidFill>
                  <a:srgbClr val="595959"/>
                </a:solidFill>
                <a:effectLst/>
                <a:latin typeface="Lato" panose="020F0502020204030203" pitchFamily="34" charset="0"/>
              </a:rPr>
              <a:t>’ [3] which connected robots worldwide and discussed the key requirements for information sharing among robots, including performance optimization. </a:t>
            </a:r>
          </a:p>
          <a:p>
            <a:pPr marL="285750" indent="-285750" algn="just"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Lato" panose="020F0502020204030203" pitchFamily="34" charset="0"/>
              </a:rPr>
              <a:t>Smart Cloud [6] tries to mitigate this problem by using a JavaScript-based framework for application development.</a:t>
            </a:r>
          </a:p>
          <a:p>
            <a:pPr marL="285750" indent="-285750" algn="just"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Lato" panose="020F0502020204030203" pitchFamily="34" charset="0"/>
              </a:rPr>
              <a:t>In 2017, a new protocol called </a:t>
            </a:r>
            <a:r>
              <a:rPr lang="en-US" sz="1800" b="0" i="0" u="none" strike="noStrike" dirty="0" err="1">
                <a:solidFill>
                  <a:srgbClr val="595959"/>
                </a:solidFill>
                <a:effectLst/>
                <a:latin typeface="Lato" panose="020F0502020204030203" pitchFamily="34" charset="0"/>
              </a:rPr>
              <a:t>RosLink</a:t>
            </a:r>
            <a:r>
              <a:rPr lang="en-US" sz="1800" b="0" i="0" u="none" strike="noStrike" dirty="0">
                <a:solidFill>
                  <a:srgbClr val="595959"/>
                </a:solidFill>
                <a:effectLst/>
                <a:latin typeface="Lato" panose="020F0502020204030203" pitchFamily="34" charset="0"/>
              </a:rPr>
              <a:t> [8] was proposed to overcome the limitations of ROS over a Wide Area Network (WAN). </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51089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The current challenges and pathways for research</a:t>
            </a:r>
          </a:p>
        </p:txBody>
      </p:sp>
      <p:sp>
        <p:nvSpPr>
          <p:cNvPr id="3" name="Content Placeholder 2"/>
          <p:cNvSpPr>
            <a:spLocks noGrp="1"/>
          </p:cNvSpPr>
          <p:nvPr>
            <p:ph idx="1"/>
          </p:nvPr>
        </p:nvSpPr>
        <p:spPr/>
        <p:txBody>
          <a:bodyPr anchor="ctr">
            <a:normAutofit/>
          </a:bodyPr>
          <a:lstStyle/>
          <a:p>
            <a:pPr marL="285750" marR="0" lvl="0" indent="-285750" algn="just" defTabSz="457200" rtl="0" eaLnBrk="1" fontAlgn="base" latinLnBrk="0" hangingPunct="1">
              <a:lnSpc>
                <a:spcPct val="100000"/>
              </a:lnSpc>
              <a:spcBef>
                <a:spcPts val="0"/>
              </a:spcBef>
              <a:spcAft>
                <a:spcPts val="1200"/>
              </a:spcAft>
              <a:buClrTx/>
              <a:buSzTx/>
              <a:buFont typeface="Arial" panose="020B0604020202020204" pitchFamily="34" charset="0"/>
              <a:buChar char="•"/>
              <a:tabLst/>
              <a:defRPr/>
            </a:pPr>
            <a:r>
              <a:rPr lang="en-US" sz="1800" dirty="0">
                <a:solidFill>
                  <a:srgbClr val="595959"/>
                </a:solidFill>
                <a:latin typeface="Lato" panose="020F0502020204030203" pitchFamily="34" charset="0"/>
              </a:rPr>
              <a:t>F</a:t>
            </a:r>
            <a:r>
              <a:rPr kumimoji="0" lang="en-US" sz="1800" b="0" i="0" u="none" strike="noStrike" kern="1200" cap="none" spc="0" normalizeH="0" baseline="0" noProof="0" dirty="0">
                <a:ln>
                  <a:noFill/>
                </a:ln>
                <a:solidFill>
                  <a:srgbClr val="595959"/>
                </a:solidFill>
                <a:effectLst/>
                <a:uLnTx/>
                <a:uFillTx/>
                <a:latin typeface="Lato" panose="020F0502020204030203" pitchFamily="34" charset="0"/>
                <a:cs typeface="Arial" charset="0"/>
              </a:rPr>
              <a:t>or many applications, creating a monolithic entity that can address all aspects of a problem can be very expensive and complex; instead, creating multiple, more specialized entities that can share the workload offers the possibility of reducing the complexity of the individual entities.</a:t>
            </a:r>
          </a:p>
          <a:p>
            <a:pPr marL="285750" indent="-285750" algn="just" fontAlgn="base">
              <a:spcBef>
                <a:spcPts val="0"/>
              </a:spcBef>
              <a:spcAft>
                <a:spcPts val="1200"/>
              </a:spcAft>
              <a:buFont typeface="Arial" panose="020B0604020202020204" pitchFamily="34" charset="0"/>
              <a:buChar char="•"/>
              <a:defRPr/>
            </a:pPr>
            <a:r>
              <a:rPr lang="en-US" sz="1800" dirty="0">
                <a:solidFill>
                  <a:srgbClr val="595959"/>
                </a:solidFill>
                <a:latin typeface="Lato" panose="020F0502020204030203" pitchFamily="34" charset="0"/>
              </a:rPr>
              <a:t>"distributed intelligent systems may require more communication to coordinate all the entities in the system  as they must act without complete knowledge of the other entities” intents. Finally, systems of multiple entities will typically experience increased uncertainty about the state of the system as a whole.“</a:t>
            </a:r>
          </a:p>
          <a:p>
            <a:pPr marL="285750" indent="-285750" algn="just" fontAlgn="base">
              <a:spcBef>
                <a:spcPts val="0"/>
              </a:spcBef>
              <a:spcAft>
                <a:spcPts val="1200"/>
              </a:spcAft>
              <a:buFont typeface="Arial" panose="020B0604020202020204" pitchFamily="34" charset="0"/>
              <a:buChar char="•"/>
              <a:defRPr/>
            </a:pPr>
            <a:r>
              <a:rPr lang="en-US" sz="1800" dirty="0">
                <a:solidFill>
                  <a:srgbClr val="595959"/>
                </a:solidFill>
                <a:latin typeface="Lato" panose="020F0502020204030203" pitchFamily="34" charset="0"/>
              </a:rPr>
              <a:t>All this research so far has been solely based on a platform having some dependencies on language.</a:t>
            </a:r>
          </a:p>
          <a:p>
            <a:pPr marL="285750" indent="-285750" algn="just" fontAlgn="base">
              <a:spcBef>
                <a:spcPts val="0"/>
              </a:spcBef>
              <a:spcAft>
                <a:spcPts val="1200"/>
              </a:spcAft>
              <a:buFont typeface="Arial" panose="020B0604020202020204" pitchFamily="34" charset="0"/>
              <a:buChar char="•"/>
              <a:defRPr/>
            </a:pPr>
            <a:r>
              <a:rPr lang="en-US" sz="1800" dirty="0">
                <a:solidFill>
                  <a:srgbClr val="595959"/>
                </a:solidFill>
                <a:latin typeface="Lato" panose="020F0502020204030203" pitchFamily="34" charset="0"/>
              </a:rPr>
              <a:t>Our work expands on the current state of the art by developing a platform-independent system.</a:t>
            </a:r>
          </a:p>
          <a:p>
            <a:pPr marL="285750" indent="-285750" algn="just" fontAlgn="base">
              <a:spcBef>
                <a:spcPts val="0"/>
              </a:spcBef>
              <a:spcAft>
                <a:spcPts val="1200"/>
              </a:spcAft>
              <a:buFont typeface="Arial" panose="020B0604020202020204" pitchFamily="34" charset="0"/>
              <a:buChar char="•"/>
              <a:defRPr/>
            </a:pPr>
            <a:r>
              <a:rPr lang="en-US" sz="1800" dirty="0">
                <a:solidFill>
                  <a:srgbClr val="595959"/>
                </a:solidFill>
                <a:latin typeface="Lato" panose="020F0502020204030203" pitchFamily="34" charset="0"/>
              </a:rPr>
              <a:t>We will use a ROS master as a cloud server to deploy code in any language and communicate with any robot connected to the server network.</a:t>
            </a:r>
          </a:p>
        </p:txBody>
      </p:sp>
    </p:spTree>
    <p:extLst>
      <p:ext uri="{BB962C8B-B14F-4D97-AF65-F5344CB8AC3E}">
        <p14:creationId xmlns:p14="http://schemas.microsoft.com/office/powerpoint/2010/main" val="321843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a:extLst>
              <a:ext uri="{FF2B5EF4-FFF2-40B4-BE49-F238E27FC236}">
                <a16:creationId xmlns:a16="http://schemas.microsoft.com/office/drawing/2014/main" id="{23B86CEA-4BA9-47D6-BF12-E2723F7B0039}"/>
              </a:ext>
            </a:extLst>
          </p:cNvPr>
          <p:cNvGraphicFramePr>
            <a:graphicFrameLocks noGrp="1"/>
          </p:cNvGraphicFramePr>
          <p:nvPr>
            <p:ph idx="1"/>
            <p:extLst>
              <p:ext uri="{D42A27DB-BD31-4B8C-83A1-F6EECF244321}">
                <p14:modId xmlns:p14="http://schemas.microsoft.com/office/powerpoint/2010/main" val="275097425"/>
              </p:ext>
            </p:extLst>
          </p:nvPr>
        </p:nvGraphicFramePr>
        <p:xfrm>
          <a:off x="1662260" y="1554965"/>
          <a:ext cx="8867480" cy="3337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07B9592A-C491-4AEE-A0DF-741D4D9F7655}"/>
              </a:ext>
            </a:extLst>
          </p:cNvPr>
          <p:cNvSpPr txBox="1"/>
          <p:nvPr/>
        </p:nvSpPr>
        <p:spPr>
          <a:xfrm>
            <a:off x="433633" y="5165889"/>
            <a:ext cx="11359299" cy="150810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solidFill>
                  <a:srgbClr val="595959"/>
                </a:solidFill>
                <a:latin typeface="Lato" panose="020F0502020204030203" pitchFamily="34" charset="0"/>
                <a:cs typeface="Arial" charset="0"/>
              </a:rPr>
              <a:t>Due to the limited time of the class, the Initial Framework is done along with developing a universal communication protocol across various other modules.</a:t>
            </a:r>
          </a:p>
          <a:p>
            <a:pPr marL="285750" indent="-285750">
              <a:spcAft>
                <a:spcPts val="1200"/>
              </a:spcAft>
              <a:buFont typeface="Arial" panose="020B0604020202020204" pitchFamily="34" charset="0"/>
              <a:buChar char="•"/>
            </a:pPr>
            <a:r>
              <a:rPr lang="en-US" dirty="0">
                <a:solidFill>
                  <a:srgbClr val="595959"/>
                </a:solidFill>
                <a:latin typeface="Lato" panose="020F0502020204030203" pitchFamily="34" charset="0"/>
                <a:cs typeface="Arial" charset="0"/>
              </a:rPr>
              <a:t>Work for Online and offline data storage handling is still under progress.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6231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architecture</a:t>
            </a:r>
          </a:p>
        </p:txBody>
      </p:sp>
      <p:sp>
        <p:nvSpPr>
          <p:cNvPr id="3" name="Content Placeholder 2"/>
          <p:cNvSpPr>
            <a:spLocks noGrp="1"/>
          </p:cNvSpPr>
          <p:nvPr>
            <p:ph idx="1"/>
          </p:nvPr>
        </p:nvSpPr>
        <p:spPr/>
        <p:txBody>
          <a:bodyPr anchor="ctr">
            <a:normAutofit/>
          </a:bodyPr>
          <a:lstStyle/>
          <a:p>
            <a:pPr marL="457200" indent="-457200">
              <a:buFont typeface="Arial" panose="020B0604020202020204" pitchFamily="34" charset="0"/>
              <a:buChar char="•"/>
            </a:pPr>
            <a:endParaRPr lang="en-US" dirty="0"/>
          </a:p>
        </p:txBody>
      </p:sp>
      <p:grpSp>
        <p:nvGrpSpPr>
          <p:cNvPr id="29" name="Group 28">
            <a:extLst>
              <a:ext uri="{FF2B5EF4-FFF2-40B4-BE49-F238E27FC236}">
                <a16:creationId xmlns:a16="http://schemas.microsoft.com/office/drawing/2014/main" id="{9ECC3C3C-290A-4D0E-AB21-34D4E0B499F4}"/>
              </a:ext>
            </a:extLst>
          </p:cNvPr>
          <p:cNvGrpSpPr/>
          <p:nvPr/>
        </p:nvGrpSpPr>
        <p:grpSpPr>
          <a:xfrm>
            <a:off x="-195973" y="923584"/>
            <a:ext cx="11886528" cy="5549644"/>
            <a:chOff x="-195973" y="923584"/>
            <a:chExt cx="11886528" cy="5549644"/>
          </a:xfrm>
        </p:grpSpPr>
        <p:grpSp>
          <p:nvGrpSpPr>
            <p:cNvPr id="4" name="Group 3">
              <a:extLst>
                <a:ext uri="{FF2B5EF4-FFF2-40B4-BE49-F238E27FC236}">
                  <a16:creationId xmlns:a16="http://schemas.microsoft.com/office/drawing/2014/main" id="{35DA267C-94F0-4624-B6AA-33ED619B8502}"/>
                </a:ext>
              </a:extLst>
            </p:cNvPr>
            <p:cNvGrpSpPr/>
            <p:nvPr/>
          </p:nvGrpSpPr>
          <p:grpSpPr>
            <a:xfrm>
              <a:off x="1140737" y="923584"/>
              <a:ext cx="9519353" cy="5549644"/>
              <a:chOff x="191996" y="-421417"/>
              <a:chExt cx="11808008" cy="7079798"/>
            </a:xfrm>
          </p:grpSpPr>
          <p:pic>
            <p:nvPicPr>
              <p:cNvPr id="5" name="Picture 4" descr="xerx.es">
                <a:extLst>
                  <a:ext uri="{FF2B5EF4-FFF2-40B4-BE49-F238E27FC236}">
                    <a16:creationId xmlns:a16="http://schemas.microsoft.com/office/drawing/2014/main" id="{1B75635C-7539-4B12-A55C-FB7DBFF40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5945" y="2352893"/>
                <a:ext cx="2411830" cy="18088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mazon Kiva Warehouse Robot PNG Images &amp;amp; PSDs for Download | PixelSquid -  S11317661F">
                <a:extLst>
                  <a:ext uri="{FF2B5EF4-FFF2-40B4-BE49-F238E27FC236}">
                    <a16:creationId xmlns:a16="http://schemas.microsoft.com/office/drawing/2014/main" id="{E8F272A3-0526-4AA7-ADC9-E76237567B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083" y="2322164"/>
                <a:ext cx="2120112" cy="212011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4309263B-ED95-49C5-AA5D-8B464829F07F}"/>
                  </a:ext>
                </a:extLst>
              </p:cNvPr>
              <p:cNvGrpSpPr/>
              <p:nvPr/>
            </p:nvGrpSpPr>
            <p:grpSpPr>
              <a:xfrm>
                <a:off x="3868996" y="-421417"/>
                <a:ext cx="3639428" cy="3387062"/>
                <a:chOff x="3507992" y="1033938"/>
                <a:chExt cx="4572009" cy="4572009"/>
              </a:xfrm>
            </p:grpSpPr>
            <p:pic>
              <p:nvPicPr>
                <p:cNvPr id="25" name="Picture 24">
                  <a:extLst>
                    <a:ext uri="{FF2B5EF4-FFF2-40B4-BE49-F238E27FC236}">
                      <a16:creationId xmlns:a16="http://schemas.microsoft.com/office/drawing/2014/main" id="{355FE907-74EF-4BFA-BED9-7658FBA4D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7992" y="1033938"/>
                  <a:ext cx="4572009" cy="4572009"/>
                </a:xfrm>
                <a:prstGeom prst="rect">
                  <a:avLst/>
                </a:prstGeom>
              </p:spPr>
            </p:pic>
            <p:pic>
              <p:nvPicPr>
                <p:cNvPr id="26" name="Picture 25">
                  <a:extLst>
                    <a:ext uri="{FF2B5EF4-FFF2-40B4-BE49-F238E27FC236}">
                      <a16:creationId xmlns:a16="http://schemas.microsoft.com/office/drawing/2014/main" id="{C9EABE6C-F515-4313-8A9C-27BF3E229C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830" y="2852257"/>
                  <a:ext cx="2009673" cy="1469384"/>
                </a:xfrm>
                <a:prstGeom prst="rect">
                  <a:avLst/>
                </a:prstGeom>
              </p:spPr>
            </p:pic>
          </p:grpSp>
          <p:pic>
            <p:nvPicPr>
              <p:cNvPr id="8" name="Picture 7">
                <a:extLst>
                  <a:ext uri="{FF2B5EF4-FFF2-40B4-BE49-F238E27FC236}">
                    <a16:creationId xmlns:a16="http://schemas.microsoft.com/office/drawing/2014/main" id="{ABB08883-6D7D-4285-880D-2AF2B8ABE8BA}"/>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690141" y="4215582"/>
                <a:ext cx="3237150" cy="1466834"/>
              </a:xfrm>
              <a:prstGeom prst="rect">
                <a:avLst/>
              </a:prstGeom>
            </p:spPr>
          </p:pic>
          <p:sp>
            <p:nvSpPr>
              <p:cNvPr id="9" name="Rectangle: Rounded Corners 8">
                <a:extLst>
                  <a:ext uri="{FF2B5EF4-FFF2-40B4-BE49-F238E27FC236}">
                    <a16:creationId xmlns:a16="http://schemas.microsoft.com/office/drawing/2014/main" id="{B3044576-C9D2-4264-9166-F1C34A8AFFE0}"/>
                  </a:ext>
                </a:extLst>
              </p:cNvPr>
              <p:cNvSpPr/>
              <p:nvPr/>
            </p:nvSpPr>
            <p:spPr>
              <a:xfrm>
                <a:off x="8610852" y="3982164"/>
                <a:ext cx="3389152" cy="1862356"/>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81E661C2-DEBD-4DF9-B03C-0625C71A3644}"/>
                  </a:ext>
                </a:extLst>
              </p:cNvPr>
              <p:cNvSpPr/>
              <p:nvPr/>
            </p:nvSpPr>
            <p:spPr>
              <a:xfrm>
                <a:off x="191996" y="4155454"/>
                <a:ext cx="3389152" cy="1862356"/>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9B960113-9742-4C83-8441-CE20B57BAD84}"/>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662353" y="4880447"/>
                <a:ext cx="595647" cy="547885"/>
              </a:xfrm>
              <a:prstGeom prst="rect">
                <a:avLst/>
              </a:prstGeom>
            </p:spPr>
          </p:pic>
          <p:pic>
            <p:nvPicPr>
              <p:cNvPr id="12" name="Picture 11">
                <a:extLst>
                  <a:ext uri="{FF2B5EF4-FFF2-40B4-BE49-F238E27FC236}">
                    <a16:creationId xmlns:a16="http://schemas.microsoft.com/office/drawing/2014/main" id="{DBFDDB6C-EE9A-4CAE-A714-53B00BE86728}"/>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419898" y="4285457"/>
                <a:ext cx="2136465" cy="1602349"/>
              </a:xfrm>
              <a:prstGeom prst="rect">
                <a:avLst/>
              </a:prstGeom>
            </p:spPr>
          </p:pic>
          <p:sp>
            <p:nvSpPr>
              <p:cNvPr id="13" name="Rectangle: Rounded Corners 12">
                <a:extLst>
                  <a:ext uri="{FF2B5EF4-FFF2-40B4-BE49-F238E27FC236}">
                    <a16:creationId xmlns:a16="http://schemas.microsoft.com/office/drawing/2014/main" id="{01C91133-383E-4FE4-BC6F-51C28850FE20}"/>
                  </a:ext>
                </a:extLst>
              </p:cNvPr>
              <p:cNvSpPr/>
              <p:nvPr/>
            </p:nvSpPr>
            <p:spPr>
              <a:xfrm>
                <a:off x="4183942" y="2352891"/>
                <a:ext cx="3053593" cy="6127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AWS Cloud Server running the ROS master</a:t>
                </a:r>
                <a:endParaRPr lang="en-IN" dirty="0"/>
              </a:p>
            </p:txBody>
          </p:sp>
          <p:sp>
            <p:nvSpPr>
              <p:cNvPr id="14" name="Rectangle: Rounded Corners 13">
                <a:extLst>
                  <a:ext uri="{FF2B5EF4-FFF2-40B4-BE49-F238E27FC236}">
                    <a16:creationId xmlns:a16="http://schemas.microsoft.com/office/drawing/2014/main" id="{F0388999-897B-42D8-9E31-32A1D53F9A67}"/>
                  </a:ext>
                </a:extLst>
              </p:cNvPr>
              <p:cNvSpPr/>
              <p:nvPr/>
            </p:nvSpPr>
            <p:spPr>
              <a:xfrm>
                <a:off x="221548" y="1974929"/>
                <a:ext cx="3053593" cy="864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Cluster Node 1: Running Client ROS</a:t>
                </a:r>
                <a:endParaRPr lang="en-IN" dirty="0"/>
              </a:p>
            </p:txBody>
          </p:sp>
          <p:sp>
            <p:nvSpPr>
              <p:cNvPr id="15" name="Rectangle: Rounded Corners 14">
                <a:extLst>
                  <a:ext uri="{FF2B5EF4-FFF2-40B4-BE49-F238E27FC236}">
                    <a16:creationId xmlns:a16="http://schemas.microsoft.com/office/drawing/2014/main" id="{39711F97-916B-4EB1-A0F9-DB48CEF41ECF}"/>
                  </a:ext>
                </a:extLst>
              </p:cNvPr>
              <p:cNvSpPr/>
              <p:nvPr/>
            </p:nvSpPr>
            <p:spPr>
              <a:xfrm>
                <a:off x="8717268" y="1946439"/>
                <a:ext cx="3053593" cy="6584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Cluster Node 3: Running client ROS</a:t>
                </a:r>
                <a:endParaRPr lang="en-IN" dirty="0"/>
              </a:p>
            </p:txBody>
          </p:sp>
          <p:sp>
            <p:nvSpPr>
              <p:cNvPr id="16" name="Arrow: Bent 15">
                <a:extLst>
                  <a:ext uri="{FF2B5EF4-FFF2-40B4-BE49-F238E27FC236}">
                    <a16:creationId xmlns:a16="http://schemas.microsoft.com/office/drawing/2014/main" id="{772E653F-4C4D-4104-81B2-97FF15CE5AE2}"/>
                  </a:ext>
                </a:extLst>
              </p:cNvPr>
              <p:cNvSpPr/>
              <p:nvPr/>
            </p:nvSpPr>
            <p:spPr>
              <a:xfrm rot="5400000">
                <a:off x="8312422" y="-269518"/>
                <a:ext cx="1420176" cy="2776460"/>
              </a:xfrm>
              <a:prstGeom prst="bentArrow">
                <a:avLst>
                  <a:gd name="adj1" fmla="val 15994"/>
                  <a:gd name="adj2" fmla="val 18041"/>
                  <a:gd name="adj3" fmla="val 25000"/>
                  <a:gd name="adj4" fmla="val 4375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Bent 16">
                <a:extLst>
                  <a:ext uri="{FF2B5EF4-FFF2-40B4-BE49-F238E27FC236}">
                    <a16:creationId xmlns:a16="http://schemas.microsoft.com/office/drawing/2014/main" id="{E5BB5217-1DA9-404B-AA54-DE0629D53A46}"/>
                  </a:ext>
                </a:extLst>
              </p:cNvPr>
              <p:cNvSpPr/>
              <p:nvPr/>
            </p:nvSpPr>
            <p:spPr>
              <a:xfrm rot="5400000" flipV="1">
                <a:off x="1912406" y="-118180"/>
                <a:ext cx="1390454" cy="2503506"/>
              </a:xfrm>
              <a:prstGeom prst="bentArrow">
                <a:avLst>
                  <a:gd name="adj1" fmla="val 15994"/>
                  <a:gd name="adj2" fmla="val 18041"/>
                  <a:gd name="adj3" fmla="val 25000"/>
                  <a:gd name="adj4" fmla="val 4375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8" name="Picture 12" descr="Delivery Drone Transparent Background | PNG Play">
                <a:extLst>
                  <a:ext uri="{FF2B5EF4-FFF2-40B4-BE49-F238E27FC236}">
                    <a16:creationId xmlns:a16="http://schemas.microsoft.com/office/drawing/2014/main" id="{49A0A8F6-C845-4ADD-9E9A-90390351DE2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34867" y="5117231"/>
                <a:ext cx="2034521" cy="1541150"/>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Down 18">
                <a:extLst>
                  <a:ext uri="{FF2B5EF4-FFF2-40B4-BE49-F238E27FC236}">
                    <a16:creationId xmlns:a16="http://schemas.microsoft.com/office/drawing/2014/main" id="{C2126A16-FFD1-462B-93DC-9ABDE993C75E}"/>
                  </a:ext>
                </a:extLst>
              </p:cNvPr>
              <p:cNvSpPr/>
              <p:nvPr/>
            </p:nvSpPr>
            <p:spPr>
              <a:xfrm>
                <a:off x="5534626" y="3049162"/>
                <a:ext cx="435006" cy="1166420"/>
              </a:xfrm>
              <a:prstGeom prst="downArrow">
                <a:avLst>
                  <a:gd name="adj1" fmla="val 50000"/>
                  <a:gd name="adj2" fmla="val 70408"/>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CAF7E99D-C995-4EE6-9D81-CC92B8FA4862}"/>
                  </a:ext>
                </a:extLst>
              </p:cNvPr>
              <p:cNvSpPr/>
              <p:nvPr/>
            </p:nvSpPr>
            <p:spPr>
              <a:xfrm>
                <a:off x="4225332" y="4388984"/>
                <a:ext cx="3053593" cy="7282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Cluster Node 2: Running client ROS</a:t>
                </a:r>
                <a:endParaRPr lang="en-IN" dirty="0"/>
              </a:p>
            </p:txBody>
          </p:sp>
          <p:cxnSp>
            <p:nvCxnSpPr>
              <p:cNvPr id="21" name="Connector: Elbow 20">
                <a:extLst>
                  <a:ext uri="{FF2B5EF4-FFF2-40B4-BE49-F238E27FC236}">
                    <a16:creationId xmlns:a16="http://schemas.microsoft.com/office/drawing/2014/main" id="{1DE181FF-B346-4ACF-868D-CE1103D5328A}"/>
                  </a:ext>
                </a:extLst>
              </p:cNvPr>
              <p:cNvCxnSpPr>
                <a:stCxn id="6" idx="3"/>
              </p:cNvCxnSpPr>
              <p:nvPr/>
            </p:nvCxnSpPr>
            <p:spPr>
              <a:xfrm>
                <a:off x="2960195" y="3382220"/>
                <a:ext cx="314946" cy="599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9607F047-9BE7-44DE-A115-245A3ABD8619}"/>
                  </a:ext>
                </a:extLst>
              </p:cNvPr>
              <p:cNvCxnSpPr/>
              <p:nvPr/>
            </p:nvCxnSpPr>
            <p:spPr>
              <a:xfrm>
                <a:off x="11036971" y="3129028"/>
                <a:ext cx="314946" cy="599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973D0B0-8362-429F-B561-3217FBC245B0}"/>
                  </a:ext>
                </a:extLst>
              </p:cNvPr>
              <p:cNvCxnSpPr>
                <a:stCxn id="6" idx="1"/>
              </p:cNvCxnSpPr>
              <p:nvPr/>
            </p:nvCxnSpPr>
            <p:spPr>
              <a:xfrm rot="10800000" flipV="1">
                <a:off x="488273" y="3382220"/>
                <a:ext cx="351811" cy="599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8512364-057A-4EDE-AA70-8B47FBBD72E8}"/>
                  </a:ext>
                </a:extLst>
              </p:cNvPr>
              <p:cNvCxnSpPr/>
              <p:nvPr/>
            </p:nvCxnSpPr>
            <p:spPr>
              <a:xfrm rot="10800000" flipV="1">
                <a:off x="9214985" y="3198957"/>
                <a:ext cx="351811" cy="599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6E5A492B-2964-4788-A5E3-ECE2539D85FA}"/>
                </a:ext>
              </a:extLst>
            </p:cNvPr>
            <p:cNvSpPr txBox="1"/>
            <p:nvPr/>
          </p:nvSpPr>
          <p:spPr>
            <a:xfrm>
              <a:off x="9378861" y="1319753"/>
              <a:ext cx="2311694" cy="923330"/>
            </a:xfrm>
            <a:prstGeom prst="rect">
              <a:avLst/>
            </a:prstGeom>
            <a:noFill/>
          </p:spPr>
          <p:txBody>
            <a:bodyPr wrap="square" rtlCol="0">
              <a:spAutoFit/>
            </a:bodyPr>
            <a:lstStyle/>
            <a:p>
              <a:r>
                <a:rPr lang="en-US" dirty="0"/>
                <a:t>Communication via ROS Topics and sockets</a:t>
              </a:r>
            </a:p>
          </p:txBody>
        </p:sp>
        <p:sp>
          <p:nvSpPr>
            <p:cNvPr id="28" name="TextBox 27">
              <a:extLst>
                <a:ext uri="{FF2B5EF4-FFF2-40B4-BE49-F238E27FC236}">
                  <a16:creationId xmlns:a16="http://schemas.microsoft.com/office/drawing/2014/main" id="{95A2F0AC-AF97-40E3-9584-CAE91A4CDB60}"/>
                </a:ext>
              </a:extLst>
            </p:cNvPr>
            <p:cNvSpPr txBox="1"/>
            <p:nvPr/>
          </p:nvSpPr>
          <p:spPr>
            <a:xfrm>
              <a:off x="-195973" y="1377516"/>
              <a:ext cx="2311694" cy="923330"/>
            </a:xfrm>
            <a:prstGeom prst="rect">
              <a:avLst/>
            </a:prstGeom>
            <a:noFill/>
          </p:spPr>
          <p:txBody>
            <a:bodyPr wrap="square" rtlCol="0">
              <a:spAutoFit/>
            </a:bodyPr>
            <a:lstStyle/>
            <a:p>
              <a:pPr algn="r"/>
              <a:r>
                <a:rPr lang="en-US" dirty="0"/>
                <a:t>Communication via ROS Topics and sockets</a:t>
              </a:r>
            </a:p>
          </p:txBody>
        </p:sp>
      </p:grpSp>
    </p:spTree>
    <p:extLst>
      <p:ext uri="{BB962C8B-B14F-4D97-AF65-F5344CB8AC3E}">
        <p14:creationId xmlns:p14="http://schemas.microsoft.com/office/powerpoint/2010/main" val="312894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Approach taken and architecture so far</a:t>
            </a:r>
          </a:p>
        </p:txBody>
      </p:sp>
      <p:sp>
        <p:nvSpPr>
          <p:cNvPr id="3" name="Content Placeholder 2"/>
          <p:cNvSpPr>
            <a:spLocks noGrp="1"/>
          </p:cNvSpPr>
          <p:nvPr>
            <p:ph idx="1"/>
          </p:nvPr>
        </p:nvSpPr>
        <p:spPr>
          <a:xfrm>
            <a:off x="609600" y="1478844"/>
            <a:ext cx="10972799" cy="4808834"/>
          </a:xfrm>
        </p:spPr>
        <p:txBody>
          <a:bodyPr numCol="2" anchor="ctr">
            <a:normAutofit/>
          </a:bodyPr>
          <a:lstStyle/>
          <a:p>
            <a:pPr marL="342900" indent="-342900" algn="just" rtl="0" fontAlgn="base">
              <a:spcBef>
                <a:spcPts val="0"/>
              </a:spcBef>
              <a:spcAft>
                <a:spcPts val="1200"/>
              </a:spcAft>
              <a:buFont typeface="Arial" panose="020B0604020202020204" pitchFamily="34" charset="0"/>
              <a:buChar char="•"/>
            </a:pPr>
            <a:r>
              <a:rPr lang="en-US" sz="2000" b="0" i="0" u="none" strike="noStrike" dirty="0">
                <a:solidFill>
                  <a:srgbClr val="595959"/>
                </a:solidFill>
                <a:effectLst/>
                <a:latin typeface="Lato" panose="020F0502020204030203" pitchFamily="34" charset="0"/>
              </a:rPr>
              <a:t>We have chosen an Amazon EC2 instance as the cloud server. The Cloud server is running on Ubuntu 16 build with ROS Melodic.</a:t>
            </a:r>
          </a:p>
          <a:p>
            <a:pPr marL="342900" indent="-342900" algn="just" rtl="0" fontAlgn="base">
              <a:spcBef>
                <a:spcPts val="0"/>
              </a:spcBef>
              <a:spcAft>
                <a:spcPts val="1200"/>
              </a:spcAft>
              <a:buFont typeface="Arial" panose="020B0604020202020204" pitchFamily="34" charset="0"/>
              <a:buChar char="•"/>
            </a:pPr>
            <a:r>
              <a:rPr lang="en-US" sz="2000" b="0" i="0" u="none" strike="noStrike" dirty="0">
                <a:solidFill>
                  <a:srgbClr val="595959"/>
                </a:solidFill>
                <a:effectLst/>
                <a:latin typeface="Lato" panose="020F0502020204030203" pitchFamily="34" charset="0"/>
              </a:rPr>
              <a:t>For the purpose of this class, we have chosen to show a three-way communication, transferring messages between two different ROS machines/clusters on two completely different networks. </a:t>
            </a:r>
          </a:p>
          <a:p>
            <a:pPr marL="342900" indent="-342900" algn="just" rtl="0" fontAlgn="base">
              <a:spcBef>
                <a:spcPts val="0"/>
              </a:spcBef>
              <a:spcAft>
                <a:spcPts val="1200"/>
              </a:spcAft>
              <a:buFont typeface="Arial" panose="020B0604020202020204" pitchFamily="34" charset="0"/>
              <a:buChar char="•"/>
            </a:pPr>
            <a:r>
              <a:rPr lang="en-US" sz="2000" b="0" i="0" u="none" strike="noStrike" dirty="0">
                <a:solidFill>
                  <a:srgbClr val="595959"/>
                </a:solidFill>
                <a:effectLst/>
                <a:latin typeface="Lato" panose="020F0502020204030203" pitchFamily="34" charset="0"/>
              </a:rPr>
              <a:t>One of the machine is our lab computer which is running on Ubuntu 18.04 with ROS Melodic and the other is a </a:t>
            </a:r>
            <a:r>
              <a:rPr lang="en-US" sz="2000" b="0" i="0" u="none" strike="noStrike" dirty="0" err="1">
                <a:solidFill>
                  <a:srgbClr val="595959"/>
                </a:solidFill>
                <a:effectLst/>
                <a:latin typeface="Lato" panose="020F0502020204030203" pitchFamily="34" charset="0"/>
              </a:rPr>
              <a:t>ROSBot</a:t>
            </a:r>
            <a:r>
              <a:rPr lang="en-US" sz="2000" b="0" i="0" u="none" strike="noStrike" dirty="0">
                <a:solidFill>
                  <a:srgbClr val="595959"/>
                </a:solidFill>
                <a:effectLst/>
                <a:latin typeface="Lato" panose="020F0502020204030203" pitchFamily="34" charset="0"/>
              </a:rPr>
              <a:t> 2.0 Pro running on ROS Melodic. </a:t>
            </a:r>
          </a:p>
        </p:txBody>
      </p:sp>
      <p:pic>
        <p:nvPicPr>
          <p:cNvPr id="4" name="Picture 3">
            <a:extLst>
              <a:ext uri="{FF2B5EF4-FFF2-40B4-BE49-F238E27FC236}">
                <a16:creationId xmlns:a16="http://schemas.microsoft.com/office/drawing/2014/main" id="{D5018C2A-8710-4560-9D76-25135FB5062F}"/>
              </a:ext>
            </a:extLst>
          </p:cNvPr>
          <p:cNvPicPr>
            <a:picLocks noChangeAspect="1"/>
          </p:cNvPicPr>
          <p:nvPr/>
        </p:nvPicPr>
        <p:blipFill>
          <a:blip r:embed="rId3"/>
          <a:stretch>
            <a:fillRect/>
          </a:stretch>
        </p:blipFill>
        <p:spPr>
          <a:xfrm>
            <a:off x="6484710" y="1820680"/>
            <a:ext cx="4867275" cy="2838450"/>
          </a:xfrm>
          <a:prstGeom prst="rect">
            <a:avLst/>
          </a:prstGeom>
        </p:spPr>
      </p:pic>
      <p:sp>
        <p:nvSpPr>
          <p:cNvPr id="5" name="TextBox 4">
            <a:extLst>
              <a:ext uri="{FF2B5EF4-FFF2-40B4-BE49-F238E27FC236}">
                <a16:creationId xmlns:a16="http://schemas.microsoft.com/office/drawing/2014/main" id="{C535AEEF-E9DF-4667-B1BC-B6953A2563B3}"/>
              </a:ext>
            </a:extLst>
          </p:cNvPr>
          <p:cNvSpPr txBox="1"/>
          <p:nvPr/>
        </p:nvSpPr>
        <p:spPr>
          <a:xfrm>
            <a:off x="7925358" y="5288738"/>
            <a:ext cx="2589291" cy="369332"/>
          </a:xfrm>
          <a:prstGeom prst="rect">
            <a:avLst/>
          </a:prstGeom>
          <a:noFill/>
        </p:spPr>
        <p:txBody>
          <a:bodyPr wrap="square" numCol="1" rtlCol="0">
            <a:spAutoFit/>
          </a:bodyPr>
          <a:lstStyle/>
          <a:p>
            <a:pPr algn="ctr"/>
            <a:r>
              <a:rPr lang="en-US" dirty="0"/>
              <a:t>Experiment rough sketch</a:t>
            </a:r>
          </a:p>
        </p:txBody>
      </p:sp>
    </p:spTree>
    <p:extLst>
      <p:ext uri="{BB962C8B-B14F-4D97-AF65-F5344CB8AC3E}">
        <p14:creationId xmlns:p14="http://schemas.microsoft.com/office/powerpoint/2010/main" val="264697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Approach taken and architecture so far</a:t>
            </a:r>
          </a:p>
        </p:txBody>
      </p:sp>
      <p:sp>
        <p:nvSpPr>
          <p:cNvPr id="3" name="Content Placeholder 2"/>
          <p:cNvSpPr>
            <a:spLocks noGrp="1"/>
          </p:cNvSpPr>
          <p:nvPr>
            <p:ph idx="1"/>
          </p:nvPr>
        </p:nvSpPr>
        <p:spPr>
          <a:xfrm>
            <a:off x="609600" y="1178351"/>
            <a:ext cx="10972799" cy="5578048"/>
          </a:xfrm>
        </p:spPr>
        <p:txBody>
          <a:bodyPr numCol="2" anchor="ctr">
            <a:normAutofit/>
          </a:bodyPr>
          <a:lstStyle/>
          <a:p>
            <a:pPr marL="342900" indent="-342900" algn="just"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Lato" panose="020F0502020204030203" pitchFamily="34" charset="0"/>
              </a:rPr>
              <a:t>ROS has a built in feature that allows us to define a single MASTER in a network and all the devices can communicate with the ROS MASTER via </a:t>
            </a:r>
            <a:r>
              <a:rPr lang="en-US" sz="1800" b="0" i="0" u="none" strike="noStrike" dirty="0" err="1">
                <a:solidFill>
                  <a:srgbClr val="595959"/>
                </a:solidFill>
                <a:effectLst/>
                <a:latin typeface="Lato" panose="020F0502020204030203" pitchFamily="34" charset="0"/>
              </a:rPr>
              <a:t>rostopics</a:t>
            </a:r>
            <a:r>
              <a:rPr lang="en-US" sz="1800" b="0" i="0" u="none" strike="noStrike" dirty="0">
                <a:solidFill>
                  <a:srgbClr val="595959"/>
                </a:solidFill>
                <a:effectLst/>
                <a:latin typeface="Lato" panose="020F0502020204030203" pitchFamily="34" charset="0"/>
              </a:rPr>
              <a:t>.</a:t>
            </a:r>
          </a:p>
          <a:p>
            <a:pPr marL="342900" indent="-342900" algn="just" rtl="0" fontAlgn="base">
              <a:spcBef>
                <a:spcPts val="0"/>
              </a:spcBef>
              <a:spcAft>
                <a:spcPts val="1200"/>
              </a:spcAft>
              <a:buFont typeface="Arial" panose="020B0604020202020204" pitchFamily="34" charset="0"/>
              <a:buChar char="•"/>
            </a:pPr>
            <a:r>
              <a:rPr lang="en-US" sz="1800" dirty="0">
                <a:solidFill>
                  <a:srgbClr val="595959"/>
                </a:solidFill>
                <a:latin typeface="Lato" panose="020F0502020204030203" pitchFamily="34" charset="0"/>
              </a:rPr>
              <a:t>But here, all the devices and clusters need to be in the same network. Besides the library is very finicky and unreliable due to information loses.</a:t>
            </a:r>
          </a:p>
          <a:p>
            <a:pPr marL="342900" indent="-342900" algn="just"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Lato" panose="020F0502020204030203" pitchFamily="34" charset="0"/>
              </a:rPr>
              <a:t>We developed our own library on Python &gt;=3.5 that uses ROS and TCP/IP socket protocols and data communication pipelines for </a:t>
            </a:r>
            <a:r>
              <a:rPr lang="en-US" sz="1800" b="0" i="0" u="none" strike="noStrike" dirty="0" err="1">
                <a:solidFill>
                  <a:srgbClr val="595959"/>
                </a:solidFill>
                <a:effectLst/>
                <a:latin typeface="Lato" panose="020F0502020204030203" pitchFamily="34" charset="0"/>
              </a:rPr>
              <a:t>rostopics</a:t>
            </a:r>
            <a:r>
              <a:rPr lang="en-US" sz="1800" b="0" i="0" u="none" strike="noStrike" dirty="0">
                <a:solidFill>
                  <a:srgbClr val="595959"/>
                </a:solidFill>
                <a:effectLst/>
                <a:latin typeface="Lato" panose="020F0502020204030203" pitchFamily="34" charset="0"/>
              </a:rPr>
              <a:t>.</a:t>
            </a:r>
          </a:p>
          <a:p>
            <a:pPr marL="342900" indent="-342900" algn="just" rtl="0" fontAlgn="base">
              <a:spcBef>
                <a:spcPts val="0"/>
              </a:spcBef>
              <a:spcAft>
                <a:spcPts val="1200"/>
              </a:spcAft>
              <a:buFont typeface="Arial" panose="020B0604020202020204" pitchFamily="34" charset="0"/>
              <a:buChar char="•"/>
            </a:pPr>
            <a:r>
              <a:rPr lang="en-US" sz="1800" dirty="0">
                <a:solidFill>
                  <a:srgbClr val="595959"/>
                </a:solidFill>
                <a:latin typeface="Lato" panose="020F0502020204030203" pitchFamily="34" charset="0"/>
              </a:rPr>
              <a:t>All the clusters have their own </a:t>
            </a:r>
            <a:r>
              <a:rPr lang="en-US" sz="1800" dirty="0" err="1">
                <a:solidFill>
                  <a:srgbClr val="595959"/>
                </a:solidFill>
                <a:latin typeface="Lato" panose="020F0502020204030203" pitchFamily="34" charset="0"/>
              </a:rPr>
              <a:t>roscore</a:t>
            </a:r>
            <a:r>
              <a:rPr lang="en-US" sz="1800" dirty="0">
                <a:solidFill>
                  <a:srgbClr val="595959"/>
                </a:solidFill>
                <a:latin typeface="Lato" panose="020F0502020204030203" pitchFamily="34" charset="0"/>
              </a:rPr>
              <a:t> running and they can connect to the central server i.e. the AWS Cloud server using socket PORTS.</a:t>
            </a:r>
            <a:endParaRPr lang="en-US" sz="1800" b="0" i="0" u="none" strike="noStrike" dirty="0">
              <a:solidFill>
                <a:srgbClr val="595959"/>
              </a:solidFill>
              <a:effectLst/>
              <a:latin typeface="Lato" panose="020F0502020204030203" pitchFamily="34" charset="0"/>
            </a:endParaRPr>
          </a:p>
        </p:txBody>
      </p:sp>
      <p:pic>
        <p:nvPicPr>
          <p:cNvPr id="6" name="Content Placeholder 4">
            <a:extLst>
              <a:ext uri="{FF2B5EF4-FFF2-40B4-BE49-F238E27FC236}">
                <a16:creationId xmlns:a16="http://schemas.microsoft.com/office/drawing/2014/main" id="{92E4A051-1AA1-482E-85E3-1D0ADC7DC6EB}"/>
              </a:ext>
            </a:extLst>
          </p:cNvPr>
          <p:cNvPicPr>
            <a:picLocks noChangeAspect="1"/>
          </p:cNvPicPr>
          <p:nvPr/>
        </p:nvPicPr>
        <p:blipFill>
          <a:blip r:embed="rId3"/>
          <a:stretch>
            <a:fillRect/>
          </a:stretch>
        </p:blipFill>
        <p:spPr>
          <a:xfrm>
            <a:off x="7427203" y="2201327"/>
            <a:ext cx="2780915" cy="738680"/>
          </a:xfrm>
          <a:prstGeom prst="rect">
            <a:avLst/>
          </a:prstGeom>
        </p:spPr>
      </p:pic>
      <p:pic>
        <p:nvPicPr>
          <p:cNvPr id="7" name="Picture 2" descr="Socket Programming in Python: Client, Server, and Peer | PubNub">
            <a:extLst>
              <a:ext uri="{FF2B5EF4-FFF2-40B4-BE49-F238E27FC236}">
                <a16:creationId xmlns:a16="http://schemas.microsoft.com/office/drawing/2014/main" id="{C8798BF6-D14B-45CF-BED2-76ED8D813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6131" y="2978484"/>
            <a:ext cx="4627328" cy="21853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79F2619-0F41-4EF9-8BB6-AE1B2B9430AB}"/>
              </a:ext>
            </a:extLst>
          </p:cNvPr>
          <p:cNvSpPr txBox="1"/>
          <p:nvPr/>
        </p:nvSpPr>
        <p:spPr>
          <a:xfrm>
            <a:off x="7785150" y="5202289"/>
            <a:ext cx="2589291" cy="369332"/>
          </a:xfrm>
          <a:prstGeom prst="rect">
            <a:avLst/>
          </a:prstGeom>
          <a:noFill/>
        </p:spPr>
        <p:txBody>
          <a:bodyPr wrap="square" rtlCol="0">
            <a:spAutoFit/>
          </a:bodyPr>
          <a:lstStyle/>
          <a:p>
            <a:pPr algn="ctr"/>
            <a:r>
              <a:rPr lang="en-US" dirty="0"/>
              <a:t>Services used</a:t>
            </a:r>
          </a:p>
        </p:txBody>
      </p:sp>
    </p:spTree>
    <p:extLst>
      <p:ext uri="{BB962C8B-B14F-4D97-AF65-F5344CB8AC3E}">
        <p14:creationId xmlns:p14="http://schemas.microsoft.com/office/powerpoint/2010/main" val="322037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Results</a:t>
            </a:r>
          </a:p>
        </p:txBody>
      </p:sp>
      <p:sp>
        <p:nvSpPr>
          <p:cNvPr id="3" name="Content Placeholder 2"/>
          <p:cNvSpPr>
            <a:spLocks noGrp="1"/>
          </p:cNvSpPr>
          <p:nvPr>
            <p:ph idx="1"/>
          </p:nvPr>
        </p:nvSpPr>
        <p:spPr>
          <a:xfrm>
            <a:off x="609600" y="1470581"/>
            <a:ext cx="10972799" cy="4817097"/>
          </a:xfrm>
        </p:spPr>
        <p:txBody>
          <a:bodyPr numCol="2" anchor="ctr">
            <a:normAutofit lnSpcReduction="10000"/>
          </a:bodyPr>
          <a:lstStyle/>
          <a:p>
            <a:pPr marL="342900" indent="-342900" algn="just"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Lato" panose="020F0502020204030203" pitchFamily="34" charset="0"/>
              </a:rPr>
              <a:t>The </a:t>
            </a:r>
            <a:r>
              <a:rPr lang="en-US" sz="1800" b="0" i="0" u="none" strike="noStrike" dirty="0" err="1">
                <a:solidFill>
                  <a:srgbClr val="595959"/>
                </a:solidFill>
                <a:effectLst/>
                <a:latin typeface="Lato" panose="020F0502020204030203" pitchFamily="34" charset="0"/>
              </a:rPr>
              <a:t>ROSBot</a:t>
            </a:r>
            <a:r>
              <a:rPr lang="en-US" sz="1800" b="0" i="0" u="none" strike="noStrike" dirty="0">
                <a:solidFill>
                  <a:srgbClr val="595959"/>
                </a:solidFill>
                <a:effectLst/>
                <a:latin typeface="Lato" panose="020F0502020204030203" pitchFamily="34" charset="0"/>
              </a:rPr>
              <a:t> kinematics takes in information via </a:t>
            </a:r>
            <a:r>
              <a:rPr lang="en-US" sz="1800" b="0" i="0" u="none" strike="noStrike" dirty="0" err="1">
                <a:solidFill>
                  <a:srgbClr val="595959"/>
                </a:solidFill>
                <a:effectLst/>
                <a:latin typeface="Lato" panose="020F0502020204030203" pitchFamily="34" charset="0"/>
              </a:rPr>
              <a:t>rostopic</a:t>
            </a:r>
            <a:r>
              <a:rPr lang="en-US" sz="1800" b="0" i="0" u="none" strike="noStrike" dirty="0">
                <a:solidFill>
                  <a:srgbClr val="595959"/>
                </a:solidFill>
                <a:effectLst/>
                <a:latin typeface="Lato" panose="020F0502020204030203" pitchFamily="34" charset="0"/>
              </a:rPr>
              <a:t> /</a:t>
            </a:r>
            <a:r>
              <a:rPr lang="en-US" sz="1800" b="0" i="0" u="none" strike="noStrike" dirty="0" err="1">
                <a:solidFill>
                  <a:srgbClr val="595959"/>
                </a:solidFill>
                <a:effectLst/>
                <a:latin typeface="Lato" panose="020F0502020204030203" pitchFamily="34" charset="0"/>
              </a:rPr>
              <a:t>cmd_vel</a:t>
            </a:r>
            <a:r>
              <a:rPr lang="en-US" sz="1800" b="0" i="0" u="none" strike="noStrike" dirty="0">
                <a:solidFill>
                  <a:srgbClr val="595959"/>
                </a:solidFill>
                <a:effectLst/>
                <a:latin typeface="Lato" panose="020F0502020204030203" pitchFamily="34" charset="0"/>
              </a:rPr>
              <a:t>. </a:t>
            </a:r>
          </a:p>
          <a:p>
            <a:pPr marL="342900" indent="-342900" algn="just"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Lato" panose="020F0502020204030203" pitchFamily="34" charset="0"/>
              </a:rPr>
              <a:t>We ran the client listener code on the </a:t>
            </a:r>
            <a:r>
              <a:rPr lang="en-US" sz="1800" b="0" i="0" u="none" strike="noStrike" dirty="0" err="1">
                <a:solidFill>
                  <a:srgbClr val="595959"/>
                </a:solidFill>
                <a:effectLst/>
                <a:latin typeface="Lato" panose="020F0502020204030203" pitchFamily="34" charset="0"/>
              </a:rPr>
              <a:t>ROSBot</a:t>
            </a:r>
            <a:r>
              <a:rPr lang="en-US" sz="1800" b="0" i="0" u="none" strike="noStrike" dirty="0">
                <a:solidFill>
                  <a:srgbClr val="595959"/>
                </a:solidFill>
                <a:effectLst/>
                <a:latin typeface="Lato" panose="020F0502020204030203" pitchFamily="34" charset="0"/>
              </a:rPr>
              <a:t> which subscribes to PORT 5555 on AWS where we published the /</a:t>
            </a:r>
            <a:r>
              <a:rPr lang="en-US" sz="1800" b="0" i="0" u="none" strike="noStrike" dirty="0" err="1">
                <a:solidFill>
                  <a:srgbClr val="595959"/>
                </a:solidFill>
                <a:effectLst/>
                <a:latin typeface="Lato" panose="020F0502020204030203" pitchFamily="34" charset="0"/>
              </a:rPr>
              <a:t>cmd_vel</a:t>
            </a:r>
            <a:r>
              <a:rPr lang="en-US" sz="1800" b="0" i="0" u="none" strike="noStrike" dirty="0">
                <a:solidFill>
                  <a:srgbClr val="595959"/>
                </a:solidFill>
                <a:effectLst/>
                <a:latin typeface="Lato" panose="020F0502020204030203" pitchFamily="34" charset="0"/>
              </a:rPr>
              <a:t> messages.</a:t>
            </a:r>
          </a:p>
          <a:p>
            <a:pPr marL="342900" indent="-342900" algn="just" rtl="0" fontAlgn="base">
              <a:spcBef>
                <a:spcPts val="0"/>
              </a:spcBef>
              <a:spcAft>
                <a:spcPts val="1200"/>
              </a:spcAft>
              <a:buFont typeface="Arial" panose="020B0604020202020204" pitchFamily="34" charset="0"/>
              <a:buChar char="•"/>
            </a:pPr>
            <a:r>
              <a:rPr lang="en-US" sz="1800" dirty="0">
                <a:solidFill>
                  <a:srgbClr val="595959"/>
                </a:solidFill>
                <a:latin typeface="Lato" panose="020F0502020204030203" pitchFamily="34" charset="0"/>
              </a:rPr>
              <a:t>The lab computer ran the client code that send the motion commands via another </a:t>
            </a:r>
            <a:r>
              <a:rPr lang="en-US" sz="1800" dirty="0" err="1">
                <a:solidFill>
                  <a:srgbClr val="595959"/>
                </a:solidFill>
                <a:latin typeface="Lato" panose="020F0502020204030203" pitchFamily="34" charset="0"/>
              </a:rPr>
              <a:t>rostopic</a:t>
            </a:r>
            <a:r>
              <a:rPr lang="en-US" sz="1800" dirty="0">
                <a:solidFill>
                  <a:srgbClr val="595959"/>
                </a:solidFill>
                <a:latin typeface="Lato" panose="020F0502020204030203" pitchFamily="34" charset="0"/>
              </a:rPr>
              <a:t> /turtle1/</a:t>
            </a:r>
            <a:r>
              <a:rPr lang="en-US" sz="1800" dirty="0" err="1">
                <a:solidFill>
                  <a:srgbClr val="595959"/>
                </a:solidFill>
                <a:latin typeface="Lato" panose="020F0502020204030203" pitchFamily="34" charset="0"/>
              </a:rPr>
              <a:t>cmd_vel</a:t>
            </a:r>
            <a:r>
              <a:rPr lang="en-US" sz="1800" dirty="0">
                <a:solidFill>
                  <a:srgbClr val="595959"/>
                </a:solidFill>
                <a:latin typeface="Lato" panose="020F0502020204030203" pitchFamily="34" charset="0"/>
              </a:rPr>
              <a:t> to PORT 9999.</a:t>
            </a:r>
          </a:p>
          <a:p>
            <a:pPr marL="342900" indent="-342900" algn="just"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Lato" panose="020F0502020204030203" pitchFamily="34" charset="0"/>
              </a:rPr>
              <a:t>The </a:t>
            </a:r>
            <a:r>
              <a:rPr lang="en-US" sz="1800" dirty="0">
                <a:solidFill>
                  <a:srgbClr val="595959"/>
                </a:solidFill>
                <a:latin typeface="Lato" panose="020F0502020204030203" pitchFamily="34" charset="0"/>
              </a:rPr>
              <a:t>AWS server acts as a data hub for all the information.</a:t>
            </a:r>
          </a:p>
          <a:p>
            <a:pPr marL="342900" indent="-342900" algn="just"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Lato" panose="020F0502020204030203" pitchFamily="34" charset="0"/>
              </a:rPr>
              <a:t>The data bandwidth and bit rate is significant enough to transfer a low resolution image within seconds as shown in figure. The bitrate spiked as we started to send data and gradually settled to zero on halt.</a:t>
            </a:r>
          </a:p>
          <a:p>
            <a:pPr marL="342900" indent="-342900" algn="just" rtl="0" fontAlgn="base">
              <a:spcBef>
                <a:spcPts val="0"/>
              </a:spcBef>
              <a:spcAft>
                <a:spcPts val="1200"/>
              </a:spcAft>
              <a:buFont typeface="Arial" panose="020B0604020202020204" pitchFamily="34" charset="0"/>
              <a:buChar char="•"/>
            </a:pPr>
            <a:endParaRPr lang="en-US" sz="2000" b="0" i="0" u="none" strike="noStrike" dirty="0">
              <a:solidFill>
                <a:srgbClr val="595959"/>
              </a:solidFill>
              <a:effectLst/>
              <a:latin typeface="Lato" panose="020F0502020204030203" pitchFamily="34" charset="0"/>
            </a:endParaRPr>
          </a:p>
        </p:txBody>
      </p:sp>
      <p:pic>
        <p:nvPicPr>
          <p:cNvPr id="1026" name="Picture 32">
            <a:extLst>
              <a:ext uri="{FF2B5EF4-FFF2-40B4-BE49-F238E27FC236}">
                <a16:creationId xmlns:a16="http://schemas.microsoft.com/office/drawing/2014/main" id="{222D2494-18B7-4952-B79D-D71B74525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883" y="1314686"/>
            <a:ext cx="3108325" cy="25685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3">
            <a:extLst>
              <a:ext uri="{FF2B5EF4-FFF2-40B4-BE49-F238E27FC236}">
                <a16:creationId xmlns:a16="http://schemas.microsoft.com/office/drawing/2014/main" id="{8A5D3AEA-AE76-4AA5-B156-12F548FDCC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7882" y="3883261"/>
            <a:ext cx="3108325" cy="1920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0D67E3-86B2-43A0-9EB3-05549FD75C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3F092248-7D6F-4A99-8B31-66770C7FCC19}"/>
              </a:ext>
            </a:extLst>
          </p:cNvPr>
          <p:cNvSpPr>
            <a:spLocks noChangeArrowheads="1"/>
          </p:cNvSpPr>
          <p:nvPr/>
        </p:nvSpPr>
        <p:spPr bwMode="auto">
          <a:xfrm>
            <a:off x="7748518" y="5917320"/>
            <a:ext cx="325602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1F497D"/>
                </a:solidFill>
                <a:effectLst/>
                <a:latin typeface="Arial" panose="020B0604020202020204" pitchFamily="34" charset="0"/>
                <a:ea typeface="Times New Roman" panose="02020603050405020304" pitchFamily="18" charset="0"/>
              </a:rPr>
              <a:t>Bandwidth and Bitrate for the /</a:t>
            </a:r>
            <a:r>
              <a:rPr kumimoji="0" lang="en-US" altLang="en-US" sz="900" b="0" i="1" u="none" strike="noStrike" cap="none" normalizeH="0" baseline="0" dirty="0" err="1">
                <a:ln>
                  <a:noFill/>
                </a:ln>
                <a:solidFill>
                  <a:srgbClr val="1F497D"/>
                </a:solidFill>
                <a:effectLst/>
                <a:latin typeface="Arial" panose="020B0604020202020204" pitchFamily="34" charset="0"/>
                <a:ea typeface="Times New Roman" panose="02020603050405020304" pitchFamily="18" charset="0"/>
              </a:rPr>
              <a:t>cmd</a:t>
            </a:r>
            <a:r>
              <a:rPr kumimoji="0" lang="en-US" altLang="en-US" sz="900" b="0" i="1" u="none" strike="noStrike" cap="none" normalizeH="0" baseline="0" dirty="0">
                <a:ln>
                  <a:noFill/>
                </a:ln>
                <a:solidFill>
                  <a:srgbClr val="1F497D"/>
                </a:solidFill>
                <a:effectLst/>
                <a:latin typeface="Arial" panose="020B0604020202020204" pitchFamily="34" charset="0"/>
                <a:ea typeface="Times New Roman" panose="02020603050405020304" pitchFamily="18" charset="0"/>
              </a:rPr>
              <a:t>_ vel </a:t>
            </a:r>
            <a:r>
              <a:rPr kumimoji="0" lang="en-US" altLang="en-US" sz="900" b="0" i="1" u="none" strike="noStrike" cap="none" normalizeH="0" baseline="0" dirty="0" err="1">
                <a:ln>
                  <a:noFill/>
                </a:ln>
                <a:solidFill>
                  <a:srgbClr val="1F497D"/>
                </a:solidFill>
                <a:effectLst/>
                <a:latin typeface="Arial" panose="020B0604020202020204" pitchFamily="34" charset="0"/>
                <a:ea typeface="Times New Roman" panose="02020603050405020304" pitchFamily="18" charset="0"/>
              </a:rPr>
              <a:t>rostopic</a:t>
            </a:r>
            <a:r>
              <a:rPr kumimoji="0" lang="en-US" altLang="en-US" sz="900" b="0" i="1" u="none" strike="noStrike" cap="none" normalizeH="0" baseline="0" dirty="0">
                <a:ln>
                  <a:noFill/>
                </a:ln>
                <a:solidFill>
                  <a:srgbClr val="1F497D"/>
                </a:solidFill>
                <a:effectLst/>
                <a:latin typeface="Arial" panose="020B0604020202020204" pitchFamily="34" charset="0"/>
                <a:ea typeface="Times New Roman" panose="02020603050405020304" pitchFamily="18" charset="0"/>
              </a:rPr>
              <a:t> published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6799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706</TotalTime>
  <Words>1608</Words>
  <Application>Microsoft Office PowerPoint</Application>
  <PresentationFormat>Widescreen</PresentationFormat>
  <Paragraphs>92</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Georgia</vt:lpstr>
      <vt:lpstr>Lato</vt:lpstr>
      <vt:lpstr>Times New Roman</vt:lpstr>
      <vt:lpstr>TimesNewRomanPSMT</vt:lpstr>
      <vt:lpstr>Office Theme</vt:lpstr>
      <vt:lpstr>ClusterBots: A Modular Robotic architecture for shared Autonomy and Resources</vt:lpstr>
      <vt:lpstr>Introduction</vt:lpstr>
      <vt:lpstr>Previous Work</vt:lpstr>
      <vt:lpstr>The current challenges and pathways for research</vt:lpstr>
      <vt:lpstr>Project Plan</vt:lpstr>
      <vt:lpstr>The proposed architecture</vt:lpstr>
      <vt:lpstr>Approach taken and architecture so far</vt:lpstr>
      <vt:lpstr>Approach taken and architecture so far</vt:lpstr>
      <vt:lpstr>Results</vt:lpstr>
      <vt:lpstr>Future Work</vt:lpstr>
      <vt:lpstr>References</vt:lpstr>
      <vt:lpstr>THANK YOU</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Larua Root</dc:creator>
  <cp:lastModifiedBy>Swarnabha Roy</cp:lastModifiedBy>
  <cp:revision>26</cp:revision>
  <dcterms:created xsi:type="dcterms:W3CDTF">2017-04-06T15:59:40Z</dcterms:created>
  <dcterms:modified xsi:type="dcterms:W3CDTF">2021-12-16T16:47:19Z</dcterms:modified>
</cp:coreProperties>
</file>