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8"/>
  </p:notesMasterIdLst>
  <p:handoutMasterIdLst>
    <p:handoutMasterId r:id="rId19"/>
  </p:handoutMasterIdLst>
  <p:sldIdLst>
    <p:sldId id="257" r:id="rId5"/>
    <p:sldId id="392" r:id="rId6"/>
    <p:sldId id="398" r:id="rId7"/>
    <p:sldId id="384" r:id="rId8"/>
    <p:sldId id="389" r:id="rId9"/>
    <p:sldId id="394" r:id="rId10"/>
    <p:sldId id="395" r:id="rId11"/>
    <p:sldId id="393" r:id="rId12"/>
    <p:sldId id="396" r:id="rId13"/>
    <p:sldId id="397" r:id="rId14"/>
    <p:sldId id="317" r:id="rId15"/>
    <p:sldId id="272"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34" autoAdjust="0"/>
    <p:restoredTop sz="93769" autoAdjust="0"/>
  </p:normalViewPr>
  <p:slideViewPr>
    <p:cSldViewPr snapToGrid="0">
      <p:cViewPr varScale="1">
        <p:scale>
          <a:sx n="109" d="100"/>
          <a:sy n="109" d="100"/>
        </p:scale>
        <p:origin x="192" y="19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STEP01</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Installing and importing the libraries, dataset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STEP02</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Data Preprocessing</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STEP03</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Data analyzing</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STEP04</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STEP05</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TASK02</a:t>
          </a:r>
          <a:r>
            <a:rPr lang="en-US" sz="1800" baseline="0" dirty="0">
              <a:latin typeface="+mn-lt"/>
            </a:rPr>
            <a:t> &amp; CONCLUSION</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Task01</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020D505A-97FA-43DD-A9A1-2501AD46F8AF}" type="presOf" srcId="{43CBB0A2-9D75-4264-8A30-3E8974B40658}" destId="{80CDBBF8-C6B4-4166-87C1-DC9120CC7586}"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STEP01</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Installing and importing the libraries, dataset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STEP02</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Preprocessing</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STEP03</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Data analyzing</a:t>
          </a: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STEP04</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Task01</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STEP05</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TASK02</a:t>
          </a:r>
          <a:r>
            <a:rPr lang="en-US" sz="1800" kern="1200" baseline="0" dirty="0">
              <a:latin typeface="+mn-lt"/>
            </a:rPr>
            <a:t> &amp; CONCLUSION</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12/8/22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12</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endParaRPr lang="en-US"/>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dirty="0"/>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endParaRPr lang="en-US"/>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endParaRPr lang="en-US"/>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endParaRPr lang="en-US"/>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endParaRPr lang="en-US"/>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endParaRPr lang="en-US"/>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endParaRPr lang="en-US"/>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endParaRPr lang="en-US"/>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endParaRPr lang="en-US"/>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dirty="0"/>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endParaRPr lang="en-US"/>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dirty="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dirty="0"/>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endParaRPr lang="en-US"/>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endParaRPr lang="en-US"/>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endParaRPr lang="en-US"/>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endParaRPr lang="en-US"/>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dirty="0"/>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83366" y="232756"/>
            <a:ext cx="4608634" cy="3203693"/>
          </a:xfrm>
        </p:spPr>
        <p:txBody>
          <a:bodyPr anchor="b" anchorCtr="0">
            <a:normAutofit/>
          </a:bodyPr>
          <a:lstStyle/>
          <a:p>
            <a:r>
              <a:rPr lang="en-US" sz="3200" dirty="0"/>
              <a:t>MIXED EFFECTS OF RANDOM FOREST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633659" y="4576884"/>
            <a:ext cx="3981572" cy="1731963"/>
          </a:xfrm>
        </p:spPr>
        <p:txBody>
          <a:bodyPr>
            <a:normAutofit/>
          </a:bodyPr>
          <a:lstStyle/>
          <a:p>
            <a:r>
              <a:rPr lang="en-US" dirty="0"/>
              <a:t>TEAM 01</a:t>
            </a:r>
          </a:p>
          <a:p>
            <a:r>
              <a:rPr lang="en-US" sz="1800" dirty="0"/>
              <a:t>PONSWARNALAYA RAVICHANDRAN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B3792FD-634F-37AA-7F72-0A4A0295C637}"/>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B25672AB-5222-9AC1-D5ED-839B74F88CF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F3895F7-0557-4E66-0BFF-6D207D8F5076}"/>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10" name="Content Placeholder 9" descr="Chart, histogram&#10;&#10;Description automatically generated">
            <a:extLst>
              <a:ext uri="{FF2B5EF4-FFF2-40B4-BE49-F238E27FC236}">
                <a16:creationId xmlns:a16="http://schemas.microsoft.com/office/drawing/2014/main" id="{C09D9CEB-8C3D-0999-1430-60ADE9F45E39}"/>
              </a:ext>
            </a:extLst>
          </p:cNvPr>
          <p:cNvPicPr>
            <a:picLocks noGrp="1" noChangeAspect="1"/>
          </p:cNvPicPr>
          <p:nvPr>
            <p:ph idx="1"/>
          </p:nvPr>
        </p:nvPicPr>
        <p:blipFill>
          <a:blip r:embed="rId2"/>
          <a:stretch>
            <a:fillRect/>
          </a:stretch>
        </p:blipFill>
        <p:spPr>
          <a:xfrm>
            <a:off x="1712423" y="881149"/>
            <a:ext cx="8728362" cy="4987636"/>
          </a:xfrm>
          <a:prstGeom prst="rect">
            <a:avLst/>
          </a:prstGeom>
        </p:spPr>
      </p:pic>
    </p:spTree>
    <p:extLst>
      <p:ext uri="{BB962C8B-B14F-4D97-AF65-F5344CB8AC3E}">
        <p14:creationId xmlns:p14="http://schemas.microsoft.com/office/powerpoint/2010/main" val="287573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6" name="Freeform: Shape 5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Shape 5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1" name="Rectangle 6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80363"/>
            <a:ext cx="6379210" cy="1333057"/>
          </a:xfrm>
        </p:spPr>
        <p:txBody>
          <a:bodyPr vert="horz" wrap="square" lIns="0" tIns="0" rIns="0" bIns="0" rtlCol="0" anchor="t" anchorCtr="0">
            <a:normAutofit/>
          </a:bodyPr>
          <a:lstStyle/>
          <a:p>
            <a:pPr>
              <a:lnSpc>
                <a:spcPct val="100000"/>
              </a:lnSpc>
            </a:pPr>
            <a:r>
              <a:rPr lang="en-US" sz="4800" kern="1200" dirty="0">
                <a:solidFill>
                  <a:schemeClr val="tx1"/>
                </a:solidFill>
                <a:latin typeface="+mj-lt"/>
                <a:ea typeface="+mj-ea"/>
                <a:cs typeface="+mj-cs"/>
              </a:rPr>
              <a:t>PARAMETERS USED:</a:t>
            </a:r>
          </a:p>
        </p:txBody>
      </p:sp>
      <p:sp>
        <p:nvSpPr>
          <p:cNvPr id="63" name="Oval 62">
            <a:extLst>
              <a:ext uri="{FF2B5EF4-FFF2-40B4-BE49-F238E27FC236}">
                <a16:creationId xmlns:a16="http://schemas.microsoft.com/office/drawing/2014/main" id="{6B425BBD-042F-4CF8-A9EE-42CC14D2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0575" y="5492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078" r="-2"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65" name="Group 64">
            <a:extLst>
              <a:ext uri="{FF2B5EF4-FFF2-40B4-BE49-F238E27FC236}">
                <a16:creationId xmlns:a16="http://schemas.microsoft.com/office/drawing/2014/main" id="{F8ED97E8-4320-4F9F-8AB2-2EC6D9FC9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0191" y="1665774"/>
            <a:ext cx="1262947" cy="1335600"/>
            <a:chOff x="2678417" y="2427951"/>
            <a:chExt cx="1262947" cy="1335600"/>
          </a:xfrm>
        </p:grpSpPr>
        <p:sp>
          <p:nvSpPr>
            <p:cNvPr id="66" name="Freeform: Shape 65">
              <a:extLst>
                <a:ext uri="{FF2B5EF4-FFF2-40B4-BE49-F238E27FC236}">
                  <a16:creationId xmlns:a16="http://schemas.microsoft.com/office/drawing/2014/main" id="{DDAE1E3F-711D-4F2E-AF4B-0A3CF77C56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717A35D9-9F09-4A9F-AD47-CF2115100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140575" y="1520824"/>
            <a:ext cx="4500562" cy="4569247"/>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6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Max_iterations</a:t>
            </a: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 maximum no of iterations to run MERF</a:t>
            </a:r>
          </a:p>
          <a:p>
            <a:pPr marL="342900">
              <a:lnSpc>
                <a:spcPct val="100000"/>
              </a:lnSpc>
              <a:buFont typeface="Arial" panose="020B0604020202020204" pitchFamily="34" charset="0"/>
              <a:buChar cha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GLL : </a:t>
            </a:r>
            <a:r>
              <a:rPr lang="en-US" sz="16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Generalised</a:t>
            </a: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 likelihood(</a:t>
            </a:r>
            <a:r>
              <a:rPr lang="en-US" sz="1600" b="0" i="0"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which can be computed at every iteration, is a measure of training loss. As the GLL goes down the fit improves. Once it flattens out we can usually stop iterating .</a:t>
            </a:r>
            <a:endPar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a:lnSpc>
                <a:spcPct val="100000"/>
              </a:lnSpc>
              <a:buFont typeface="Arial" panose="020B0604020202020204" pitchFamily="34" charset="0"/>
              <a:buChar char="•"/>
            </a:pPr>
            <a:r>
              <a:rPr lang="en-US" sz="16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Sigma_b</a:t>
            </a: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_&amp; Sigma_e2 metrics</a:t>
            </a:r>
          </a:p>
          <a:p>
            <a:pPr marL="342900">
              <a:lnSpc>
                <a:spcPct val="100000"/>
              </a:lnSpc>
              <a:buFont typeface="Arial" panose="020B0604020202020204" pitchFamily="34" charset="0"/>
              <a:buChar char="•"/>
            </a:pPr>
            <a:r>
              <a:rPr lang="en-US" sz="16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b_hat</a:t>
            </a:r>
            <a:endPar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a:lnSpc>
                <a:spcPct val="100000"/>
              </a:lnSpc>
              <a:buFont typeface="Arial" panose="020B0604020202020204" pitchFamily="34" charset="0"/>
              <a:buChar char="•"/>
            </a:pPr>
            <a:r>
              <a:rPr lang="en-US" sz="1600" dirty="0">
                <a:solidFill>
                  <a:schemeClr val="tx2"/>
                </a:solidFill>
                <a:latin typeface="Open Sans" panose="020B0606030504020204" pitchFamily="34" charset="0"/>
                <a:ea typeface="Open Sans" panose="020B0606030504020204" pitchFamily="34" charset="0"/>
                <a:cs typeface="Open Sans" panose="020B0606030504020204" pitchFamily="34" charset="0"/>
              </a:rPr>
              <a:t>Distribution of bi_</a:t>
            </a:r>
          </a:p>
        </p:txBody>
      </p:sp>
      <p:grpSp>
        <p:nvGrpSpPr>
          <p:cNvPr id="69" name="Group 68">
            <a:extLst>
              <a:ext uri="{FF2B5EF4-FFF2-40B4-BE49-F238E27FC236}">
                <a16:creationId xmlns:a16="http://schemas.microsoft.com/office/drawing/2014/main" id="{3F071BFC-FCD5-404E-90E6-D596557747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4513" y="5071998"/>
            <a:ext cx="1980000" cy="1336764"/>
            <a:chOff x="7285270" y="3781428"/>
            <a:chExt cx="1980000" cy="1336764"/>
          </a:xfrm>
        </p:grpSpPr>
        <p:sp>
          <p:nvSpPr>
            <p:cNvPr id="70" name="Freeform: Shape 69">
              <a:extLst>
                <a:ext uri="{FF2B5EF4-FFF2-40B4-BE49-F238E27FC236}">
                  <a16:creationId xmlns:a16="http://schemas.microsoft.com/office/drawing/2014/main" id="{BA0B934F-9437-4904-A573-FD6F8B81F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285270" y="3781428"/>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E0204A86-ED4C-4DD3-9013-C7A4EFF92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351895" y="3784117"/>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Oval 71">
              <a:extLst>
                <a:ext uri="{FF2B5EF4-FFF2-40B4-BE49-F238E27FC236}">
                  <a16:creationId xmlns:a16="http://schemas.microsoft.com/office/drawing/2014/main" id="{69EEA625-9D71-403F-B693-78E33344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997401" y="4831348"/>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425D8F7F-021F-459C-87EB-5AF697DC3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978427" y="3850321"/>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6002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SUMMARY:</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20693932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62463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1213313"/>
          </a:xfrm>
        </p:spPr>
        <p:txBody>
          <a:bodyPr/>
          <a:lstStyle/>
          <a:p>
            <a:r>
              <a:rPr lang="en-US" dirty="0"/>
              <a:t>PON SWARNALAYA RAVICHANDRAN</a:t>
            </a:r>
          </a:p>
          <a:p>
            <a:r>
              <a:rPr lang="en-US" dirty="0"/>
              <a:t>swarnalaya177@gwu.edu</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448252"/>
          </a:xfrm>
        </p:spPr>
        <p:txBody>
          <a:bodyPr/>
          <a:lstStyle/>
          <a:p>
            <a:r>
              <a:rPr lang="en-US" sz="2000" dirty="0"/>
              <a:t>INTRODUCTION:</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226604"/>
            <a:ext cx="11419464" cy="5434496"/>
          </a:xfrm>
        </p:spPr>
        <p:txBody>
          <a:bodyPr/>
          <a:lstStyle/>
          <a:p>
            <a:pPr marL="457200" indent="-457200">
              <a:buFont typeface="Arial" panose="020B0604020202020204" pitchFamily="34" charset="0"/>
              <a:buChar char="•"/>
            </a:pPr>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class </a:t>
            </a:r>
            <a:r>
              <a:rPr lang="en-US" sz="2400" dirty="0" err="1">
                <a:solidFill>
                  <a:srgbClr val="C00000"/>
                </a:solidFill>
                <a:latin typeface="Times New Roman" panose="02020603050405020304" pitchFamily="18" charset="0"/>
                <a:ea typeface="Open Sans" panose="020B0606030504020204" pitchFamily="34" charset="0"/>
                <a:cs typeface="Times New Roman" panose="02020603050405020304" pitchFamily="18" charset="0"/>
              </a:rPr>
              <a:t>merf</a:t>
            </a:r>
            <a:r>
              <a:rPr lang="en-US" sz="2400" dirty="0">
                <a:solidFill>
                  <a:srgbClr val="C00000"/>
                </a:solidFill>
                <a:latin typeface="Times New Roman" panose="02020603050405020304" pitchFamily="18" charset="0"/>
                <a:ea typeface="Open Sans" panose="020B0606030504020204" pitchFamily="34" charset="0"/>
                <a:cs typeface="Times New Roman" panose="02020603050405020304" pitchFamily="18" charset="0"/>
              </a:rPr>
              <a:t>.</a:t>
            </a:r>
          </a:p>
          <a:p>
            <a:pPr algn="l"/>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This is the core class to instantiate, train, and predict using a mixed effects random forest model. It roughly adheres to the </a:t>
            </a:r>
            <a:r>
              <a:rPr lang="en-US" sz="24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sklearn</a:t>
            </a:r>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estimator API. </a:t>
            </a:r>
          </a:p>
          <a:p>
            <a:pPr algn="l"/>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Note that the user must pass in an already instantiated </a:t>
            </a:r>
            <a:r>
              <a:rPr lang="en-US" sz="24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fixed_effects_model</a:t>
            </a:r>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that adheres to the </a:t>
            </a:r>
            <a:r>
              <a:rPr lang="en-US" sz="24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sklearn</a:t>
            </a:r>
            <a:r>
              <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regression estimator API, i.e. must have a fit() and predict() method defined.</a:t>
            </a:r>
          </a:p>
          <a:p>
            <a:pPr algn="l">
              <a:buFont typeface="Arial" panose="020B0604020202020204" pitchFamily="34" charset="0"/>
              <a:buChar char="•"/>
            </a:pPr>
            <a:endParaRPr lang="en-US" sz="24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endParaRPr>
          </a:p>
          <a:p>
            <a:pPr marL="457200" indent="-457200">
              <a:buFont typeface="Arial" panose="020B0604020202020204" pitchFamily="34" charset="0"/>
              <a:buChar char="•"/>
            </a:pPr>
            <a:endParaRPr lang="en-US" sz="2400" dirty="0">
              <a:solidFill>
                <a:srgbClr val="C00000"/>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41925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A2A-B94F-D82E-0F01-DD2D80BA410C}"/>
              </a:ext>
            </a:extLst>
          </p:cNvPr>
          <p:cNvSpPr>
            <a:spLocks noGrp="1"/>
          </p:cNvSpPr>
          <p:nvPr>
            <p:ph type="title"/>
          </p:nvPr>
        </p:nvSpPr>
        <p:spPr>
          <a:xfrm>
            <a:off x="550863" y="549276"/>
            <a:ext cx="10870823" cy="814012"/>
          </a:xfrm>
        </p:spPr>
        <p:txBody>
          <a:bodyPr/>
          <a:lstStyle/>
          <a:p>
            <a:pPr algn="ct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It assumes a data model of the form:</a:t>
            </a:r>
            <a:b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br>
            <a:r>
              <a:rPr lang="en-US" sz="2000" u="none" strike="noStrike" dirty="0">
                <a:solidFill>
                  <a:srgbClr val="C00000"/>
                </a:solidFill>
                <a:latin typeface="Times New Roman" panose="02020603050405020304" pitchFamily="18" charset="0"/>
                <a:ea typeface="Open Sans" panose="020B0606030504020204" pitchFamily="34" charset="0"/>
                <a:cs typeface="Times New Roman" panose="02020603050405020304" pitchFamily="18" charset="0"/>
              </a:rPr>
              <a:t>   </a:t>
            </a:r>
            <a:r>
              <a:rPr lang="en-US" sz="2000" u="none" strike="noStrike"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𝑦=𝑓(𝑋)+𝑏𝑖𝑍+𝑒</a:t>
            </a:r>
            <a:b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9C9EA7CA-897F-FDA8-FE41-009BB7CDCC6C}"/>
              </a:ext>
            </a:extLst>
          </p:cNvPr>
          <p:cNvSpPr>
            <a:spLocks noGrp="1"/>
          </p:cNvSpPr>
          <p:nvPr>
            <p:ph idx="1"/>
          </p:nvPr>
        </p:nvSpPr>
        <p:spPr>
          <a:xfrm>
            <a:off x="550863" y="1363288"/>
            <a:ext cx="10554941" cy="4771505"/>
          </a:xfrm>
        </p:spPr>
        <p:txBody>
          <a:bodyPr/>
          <a:lstStyle/>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y is the target variable. The current code only supports regression for now, e.g. continuously varying scalar value</a:t>
            </a:r>
          </a:p>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X is the fixed effect features. Assume p dimensional</a:t>
            </a:r>
          </a:p>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f(.) is the nonlinear fixed effects mode, e.g. random forest</a:t>
            </a:r>
          </a:p>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Z is the random effect features. Assume q dimensional.</a:t>
            </a:r>
          </a:p>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e is </a:t>
            </a:r>
            <a:r>
              <a:rPr lang="en-US" sz="20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iid</a:t>
            </a: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noise ~N(0, sigma_e²)</a:t>
            </a:r>
          </a:p>
          <a:p>
            <a:pPr algn="l">
              <a:buFont typeface="Arial" panose="020B0604020202020204" pitchFamily="34" charset="0"/>
              <a:buChar char="•"/>
            </a:pPr>
            <a:r>
              <a:rPr lang="en-US" sz="20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i</a:t>
            </a: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is the cluster index. Assume k clusters in the training</a:t>
            </a:r>
          </a:p>
          <a:p>
            <a:pPr algn="l">
              <a:buFont typeface="Arial" panose="020B0604020202020204" pitchFamily="34" charset="0"/>
              <a:buChar char="•"/>
            </a:pP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bi is the random effect coefficients. They are different per cluster </a:t>
            </a:r>
            <a:r>
              <a:rPr lang="en-US" sz="20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i</a:t>
            </a: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but are assumed to be drawn from the same distribution ~N(0, </a:t>
            </a:r>
            <a:r>
              <a:rPr lang="en-US" sz="20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Sigma_b</a:t>
            </a: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where </a:t>
            </a:r>
            <a:r>
              <a:rPr lang="en-US" sz="2000" dirty="0" err="1">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Sigma_b</a:t>
            </a:r>
            <a:r>
              <a:rPr lang="en-US" sz="2000" dirty="0">
                <a:solidFill>
                  <a:srgbClr val="C00000"/>
                </a:solidFill>
                <a:effectLst/>
                <a:latin typeface="Times New Roman" panose="02020603050405020304" pitchFamily="18" charset="0"/>
                <a:ea typeface="Open Sans" panose="020B0606030504020204" pitchFamily="34" charset="0"/>
                <a:cs typeface="Times New Roman" panose="02020603050405020304" pitchFamily="18" charset="0"/>
              </a:rPr>
              <a:t> is learned from the data.</a:t>
            </a:r>
          </a:p>
          <a:p>
            <a:pPr marL="0" indent="0" algn="l"/>
            <a:endParaRPr lang="en-US" dirty="0"/>
          </a:p>
        </p:txBody>
      </p:sp>
      <p:sp>
        <p:nvSpPr>
          <p:cNvPr id="7" name="Date Placeholder 6">
            <a:extLst>
              <a:ext uri="{FF2B5EF4-FFF2-40B4-BE49-F238E27FC236}">
                <a16:creationId xmlns:a16="http://schemas.microsoft.com/office/drawing/2014/main" id="{FF389C2F-6E50-FEE8-E631-0F8D98BC5537}"/>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758AFAF5-E2FF-1AA1-BE38-50D14132E56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DE49EBC-2B63-F19F-50A4-D46847E81F93}"/>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16493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81354" y="4507200"/>
            <a:ext cx="4770071" cy="1562959"/>
          </a:xfrm>
        </p:spPr>
        <p:txBody>
          <a:bodyPr anchor="ctr"/>
          <a:lstStyle/>
          <a:p>
            <a:pPr algn="ctr"/>
            <a:r>
              <a:rPr lang="en-US" dirty="0"/>
              <a:t>Steps involved:</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243754"/>
            <a:ext cx="6221412" cy="2044932"/>
          </a:xfrm>
          <a:noFill/>
        </p:spPr>
        <p:txBody>
          <a:bodyPr>
            <a:normAutofit/>
          </a:bodyPr>
          <a:lstStyle/>
          <a:p>
            <a:pPr>
              <a:lnSpc>
                <a:spcPct val="100000"/>
              </a:lnSpc>
            </a:pPr>
            <a:r>
              <a:rPr lang="en-US" sz="1600" dirty="0"/>
              <a:t>Installing the necessary libraries and dataset.</a:t>
            </a:r>
          </a:p>
          <a:p>
            <a:pPr>
              <a:lnSpc>
                <a:spcPct val="100000"/>
              </a:lnSpc>
            </a:pPr>
            <a:r>
              <a:rPr lang="en-US" sz="1600" dirty="0"/>
              <a:t>Importing the dataset and the required parameters/indexes.</a:t>
            </a:r>
          </a:p>
          <a:p>
            <a:pPr>
              <a:lnSpc>
                <a:spcPct val="100000"/>
              </a:lnSpc>
            </a:pPr>
            <a:r>
              <a:rPr lang="en-US" sz="1600" dirty="0"/>
              <a:t>Data preprocessing (checking and cleaning the missing/noisy data)</a:t>
            </a:r>
          </a:p>
          <a:p>
            <a:pPr>
              <a:lnSpc>
                <a:spcPct val="100000"/>
              </a:lnSpc>
            </a:pPr>
            <a:r>
              <a:rPr lang="en-US" sz="1600" dirty="0"/>
              <a:t>Log transformation (CO2 per capita)</a:t>
            </a:r>
          </a:p>
          <a:p>
            <a:pPr marL="0" indent="0">
              <a:lnSpc>
                <a:spcPct val="100000"/>
              </a:lnSpc>
              <a:buNone/>
            </a:pPr>
            <a:endParaRPr lang="en-US" sz="1600" dirty="0"/>
          </a:p>
          <a:p>
            <a:pPr>
              <a:lnSpc>
                <a:spcPct val="100000"/>
              </a:lnSpc>
            </a:pPr>
            <a:endParaRPr lang="en-US" sz="16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218703"/>
            <a:ext cx="3565524" cy="869217"/>
          </a:xfrm>
        </p:spPr>
        <p:txBody>
          <a:bodyPr/>
          <a:lstStyle/>
          <a:p>
            <a:pPr algn="just"/>
            <a:r>
              <a:rPr lang="en-US" sz="1800" dirty="0"/>
              <a:t>1. STUDY OF HETEROGENEITY IN RELATION BETWEEN THE RESPONSE AND COVARIATES.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546342"/>
            <a:ext cx="4223939" cy="3468764"/>
          </a:xfrm>
        </p:spPr>
        <p:txBody>
          <a:bodyPr/>
          <a:lstStyle/>
          <a:p>
            <a:pPr marL="342900" indent="-342900">
              <a:buFont typeface="Arial" panose="020B0604020202020204" pitchFamily="34" charset="0"/>
              <a:buChar char="•"/>
            </a:pPr>
            <a:r>
              <a:rPr lang="en-US" sz="1600" dirty="0">
                <a:solidFill>
                  <a:srgbClr val="FFFFFF"/>
                </a:solidFill>
              </a:rPr>
              <a:t>Imported the </a:t>
            </a:r>
            <a:r>
              <a:rPr lang="en-US" sz="1600" dirty="0" err="1">
                <a:solidFill>
                  <a:srgbClr val="FFFFFF"/>
                </a:solidFill>
              </a:rPr>
              <a:t>sns</a:t>
            </a:r>
            <a:r>
              <a:rPr lang="en-US" sz="1600" dirty="0">
                <a:solidFill>
                  <a:srgbClr val="FFFFFF"/>
                </a:solidFill>
              </a:rPr>
              <a:t> library</a:t>
            </a:r>
          </a:p>
          <a:p>
            <a:pPr marL="342900" indent="-342900">
              <a:buFont typeface="Arial" panose="020B0604020202020204" pitchFamily="34" charset="0"/>
              <a:buChar char="•"/>
            </a:pPr>
            <a:r>
              <a:rPr lang="en-US" sz="1600" dirty="0">
                <a:solidFill>
                  <a:srgbClr val="FFFFFF"/>
                </a:solidFill>
              </a:rPr>
              <a:t>Correlation</a:t>
            </a:r>
          </a:p>
          <a:p>
            <a:pPr marL="342900" indent="-342900">
              <a:buFont typeface="Arial" panose="020B0604020202020204" pitchFamily="34" charset="0"/>
              <a:buChar char="•"/>
            </a:pPr>
            <a:r>
              <a:rPr lang="en-US" sz="1600" dirty="0">
                <a:solidFill>
                  <a:srgbClr val="FFFFFF"/>
                </a:solidFill>
              </a:rPr>
              <a:t>Correlation matrix</a:t>
            </a:r>
          </a:p>
          <a:p>
            <a:pPr marL="342900" indent="-342900">
              <a:buFont typeface="Arial" panose="020B0604020202020204" pitchFamily="34" charset="0"/>
              <a:buChar char="•"/>
            </a:pPr>
            <a:r>
              <a:rPr lang="en-US" sz="1600" dirty="0">
                <a:solidFill>
                  <a:srgbClr val="FFFFFF"/>
                </a:solidFill>
              </a:rPr>
              <a:t>Scatterplots between the response and covariate.</a:t>
            </a:r>
          </a:p>
          <a:p>
            <a:pPr marL="0" indent="0"/>
            <a:endParaRPr lang="en-US" sz="1600" dirty="0">
              <a:solidFill>
                <a:srgbClr val="FFFFFF"/>
              </a:solidFill>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3132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2" name="Freeform: Shape 5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5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Oval 5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7" name="Rectangle 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6A477FA-584B-48A9-AA83-DB89D8D98E5D}"/>
              </a:ext>
            </a:extLst>
          </p:cNvPr>
          <p:cNvSpPr>
            <a:spLocks noGrp="1"/>
          </p:cNvSpPr>
          <p:nvPr>
            <p:ph type="title"/>
          </p:nvPr>
        </p:nvSpPr>
        <p:spPr>
          <a:xfrm>
            <a:off x="550864" y="549275"/>
            <a:ext cx="6373812" cy="984885"/>
          </a:xfrm>
        </p:spPr>
        <p:txBody>
          <a:bodyPr vert="horz" wrap="square" lIns="0" tIns="0" rIns="0" bIns="0" rtlCol="0" anchor="ctr" anchorCtr="0">
            <a:normAutofit/>
          </a:bodyPr>
          <a:lstStyle/>
          <a:p>
            <a:pPr>
              <a:lnSpc>
                <a:spcPct val="100000"/>
              </a:lnSpc>
            </a:pPr>
            <a:r>
              <a:rPr lang="en-US"/>
              <a:t>CORRELATION</a:t>
            </a:r>
          </a:p>
        </p:txBody>
      </p:sp>
      <p:sp>
        <p:nvSpPr>
          <p:cNvPr id="59" name="Rectangle 5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Table&#10;&#10;Description automatically generated">
            <a:extLst>
              <a:ext uri="{FF2B5EF4-FFF2-40B4-BE49-F238E27FC236}">
                <a16:creationId xmlns:a16="http://schemas.microsoft.com/office/drawing/2014/main" id="{2F685F8D-7702-77FF-A8D5-22BD58AF776B}"/>
              </a:ext>
            </a:extLst>
          </p:cNvPr>
          <p:cNvPicPr>
            <a:picLocks noGrp="1" noChangeAspect="1"/>
          </p:cNvPicPr>
          <p:nvPr>
            <p:ph idx="1"/>
          </p:nvPr>
        </p:nvPicPr>
        <p:blipFill>
          <a:blip r:embed="rId2"/>
          <a:stretch>
            <a:fillRect/>
          </a:stretch>
        </p:blipFill>
        <p:spPr>
          <a:xfrm>
            <a:off x="0" y="1617320"/>
            <a:ext cx="10257905" cy="359664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61" name="Rectangle 6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pic>
        <p:nvPicPr>
          <p:cNvPr id="19" name="Picture 18" descr="Table&#10;&#10;Description automatically generated">
            <a:extLst>
              <a:ext uri="{FF2B5EF4-FFF2-40B4-BE49-F238E27FC236}">
                <a16:creationId xmlns:a16="http://schemas.microsoft.com/office/drawing/2014/main" id="{C40A3C0A-7FB8-2D2C-85D2-0067BB3F5937}"/>
              </a:ext>
            </a:extLst>
          </p:cNvPr>
          <p:cNvPicPr>
            <a:picLocks noChangeAspect="1"/>
          </p:cNvPicPr>
          <p:nvPr/>
        </p:nvPicPr>
        <p:blipFill>
          <a:blip r:embed="rId3"/>
          <a:stretch>
            <a:fillRect/>
          </a:stretch>
        </p:blipFill>
        <p:spPr>
          <a:xfrm>
            <a:off x="9793860" y="1617320"/>
            <a:ext cx="2083887" cy="3596641"/>
          </a:xfrm>
          <a:prstGeom prst="rect">
            <a:avLst/>
          </a:prstGeom>
        </p:spPr>
      </p:pic>
    </p:spTree>
    <p:extLst>
      <p:ext uri="{BB962C8B-B14F-4D97-AF65-F5344CB8AC3E}">
        <p14:creationId xmlns:p14="http://schemas.microsoft.com/office/powerpoint/2010/main" val="154394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Freeform: Shape 6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2" name="Group 7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3" name="Freeform: Shape 7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Oval 7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8" name="Rectangle 7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2" name="Group 81">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83" name="Freeform: Shape 8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Title 4">
            <a:extLst>
              <a:ext uri="{FF2B5EF4-FFF2-40B4-BE49-F238E27FC236}">
                <a16:creationId xmlns:a16="http://schemas.microsoft.com/office/drawing/2014/main" id="{B6A477FA-584B-48A9-AA83-DB89D8D98E5D}"/>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dirty="0"/>
              <a:t>CORR-MATRIX</a:t>
            </a:r>
          </a:p>
        </p:txBody>
      </p:sp>
      <p:grpSp>
        <p:nvGrpSpPr>
          <p:cNvPr id="86" name="Group 85">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87"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Content Placeholder 5" descr="Chart, application, treemap chart&#10;&#10;Description automatically generated">
            <a:extLst>
              <a:ext uri="{FF2B5EF4-FFF2-40B4-BE49-F238E27FC236}">
                <a16:creationId xmlns:a16="http://schemas.microsoft.com/office/drawing/2014/main" id="{A64B42BF-4E5A-5F54-3C33-3CA48D247F83}"/>
              </a:ext>
            </a:extLst>
          </p:cNvPr>
          <p:cNvPicPr>
            <a:picLocks noGrp="1" noChangeAspect="1"/>
          </p:cNvPicPr>
          <p:nvPr>
            <p:ph idx="1"/>
          </p:nvPr>
        </p:nvPicPr>
        <p:blipFill>
          <a:blip r:embed="rId2"/>
          <a:stretch>
            <a:fillRect/>
          </a:stretch>
        </p:blipFill>
        <p:spPr>
          <a:xfrm>
            <a:off x="4295776" y="684464"/>
            <a:ext cx="7345363" cy="5490659"/>
          </a:xfrm>
          <a:custGeom>
            <a:avLst/>
            <a:gdLst/>
            <a:ahLst/>
            <a:cxnLst/>
            <a:rect l="l" t="t" r="r" b="b"/>
            <a:pathLst>
              <a:path w="7345363" h="5761037">
                <a:moveTo>
                  <a:pt x="0" y="0"/>
                </a:moveTo>
                <a:lnTo>
                  <a:pt x="7345363" y="0"/>
                </a:lnTo>
                <a:lnTo>
                  <a:pt x="7345363" y="5761037"/>
                </a:lnTo>
                <a:lnTo>
                  <a:pt x="0" y="5761037"/>
                </a:lnTo>
                <a:close/>
              </a:path>
            </a:pathLst>
          </a:custGeo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10844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218703"/>
            <a:ext cx="3565524" cy="869217"/>
          </a:xfrm>
        </p:spPr>
        <p:txBody>
          <a:bodyPr/>
          <a:lstStyle/>
          <a:p>
            <a:r>
              <a:rPr lang="en-US" sz="1800" dirty="0"/>
              <a:t>BUILD A MODEL FOR PREDICTION</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546342"/>
            <a:ext cx="4223939" cy="2084273"/>
          </a:xfrm>
        </p:spPr>
        <p:txBody>
          <a:bodyPr/>
          <a:lstStyle/>
          <a:p>
            <a:pPr marL="342900" indent="-342900">
              <a:buFont typeface="Arial" panose="020B0604020202020204" pitchFamily="34" charset="0"/>
              <a:buChar char="•"/>
            </a:pPr>
            <a:r>
              <a:rPr lang="en-US" sz="1600" dirty="0">
                <a:solidFill>
                  <a:srgbClr val="FFFFFF"/>
                </a:solidFill>
              </a:rPr>
              <a:t>Mixed effects of random forest</a:t>
            </a:r>
          </a:p>
          <a:p>
            <a:pPr marL="342900" indent="-342900">
              <a:buFont typeface="Arial" panose="020B0604020202020204" pitchFamily="34" charset="0"/>
              <a:buChar char="•"/>
            </a:pPr>
            <a:r>
              <a:rPr lang="en-US" sz="1600" dirty="0">
                <a:solidFill>
                  <a:srgbClr val="FFFFFF"/>
                </a:solidFill>
              </a:rPr>
              <a:t>Splitting the data into train and test</a:t>
            </a:r>
          </a:p>
          <a:p>
            <a:pPr marL="342900" indent="-342900">
              <a:buFont typeface="Arial" panose="020B0604020202020204" pitchFamily="34" charset="0"/>
              <a:buChar char="•"/>
            </a:pPr>
            <a:r>
              <a:rPr lang="en-US" sz="1600" dirty="0">
                <a:solidFill>
                  <a:srgbClr val="FFFFFF"/>
                </a:solidFill>
              </a:rPr>
              <a:t>Training the model</a:t>
            </a:r>
          </a:p>
          <a:p>
            <a:pPr marL="342900" indent="-342900">
              <a:buFont typeface="Arial" panose="020B0604020202020204" pitchFamily="34" charset="0"/>
              <a:buChar char="•"/>
            </a:pPr>
            <a:r>
              <a:rPr lang="en-US" sz="1600" dirty="0">
                <a:solidFill>
                  <a:srgbClr val="FFFFFF"/>
                </a:solidFill>
              </a:rPr>
              <a:t>Testing the model</a:t>
            </a:r>
          </a:p>
          <a:p>
            <a:pPr marL="0" indent="0"/>
            <a:endParaRPr lang="en-US" sz="1600" dirty="0">
              <a:solidFill>
                <a:srgbClr val="FFFFFF"/>
              </a:solidFill>
            </a:endParaRP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77348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9" name="Freeform: Shape 2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3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4" name="Rectangle 3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C15B1-0B6F-71EE-092E-8E87A7402A2C}"/>
              </a:ext>
            </a:extLst>
          </p:cNvPr>
          <p:cNvSpPr>
            <a:spLocks noGrp="1"/>
          </p:cNvSpPr>
          <p:nvPr>
            <p:ph type="title"/>
          </p:nvPr>
        </p:nvSpPr>
        <p:spPr>
          <a:xfrm>
            <a:off x="489986" y="2010721"/>
            <a:ext cx="2869164" cy="1997855"/>
          </a:xfrm>
        </p:spPr>
        <p:txBody>
          <a:bodyPr vert="horz" wrap="square" lIns="0" tIns="0" rIns="0" bIns="0" rtlCol="0" anchor="b" anchorCtr="0">
            <a:normAutofit/>
          </a:bodyPr>
          <a:lstStyle/>
          <a:p>
            <a:pPr>
              <a:lnSpc>
                <a:spcPct val="100000"/>
              </a:lnSpc>
            </a:pPr>
            <a:r>
              <a:rPr lang="en-US" dirty="0"/>
              <a:t>OUTPUT:</a:t>
            </a:r>
          </a:p>
        </p:txBody>
      </p:sp>
      <p:pic>
        <p:nvPicPr>
          <p:cNvPr id="17" name="Picture 16" descr="Chart, line chart&#10;&#10;Description automatically generated">
            <a:extLst>
              <a:ext uri="{FF2B5EF4-FFF2-40B4-BE49-F238E27FC236}">
                <a16:creationId xmlns:a16="http://schemas.microsoft.com/office/drawing/2014/main" id="{98897EC0-BAB2-8C35-A1DA-0A3D53C70541}"/>
              </a:ext>
            </a:extLst>
          </p:cNvPr>
          <p:cNvPicPr>
            <a:picLocks noChangeAspect="1"/>
          </p:cNvPicPr>
          <p:nvPr/>
        </p:nvPicPr>
        <p:blipFill>
          <a:blip r:embed="rId2"/>
          <a:stretch>
            <a:fillRect/>
          </a:stretch>
        </p:blipFill>
        <p:spPr>
          <a:xfrm>
            <a:off x="3849137" y="803345"/>
            <a:ext cx="3801265" cy="2278912"/>
          </a:xfrm>
          <a:custGeom>
            <a:avLst/>
            <a:gdLst/>
            <a:ahLst/>
            <a:cxnLst/>
            <a:rect l="l" t="t" r="r" b="b"/>
            <a:pathLst>
              <a:path w="3547818" h="2883450">
                <a:moveTo>
                  <a:pt x="0" y="0"/>
                </a:moveTo>
                <a:lnTo>
                  <a:pt x="3547818" y="0"/>
                </a:lnTo>
                <a:lnTo>
                  <a:pt x="3547818" y="2883450"/>
                </a:lnTo>
                <a:lnTo>
                  <a:pt x="0" y="2883450"/>
                </a:lnTo>
                <a:close/>
              </a:path>
            </a:pathLst>
          </a:custGeom>
        </p:spPr>
      </p:pic>
      <p:pic>
        <p:nvPicPr>
          <p:cNvPr id="21" name="Picture 20" descr="Chart, line chart&#10;&#10;Description automatically generated">
            <a:extLst>
              <a:ext uri="{FF2B5EF4-FFF2-40B4-BE49-F238E27FC236}">
                <a16:creationId xmlns:a16="http://schemas.microsoft.com/office/drawing/2014/main" id="{582125B1-B5F6-D744-89B8-55FDEDDC7DE3}"/>
              </a:ext>
            </a:extLst>
          </p:cNvPr>
          <p:cNvPicPr>
            <a:picLocks noChangeAspect="1"/>
          </p:cNvPicPr>
          <p:nvPr/>
        </p:nvPicPr>
        <p:blipFill>
          <a:blip r:embed="rId3"/>
          <a:stretch>
            <a:fillRect/>
          </a:stretch>
        </p:blipFill>
        <p:spPr>
          <a:xfrm>
            <a:off x="7839871" y="803345"/>
            <a:ext cx="3801265" cy="2223013"/>
          </a:xfrm>
          <a:custGeom>
            <a:avLst/>
            <a:gdLst/>
            <a:ahLst/>
            <a:cxnLst/>
            <a:rect l="l" t="t" r="r" b="b"/>
            <a:pathLst>
              <a:path w="3547818" h="2883450">
                <a:moveTo>
                  <a:pt x="0" y="0"/>
                </a:moveTo>
                <a:lnTo>
                  <a:pt x="3547818" y="0"/>
                </a:lnTo>
                <a:lnTo>
                  <a:pt x="3547818" y="2883450"/>
                </a:lnTo>
                <a:lnTo>
                  <a:pt x="0" y="2883450"/>
                </a:lnTo>
                <a:close/>
              </a:path>
            </a:pathLst>
          </a:custGeom>
        </p:spPr>
      </p:pic>
      <p:pic>
        <p:nvPicPr>
          <p:cNvPr id="19" name="Picture 18" descr="Chart, line chart&#10;&#10;Description automatically generated">
            <a:extLst>
              <a:ext uri="{FF2B5EF4-FFF2-40B4-BE49-F238E27FC236}">
                <a16:creationId xmlns:a16="http://schemas.microsoft.com/office/drawing/2014/main" id="{DE0916F5-AEE4-4797-7F56-FECD0F0C8C20}"/>
              </a:ext>
            </a:extLst>
          </p:cNvPr>
          <p:cNvPicPr>
            <a:picLocks noChangeAspect="1"/>
          </p:cNvPicPr>
          <p:nvPr/>
        </p:nvPicPr>
        <p:blipFill>
          <a:blip r:embed="rId4"/>
          <a:stretch>
            <a:fillRect/>
          </a:stretch>
        </p:blipFill>
        <p:spPr>
          <a:xfrm>
            <a:off x="3849136" y="3858341"/>
            <a:ext cx="3801265" cy="2132717"/>
          </a:xfrm>
          <a:custGeom>
            <a:avLst/>
            <a:gdLst/>
            <a:ahLst/>
            <a:cxnLst/>
            <a:rect l="l" t="t" r="r" b="b"/>
            <a:pathLst>
              <a:path w="3547818" h="2883450">
                <a:moveTo>
                  <a:pt x="0" y="0"/>
                </a:moveTo>
                <a:lnTo>
                  <a:pt x="3547818" y="0"/>
                </a:lnTo>
                <a:lnTo>
                  <a:pt x="3547818" y="2883450"/>
                </a:lnTo>
                <a:lnTo>
                  <a:pt x="0" y="2883450"/>
                </a:lnTo>
                <a:close/>
              </a:path>
            </a:pathLst>
          </a:custGeom>
        </p:spPr>
      </p:pic>
      <p:pic>
        <p:nvPicPr>
          <p:cNvPr id="15" name="Content Placeholder 14" descr="Chart, line chart&#10;&#10;Description automatically generated">
            <a:extLst>
              <a:ext uri="{FF2B5EF4-FFF2-40B4-BE49-F238E27FC236}">
                <a16:creationId xmlns:a16="http://schemas.microsoft.com/office/drawing/2014/main" id="{F7A34191-6770-9652-E883-0DD1B5268D22}"/>
              </a:ext>
            </a:extLst>
          </p:cNvPr>
          <p:cNvPicPr>
            <a:picLocks noChangeAspect="1"/>
          </p:cNvPicPr>
          <p:nvPr/>
        </p:nvPicPr>
        <p:blipFill>
          <a:blip r:embed="rId5"/>
          <a:stretch>
            <a:fillRect/>
          </a:stretch>
        </p:blipFill>
        <p:spPr>
          <a:xfrm>
            <a:off x="7839871" y="3858341"/>
            <a:ext cx="3801265" cy="2072519"/>
          </a:xfrm>
          <a:custGeom>
            <a:avLst/>
            <a:gdLst/>
            <a:ahLst/>
            <a:cxnLst/>
            <a:rect l="l" t="t" r="r" b="b"/>
            <a:pathLst>
              <a:path w="3547818" h="2883450">
                <a:moveTo>
                  <a:pt x="0" y="0"/>
                </a:moveTo>
                <a:lnTo>
                  <a:pt x="3547818" y="0"/>
                </a:lnTo>
                <a:lnTo>
                  <a:pt x="3547818" y="2883450"/>
                </a:lnTo>
                <a:lnTo>
                  <a:pt x="0" y="2883450"/>
                </a:lnTo>
                <a:close/>
              </a:path>
            </a:pathLst>
          </a:custGeom>
        </p:spPr>
      </p:pic>
      <p:sp>
        <p:nvSpPr>
          <p:cNvPr id="7" name="Date Placeholder 6">
            <a:extLst>
              <a:ext uri="{FF2B5EF4-FFF2-40B4-BE49-F238E27FC236}">
                <a16:creationId xmlns:a16="http://schemas.microsoft.com/office/drawing/2014/main" id="{FFE08709-152A-A2AB-58AA-E4E3BA0E6D3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CE2A2953-6B66-C17B-F909-1881423DCE8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A85B0713-B227-5AC2-4C0E-3278B1E65B01}"/>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120185575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128D9D-8887-4AE7-BD39-EBCD268E91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76BC85-9361-4044-951E-1D698143E54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0</TotalTime>
  <Words>466</Words>
  <Application>Microsoft Macintosh PowerPoint</Application>
  <PresentationFormat>Widescreen</PresentationFormat>
  <Paragraphs>74</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Gill Sans MT</vt:lpstr>
      <vt:lpstr>Open Sans</vt:lpstr>
      <vt:lpstr>Symbol</vt:lpstr>
      <vt:lpstr>Times New Roman</vt:lpstr>
      <vt:lpstr>Walbaum Display</vt:lpstr>
      <vt:lpstr>3DFloatVTI</vt:lpstr>
      <vt:lpstr>MIXED EFFECTS OF RANDOM FOREST</vt:lpstr>
      <vt:lpstr>INTRODUCTION:</vt:lpstr>
      <vt:lpstr>It assumes a data model of the form:    𝑦=𝑓(𝑋)+𝑏𝑖𝑍+𝑒 </vt:lpstr>
      <vt:lpstr>Steps involved:</vt:lpstr>
      <vt:lpstr>1. STUDY OF HETEROGENEITY IN RELATION BETWEEN THE RESPONSE AND COVARIATES.</vt:lpstr>
      <vt:lpstr>CORRELATION</vt:lpstr>
      <vt:lpstr>CORR-MATRIX</vt:lpstr>
      <vt:lpstr>BUILD A MODEL FOR PREDICTION</vt:lpstr>
      <vt:lpstr>OUTPUT:</vt:lpstr>
      <vt:lpstr>PowerPoint Presentation</vt:lpstr>
      <vt:lpstr>PARAMETERS USED: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2021-01-28T12:59:42Z</dcterms:created>
  <dcterms:modified xsi:type="dcterms:W3CDTF">2022-12-08T20:19:52Z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