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445" r:id="rId2"/>
    <p:sldId id="418" r:id="rId3"/>
    <p:sldId id="425" r:id="rId4"/>
    <p:sldId id="431" r:id="rId5"/>
    <p:sldId id="432" r:id="rId6"/>
    <p:sldId id="426" r:id="rId7"/>
    <p:sldId id="433" r:id="rId8"/>
    <p:sldId id="434" r:id="rId9"/>
    <p:sldId id="441" r:id="rId10"/>
    <p:sldId id="428" r:id="rId11"/>
    <p:sldId id="429" r:id="rId12"/>
    <p:sldId id="437" r:id="rId13"/>
    <p:sldId id="436" r:id="rId14"/>
    <p:sldId id="417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6BBB4-A82C-4584-8C87-0D32B542E795}">
          <p14:sldIdLst>
            <p14:sldId id="445"/>
            <p14:sldId id="418"/>
            <p14:sldId id="425"/>
            <p14:sldId id="431"/>
            <p14:sldId id="432"/>
            <p14:sldId id="426"/>
            <p14:sldId id="433"/>
            <p14:sldId id="434"/>
            <p14:sldId id="441"/>
            <p14:sldId id="428"/>
            <p14:sldId id="429"/>
            <p14:sldId id="437"/>
            <p14:sldId id="436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C217"/>
    <a:srgbClr val="FFFF99"/>
    <a:srgbClr val="FF6600"/>
    <a:srgbClr val="C86664"/>
    <a:srgbClr val="33CC33"/>
    <a:srgbClr val="003300"/>
    <a:srgbClr val="FF0066"/>
    <a:srgbClr val="008000"/>
    <a:srgbClr val="F94D1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1398" autoAdjust="0"/>
  </p:normalViewPr>
  <p:slideViewPr>
    <p:cSldViewPr snapToGrid="0">
      <p:cViewPr>
        <p:scale>
          <a:sx n="106" d="100"/>
          <a:sy n="106" d="100"/>
        </p:scale>
        <p:origin x="120" y="-57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7C800F24-0F94-4DBE-B2E1-DA5166060B9E}" type="datetimeFigureOut">
              <a:rPr lang="en-US"/>
              <a:pPr/>
              <a:t>12/12/2019</a:t>
            </a:fld>
            <a:endParaRPr lang="en-US" dirty="0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065F10BB-A3E9-4FE6-9B3C-C47D2920AF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11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F10BB-A3E9-4FE6-9B3C-C47D2920AFF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8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AB3C45-CA8C-4F49-82D6-C9852E174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5130833" y="6212904"/>
            <a:ext cx="19303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| Syntel - For internal use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5" y="6316802"/>
            <a:ext cx="2180299" cy="114767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532" y="3069929"/>
            <a:ext cx="11160125" cy="71814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chemeClr val="bg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 smtClean="0"/>
              <a:t>Cover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16951" y="6030111"/>
            <a:ext cx="2548399" cy="44463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0534" y="5703556"/>
            <a:ext cx="3713601" cy="287259"/>
          </a:xfrm>
        </p:spPr>
        <p:txBody>
          <a:bodyPr wrap="none"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9771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9703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80131"/>
            <a:ext cx="12248651" cy="2697741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756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10428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34"/>
            <a:ext cx="12248651" cy="273406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6072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7297"/>
            <a:ext cx="12272555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35952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29" y="2080354"/>
            <a:ext cx="12263712" cy="2697292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96928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6009"/>
            <a:ext cx="12248651" cy="273411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25738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027"/>
            <a:ext cx="12248651" cy="273607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58665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80131"/>
            <a:ext cx="12248651" cy="269774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4099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8651" cy="2701776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2112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38946" y="1259909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5664" y="164638"/>
            <a:ext cx="11570208" cy="960107"/>
          </a:xfrm>
        </p:spPr>
        <p:txBody>
          <a:bodyPr/>
          <a:lstStyle>
            <a:lvl1pPr marL="0" indent="0">
              <a:buNone/>
              <a:defRPr sz="2400" b="1" baseline="0"/>
            </a:lvl1pPr>
            <a:lvl2pPr marL="0" indent="0">
              <a:buNone/>
              <a:defRPr sz="1800"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85665" y="1454401"/>
            <a:ext cx="11570208" cy="453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8953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6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7297"/>
            <a:ext cx="12272555" cy="273153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28925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7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79347"/>
            <a:ext cx="12272555" cy="26993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66092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8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5027"/>
            <a:ext cx="12272555" cy="273607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98693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9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45254"/>
            <a:ext cx="12272555" cy="273562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48400" y="2247901"/>
            <a:ext cx="57192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248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0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2" y="2067176"/>
            <a:ext cx="12272555" cy="27236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642101" y="2247901"/>
            <a:ext cx="5325532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1704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 bwMode="gray"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95396" y="1218353"/>
            <a:ext cx="3635995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Thank You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395392" y="5611000"/>
            <a:ext cx="7031568" cy="84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700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70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Syntel</a:t>
            </a:r>
            <a:r>
              <a:rPr lang="en-US" sz="700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Atos Worldgrid, Bull, Canopy, equensWorldline, Unify, Worldline and Zero Email are registered trademarks of the Atos group. September 2018. © 2018 Atos. Confidential information owned by Atos, to be used by the recipient only. This document, or any part of </a:t>
            </a:r>
            <a:r>
              <a:rPr lang="en-US" sz="70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it, may </a:t>
            </a:r>
            <a:r>
              <a:rPr lang="en-US" sz="700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 be reproduced, copied, circulated and/or distributed nor quoted without prior written approval from Atos.</a:t>
            </a:r>
            <a:endParaRPr lang="en-US" sz="7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6951" y="6030111"/>
            <a:ext cx="2548399" cy="4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1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BNFS_Template3_title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6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5467" y="2232026"/>
            <a:ext cx="7378700" cy="2378075"/>
          </a:xfrm>
          <a:ln algn="ctr"/>
        </p:spPr>
        <p:txBody>
          <a:bodyPr/>
          <a:lstStyle>
            <a:lvl1pPr>
              <a:lnSpc>
                <a:spcPct val="90000"/>
              </a:lnSpc>
              <a:defRPr sz="3600"/>
            </a:lvl1pPr>
          </a:lstStyle>
          <a:p>
            <a:r>
              <a:rPr lang="en-US" altLang="en-US" dirty="0" smtClean="0"/>
              <a:t>Click to edit Master title style</a:t>
            </a:r>
            <a:endParaRPr lang="en-US" altLang="en-US" dirty="0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933951" y="4897439"/>
            <a:ext cx="6982883" cy="930275"/>
          </a:xfrm>
          <a:ln algn="ctr"/>
        </p:spPr>
        <p:txBody>
          <a:bodyPr anchor="b"/>
          <a:lstStyle>
            <a:lvl1pPr marL="0" indent="0" algn="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7380817" y="6270625"/>
            <a:ext cx="4536016" cy="457200"/>
          </a:xfrm>
          <a:prstGeom prst="rect">
            <a:avLst/>
          </a:prstGeom>
          <a:noFill/>
          <a:ln w="12700" algn="ctr"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B2B2B2"/>
                </a:solidFill>
              </a:defRPr>
            </a:lvl1pPr>
          </a:lstStyle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8118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1DE8BE-2EC0-4691-9EF6-A6615C0C701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0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38946" y="1259909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5664" y="164638"/>
            <a:ext cx="11570208" cy="960107"/>
          </a:xfrm>
        </p:spPr>
        <p:txBody>
          <a:bodyPr/>
          <a:lstStyle>
            <a:lvl1pPr marL="0" indent="0">
              <a:buNone/>
              <a:defRPr sz="2400" b="1" baseline="0"/>
            </a:lvl1pPr>
            <a:lvl2pPr marL="0" indent="0">
              <a:buNone/>
              <a:defRPr sz="1800"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515419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2nd top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665" y="1454401"/>
            <a:ext cx="11570208" cy="45378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435832" y="6167837"/>
            <a:ext cx="1176062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85664" y="164638"/>
            <a:ext cx="11570208" cy="960107"/>
          </a:xfrm>
        </p:spPr>
        <p:txBody>
          <a:bodyPr/>
          <a:lstStyle>
            <a:lvl1pPr marL="0" indent="0">
              <a:buNone/>
              <a:defRPr sz="2400" b="1" baseline="0"/>
            </a:lvl1pPr>
            <a:lvl2pPr marL="0" indent="0">
              <a:buNone/>
              <a:defRPr sz="1800"/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000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1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" y="2079123"/>
            <a:ext cx="12222469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9" y="2247901"/>
            <a:ext cx="769583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0407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2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6" y="2046009"/>
            <a:ext cx="12256619" cy="273411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111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3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45254"/>
            <a:ext cx="12240683" cy="2735623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2726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4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9123"/>
            <a:ext cx="12240683" cy="269975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2530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 slide #5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8" y="2078112"/>
            <a:ext cx="12240683" cy="2701776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71797" y="2247901"/>
            <a:ext cx="7695835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28049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ddCustomFooter#1"/>
          <p:cNvSpPr txBox="1"/>
          <p:nvPr userDrawn="1"/>
        </p:nvSpPr>
        <p:spPr>
          <a:xfrm>
            <a:off x="373660" y="6439430"/>
            <a:ext cx="207909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fld id="{6971936E-DEB9-479F-A215-67E5B2252768}" type="slidenum">
              <a:rPr lang="en-US" sz="800" baseline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r>
              <a:rPr lang="en-US" sz="8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| </a:t>
            </a:r>
            <a:r>
              <a:rPr lang="en-US" sz="800" baseline="0" dirty="0">
                <a:latin typeface="Verdana" pitchFamily="34" charset="0"/>
                <a:ea typeface="Verdana" pitchFamily="34" charset="0"/>
                <a:cs typeface="Verdana" pitchFamily="34" charset="0"/>
              </a:rPr>
              <a:t>© Atos | Syntel - For internal use </a:t>
            </a:r>
            <a:endParaRPr lang="nl-NL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385665" y="1454401"/>
            <a:ext cx="11566984" cy="45378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First level</a:t>
            </a:r>
          </a:p>
          <a:p>
            <a:pPr lvl="1"/>
            <a:r>
              <a:rPr lang="nl-NL" dirty="0"/>
              <a:t>Second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85666" y="164637"/>
            <a:ext cx="11566985" cy="756000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/>
          <a:p>
            <a:r>
              <a:rPr lang="nl-NL" dirty="0"/>
              <a:t>Click to edit the </a:t>
            </a:r>
            <a:r>
              <a:rPr lang="nl-NL" dirty="0" smtClean="0"/>
              <a:t>header</a:t>
            </a:r>
            <a:br>
              <a:rPr lang="nl-NL" dirty="0" smtClean="0"/>
            </a:br>
            <a:endParaRPr lang="nl-NL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385666" y="1259909"/>
            <a:ext cx="1181390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56" y="6366896"/>
            <a:ext cx="1936392" cy="337855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385665" y="6167837"/>
            <a:ext cx="1181404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69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Lucida Sans Unicode" pitchFamily="34" charset="0"/>
        <a:buChar char="▶"/>
        <a:defRPr sz="14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48640" indent="-270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Arial" pitchFamily="34" charset="0"/>
        <a:buChar char="–"/>
        <a:defRPr sz="14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22960" indent="-270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097280" indent="-270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Arial" pitchFamily="34" charset="0"/>
        <a:buChar char="–"/>
        <a:defRPr sz="14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70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86" userDrawn="1">
          <p15:clr>
            <a:srgbClr val="F26B43"/>
          </p15:clr>
        </p15:guide>
        <p15:guide id="2" pos="243" userDrawn="1">
          <p15:clr>
            <a:srgbClr val="F26B43"/>
          </p15:clr>
        </p15:guide>
        <p15:guide id="3" pos="7539" userDrawn="1">
          <p15:clr>
            <a:srgbClr val="F26B43"/>
          </p15:clr>
        </p15:guide>
        <p15:guide id="4" orient="horz" pos="28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DevOps Tools - 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7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profiles </a:t>
            </a:r>
            <a:r>
              <a:rPr lang="en-US" dirty="0" smtClean="0"/>
              <a:t>in </a:t>
            </a:r>
            <a:r>
              <a:rPr lang="en-US" dirty="0"/>
              <a:t>Maven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3664" y="1300618"/>
            <a:ext cx="8605837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u="sng" dirty="0">
                <a:latin typeface="+mn-lt"/>
              </a:rPr>
              <a:t>Using Profiles</a:t>
            </a:r>
          </a:p>
          <a:p>
            <a:r>
              <a:rPr lang="en-US" sz="1300" dirty="0">
                <a:latin typeface="+mn-lt"/>
              </a:rPr>
              <a:t>Maven supports the usage of profiles to define different configurations. If you start Maven, you can instruct it to use a certain profile. For this you specify the -P parameter followed directly (without whitespace) by the profile, </a:t>
            </a:r>
            <a:r>
              <a:rPr lang="en-US" sz="1300" dirty="0">
                <a:solidFill>
                  <a:srgbClr val="FF0000"/>
                </a:solidFill>
                <a:latin typeface="+mn-lt"/>
              </a:rPr>
              <a:t>e.g. -Pproduction</a:t>
            </a:r>
            <a:r>
              <a:rPr lang="en-US" sz="1300" dirty="0">
                <a:latin typeface="+mn-lt"/>
              </a:rPr>
              <a:t>.</a:t>
            </a:r>
          </a:p>
          <a:p>
            <a:endParaRPr lang="en-US" sz="1300" dirty="0">
              <a:latin typeface="+mn-lt"/>
            </a:endParaRPr>
          </a:p>
          <a:p>
            <a:r>
              <a:rPr lang="en-US" sz="1300" dirty="0">
                <a:latin typeface="+mn-lt"/>
              </a:rPr>
              <a:t>&lt;profiles&gt;</a:t>
            </a:r>
          </a:p>
          <a:p>
            <a:r>
              <a:rPr lang="en-US" sz="1300" dirty="0">
                <a:latin typeface="+mn-lt"/>
              </a:rPr>
              <a:t> &lt;profile&gt;</a:t>
            </a:r>
          </a:p>
          <a:p>
            <a:r>
              <a:rPr lang="en-US" sz="1300" dirty="0">
                <a:solidFill>
                  <a:srgbClr val="FF0000"/>
                </a:solidFill>
                <a:latin typeface="+mn-lt"/>
              </a:rPr>
              <a:t>  &lt;id&gt;dev&lt;/id&gt;</a:t>
            </a:r>
          </a:p>
          <a:p>
            <a:r>
              <a:rPr lang="en-US" sz="1300" dirty="0">
                <a:latin typeface="+mn-lt"/>
              </a:rPr>
              <a:t>   &lt;activation&gt;</a:t>
            </a:r>
          </a:p>
          <a:p>
            <a:r>
              <a:rPr lang="en-US" sz="1300" dirty="0">
                <a:latin typeface="+mn-lt"/>
              </a:rPr>
              <a:t>           &lt;</a:t>
            </a:r>
            <a:r>
              <a:rPr lang="en-US" sz="1300" dirty="0" err="1">
                <a:latin typeface="+mn-lt"/>
              </a:rPr>
              <a:t>activeByDefault</a:t>
            </a:r>
            <a:r>
              <a:rPr lang="en-US" sz="1300" dirty="0">
                <a:latin typeface="+mn-lt"/>
              </a:rPr>
              <a:t>&gt;true&lt;/</a:t>
            </a:r>
            <a:r>
              <a:rPr lang="en-US" sz="1300" dirty="0" err="1">
                <a:latin typeface="+mn-lt"/>
              </a:rPr>
              <a:t>activeByDefault</a:t>
            </a:r>
            <a:r>
              <a:rPr lang="en-US" sz="1300" dirty="0">
                <a:latin typeface="+mn-lt"/>
              </a:rPr>
              <a:t>&gt;</a:t>
            </a:r>
          </a:p>
          <a:p>
            <a:r>
              <a:rPr lang="en-US" sz="1300" dirty="0">
                <a:latin typeface="+mn-lt"/>
              </a:rPr>
              <a:t>        &lt;/activation&gt;</a:t>
            </a:r>
          </a:p>
          <a:p>
            <a:r>
              <a:rPr lang="en-US" sz="1300" dirty="0">
                <a:latin typeface="+mn-lt"/>
              </a:rPr>
              <a:t>  &lt;properties&gt;</a:t>
            </a:r>
          </a:p>
          <a:p>
            <a:r>
              <a:rPr lang="en-US" sz="1300" dirty="0">
                <a:solidFill>
                  <a:srgbClr val="FF0000"/>
                </a:solidFill>
                <a:latin typeface="+mn-lt"/>
              </a:rPr>
              <a:t>    &lt;</a:t>
            </a:r>
            <a:r>
              <a:rPr lang="en-US" sz="1300" dirty="0" err="1">
                <a:solidFill>
                  <a:srgbClr val="FF0000"/>
                </a:solidFill>
                <a:latin typeface="+mn-lt"/>
              </a:rPr>
              <a:t>db.location</a:t>
            </a:r>
            <a:r>
              <a:rPr lang="en-US" sz="1300" dirty="0">
                <a:solidFill>
                  <a:srgbClr val="FF0000"/>
                </a:solidFill>
                <a:latin typeface="+mn-lt"/>
              </a:rPr>
              <a:t>&gt;</a:t>
            </a:r>
            <a:r>
              <a:rPr lang="en-US" sz="1300" dirty="0" err="1">
                <a:solidFill>
                  <a:srgbClr val="FF0000"/>
                </a:solidFill>
                <a:latin typeface="+mn-lt"/>
              </a:rPr>
              <a:t>URL_to_dev_system</a:t>
            </a:r>
            <a:r>
              <a:rPr lang="en-US" sz="1300" dirty="0">
                <a:solidFill>
                  <a:srgbClr val="FF0000"/>
                </a:solidFill>
                <a:latin typeface="+mn-lt"/>
              </a:rPr>
              <a:t>&lt;/</a:t>
            </a:r>
            <a:r>
              <a:rPr lang="en-US" sz="1300" dirty="0" err="1">
                <a:solidFill>
                  <a:srgbClr val="FF0000"/>
                </a:solidFill>
                <a:latin typeface="+mn-lt"/>
              </a:rPr>
              <a:t>db.location</a:t>
            </a:r>
            <a:r>
              <a:rPr lang="en-US" sz="1300" dirty="0">
                <a:solidFill>
                  <a:srgbClr val="FF0000"/>
                </a:solidFill>
                <a:latin typeface="+mn-lt"/>
              </a:rPr>
              <a:t>&gt;</a:t>
            </a:r>
          </a:p>
          <a:p>
            <a:r>
              <a:rPr lang="en-US" sz="1300" dirty="0">
                <a:latin typeface="+mn-lt"/>
              </a:rPr>
              <a:t>    &lt;</a:t>
            </a:r>
            <a:r>
              <a:rPr lang="en-US" sz="1300" dirty="0" err="1">
                <a:latin typeface="+mn-lt"/>
              </a:rPr>
              <a:t>logo.image</a:t>
            </a:r>
            <a:r>
              <a:rPr lang="en-US" sz="1300" dirty="0">
                <a:latin typeface="+mn-lt"/>
              </a:rPr>
              <a:t>&gt;companylogo.png&lt;/</a:t>
            </a:r>
            <a:r>
              <a:rPr lang="en-US" sz="1300" dirty="0" err="1">
                <a:latin typeface="+mn-lt"/>
              </a:rPr>
              <a:t>logo.image</a:t>
            </a:r>
            <a:r>
              <a:rPr lang="en-US" sz="1300" dirty="0">
                <a:latin typeface="+mn-lt"/>
              </a:rPr>
              <a:t>&gt;</a:t>
            </a:r>
          </a:p>
          <a:p>
            <a:r>
              <a:rPr lang="en-US" sz="1300" dirty="0">
                <a:latin typeface="+mn-lt"/>
              </a:rPr>
              <a:t>  &lt;/properties&gt;</a:t>
            </a:r>
          </a:p>
          <a:p>
            <a:r>
              <a:rPr lang="en-US" sz="1300" dirty="0">
                <a:latin typeface="+mn-lt"/>
              </a:rPr>
              <a:t> &lt;/profile&gt;</a:t>
            </a:r>
          </a:p>
          <a:p>
            <a:r>
              <a:rPr lang="en-US" sz="1300" dirty="0">
                <a:latin typeface="+mn-lt"/>
              </a:rPr>
              <a:t>  &lt;profile&gt;</a:t>
            </a:r>
          </a:p>
          <a:p>
            <a:r>
              <a:rPr lang="en-US" sz="1300" dirty="0">
                <a:solidFill>
                  <a:srgbClr val="FF0000"/>
                </a:solidFill>
                <a:latin typeface="+mn-lt"/>
              </a:rPr>
              <a:t>    &lt;id&gt;production&lt;/id&gt;</a:t>
            </a:r>
          </a:p>
          <a:p>
            <a:r>
              <a:rPr lang="en-US" sz="1300" dirty="0">
                <a:latin typeface="+mn-lt"/>
              </a:rPr>
              <a:t>        &lt;properties&gt;</a:t>
            </a:r>
          </a:p>
          <a:p>
            <a:r>
              <a:rPr lang="en-US" sz="1300" dirty="0">
                <a:solidFill>
                  <a:srgbClr val="FF0000"/>
                </a:solidFill>
                <a:latin typeface="+mn-lt"/>
              </a:rPr>
              <a:t>            &lt;</a:t>
            </a:r>
            <a:r>
              <a:rPr lang="en-US" sz="1300" dirty="0" err="1">
                <a:solidFill>
                  <a:srgbClr val="FF0000"/>
                </a:solidFill>
                <a:latin typeface="+mn-lt"/>
              </a:rPr>
              <a:t>db.location</a:t>
            </a:r>
            <a:r>
              <a:rPr lang="en-US" sz="1300" dirty="0">
                <a:solidFill>
                  <a:srgbClr val="FF0000"/>
                </a:solidFill>
                <a:latin typeface="+mn-lt"/>
              </a:rPr>
              <a:t>&gt;</a:t>
            </a:r>
            <a:r>
              <a:rPr lang="en-US" sz="1300" dirty="0" err="1">
                <a:solidFill>
                  <a:srgbClr val="FF0000"/>
                </a:solidFill>
                <a:latin typeface="+mn-lt"/>
              </a:rPr>
              <a:t>URL_to_prod_system</a:t>
            </a:r>
            <a:r>
              <a:rPr lang="en-US" sz="1300" dirty="0">
                <a:solidFill>
                  <a:srgbClr val="FF0000"/>
                </a:solidFill>
                <a:latin typeface="+mn-lt"/>
              </a:rPr>
              <a:t>&lt;/</a:t>
            </a:r>
            <a:r>
              <a:rPr lang="en-US" sz="1300" dirty="0" err="1">
                <a:solidFill>
                  <a:srgbClr val="FF0000"/>
                </a:solidFill>
                <a:latin typeface="+mn-lt"/>
              </a:rPr>
              <a:t>db.location</a:t>
            </a:r>
            <a:r>
              <a:rPr lang="en-US" sz="1300" dirty="0">
                <a:solidFill>
                  <a:srgbClr val="FF0000"/>
                </a:solidFill>
                <a:latin typeface="+mn-lt"/>
              </a:rPr>
              <a:t>&gt;</a:t>
            </a:r>
          </a:p>
          <a:p>
            <a:r>
              <a:rPr lang="en-US" sz="1300" dirty="0">
                <a:latin typeface="+mn-lt"/>
              </a:rPr>
              <a:t>            &lt;</a:t>
            </a:r>
            <a:r>
              <a:rPr lang="en-US" sz="1300" dirty="0" err="1">
                <a:latin typeface="+mn-lt"/>
              </a:rPr>
              <a:t>logo.image</a:t>
            </a:r>
            <a:r>
              <a:rPr lang="en-US" sz="1300" dirty="0">
                <a:latin typeface="+mn-lt"/>
              </a:rPr>
              <a:t>&gt;companylogo2.png&lt;/</a:t>
            </a:r>
            <a:r>
              <a:rPr lang="en-US" sz="1300" dirty="0" err="1">
                <a:latin typeface="+mn-lt"/>
              </a:rPr>
              <a:t>logo.image</a:t>
            </a:r>
            <a:r>
              <a:rPr lang="en-US" sz="1300" dirty="0">
                <a:latin typeface="+mn-lt"/>
              </a:rPr>
              <a:t>&gt;</a:t>
            </a:r>
          </a:p>
          <a:p>
            <a:r>
              <a:rPr lang="en-US" sz="1300" dirty="0">
                <a:latin typeface="+mn-lt"/>
              </a:rPr>
              <a:t>        &lt;/properties&gt;</a:t>
            </a:r>
          </a:p>
          <a:p>
            <a:r>
              <a:rPr lang="en-US" sz="1300" dirty="0">
                <a:latin typeface="+mn-lt"/>
              </a:rPr>
              <a:t>    &lt;/profile&gt;</a:t>
            </a:r>
          </a:p>
          <a:p>
            <a:r>
              <a:rPr lang="en-US" sz="1300" dirty="0">
                <a:latin typeface="+mn-lt"/>
              </a:rPr>
              <a:t> &lt;/profiles&gt;</a:t>
            </a: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  <a:p>
            <a:endParaRPr lang="en-US" sz="1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19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Settings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7364" y="1275219"/>
            <a:ext cx="86058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You can view the file locations in the Eclipse IDE via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Windows ▸ Preferences ▸ Maven ▸ User settings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06" y="2129643"/>
            <a:ext cx="7752324" cy="395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– Local Repository Jar Details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4288"/>
          <a:stretch/>
        </p:blipFill>
        <p:spPr>
          <a:xfrm>
            <a:off x="1757365" y="1426273"/>
            <a:ext cx="8161336" cy="460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5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Build Plugin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7364" y="995819"/>
            <a:ext cx="86058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65" y="1346679"/>
            <a:ext cx="7678736" cy="46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966" y="291637"/>
            <a:ext cx="11566985" cy="756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9164" y="1303794"/>
            <a:ext cx="102695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Apache Maven is an advanced build tool to support the developer at the whole process of a software project. It is implemented in Java which makes it platform-independent. Java is also the best work environment for Maven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b="1" u="sng" dirty="0">
                <a:latin typeface="+mn-lt"/>
              </a:rPr>
              <a:t>Typical tasks of a build tools:-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compilation of source code, </a:t>
            </a:r>
          </a:p>
          <a:p>
            <a:r>
              <a:rPr lang="en-US" sz="1800" dirty="0">
                <a:latin typeface="+mn-lt"/>
              </a:rPr>
              <a:t>running the tests and </a:t>
            </a:r>
          </a:p>
          <a:p>
            <a:r>
              <a:rPr lang="en-US" sz="1800" dirty="0">
                <a:latin typeface="+mn-lt"/>
              </a:rPr>
              <a:t>packaging the result into JAR/WAR/EAR files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0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66" y="304337"/>
            <a:ext cx="11566985" cy="756000"/>
          </a:xfrm>
        </p:spPr>
        <p:txBody>
          <a:bodyPr/>
          <a:lstStyle/>
          <a:p>
            <a:r>
              <a:rPr lang="en-US" dirty="0" smtClean="0"/>
              <a:t>Running a Maven Build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36664" y="1326019"/>
            <a:ext cx="8605837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To build a Maven project via the command line, run the </a:t>
            </a:r>
            <a:r>
              <a:rPr lang="en-US" sz="1800" dirty="0" err="1">
                <a:latin typeface="+mn-lt"/>
              </a:rPr>
              <a:t>mvn</a:t>
            </a:r>
            <a:r>
              <a:rPr lang="en-US" sz="1800" dirty="0">
                <a:latin typeface="+mn-lt"/>
              </a:rPr>
              <a:t> command from the command line. The command should be executed in the directory which contains the relevant </a:t>
            </a:r>
            <a:r>
              <a:rPr lang="en-US" sz="1800" dirty="0" err="1">
                <a:latin typeface="+mn-lt"/>
              </a:rPr>
              <a:t>pom</a:t>
            </a:r>
            <a:r>
              <a:rPr lang="en-US" sz="1800" dirty="0">
                <a:latin typeface="+mn-lt"/>
              </a:rPr>
              <a:t> file. You need to provide the </a:t>
            </a:r>
            <a:r>
              <a:rPr lang="en-US" sz="1800" dirty="0" err="1">
                <a:latin typeface="+mn-lt"/>
              </a:rPr>
              <a:t>mvn</a:t>
            </a:r>
            <a:r>
              <a:rPr lang="en-US" sz="1800" dirty="0">
                <a:latin typeface="+mn-lt"/>
              </a:rPr>
              <a:t> command with the life cycle phase or goal to execute</a:t>
            </a:r>
          </a:p>
          <a:p>
            <a:endParaRPr lang="en-US" sz="18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n-lt"/>
              </a:rPr>
              <a:t>The Maven tool reads the </a:t>
            </a:r>
            <a:r>
              <a:rPr lang="en-US" sz="1800" dirty="0" err="1">
                <a:latin typeface="+mn-lt"/>
              </a:rPr>
              <a:t>pom</a:t>
            </a:r>
            <a:r>
              <a:rPr lang="en-US" sz="1800" dirty="0">
                <a:latin typeface="+mn-lt"/>
              </a:rPr>
              <a:t> file and resolves the dependencies of the project.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n-lt"/>
              </a:rPr>
              <a:t>Maven validates if required components are available in a local repository. The local repository is found in the .m2/repository folder of the users home directory.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n-lt"/>
              </a:rPr>
              <a:t>If the dependency is not available in the build reactor or the local repo, Maven downloads the depended artifacts from the central repository or the specified ones into the local repository.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2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User-Specific Configuration and Repository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7364" y="995818"/>
            <a:ext cx="86058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940508"/>
            <a:ext cx="10032274" cy="5182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1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Repositories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7364" y="995818"/>
            <a:ext cx="86058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358066"/>
            <a:ext cx="7960398" cy="237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3704598"/>
            <a:ext cx="7683500" cy="22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86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7364" y="995819"/>
            <a:ext cx="86058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"/>
          <a:stretch/>
        </p:blipFill>
        <p:spPr bwMode="auto">
          <a:xfrm>
            <a:off x="2684827" y="1385388"/>
            <a:ext cx="7888288" cy="4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0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Dependency Scope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7364" y="995819"/>
            <a:ext cx="86058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9" y="1358054"/>
            <a:ext cx="8037512" cy="477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1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Command Line Reference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57364" y="995819"/>
            <a:ext cx="86058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4" y="1315934"/>
            <a:ext cx="8174037" cy="47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9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Maven Commands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2264" y="1465719"/>
            <a:ext cx="8605837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+mn-lt"/>
              </a:rPr>
              <a:t>mvn</a:t>
            </a:r>
            <a:r>
              <a:rPr lang="en-US" sz="1800" dirty="0">
                <a:latin typeface="+mn-lt"/>
              </a:rPr>
              <a:t> install -&gt; compile, build and install the build result to a local Maven repository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 err="1">
                <a:latin typeface="+mn-lt"/>
              </a:rPr>
              <a:t>mvn</a:t>
            </a:r>
            <a:r>
              <a:rPr lang="en-US" sz="1800" dirty="0">
                <a:latin typeface="+mn-lt"/>
              </a:rPr>
              <a:t> clean install -&gt; To ensure that the build target is removed before a new build, add the clean target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 err="1">
                <a:latin typeface="+mn-lt"/>
              </a:rPr>
              <a:t>mvn</a:t>
            </a:r>
            <a:r>
              <a:rPr lang="en-US" sz="1800" dirty="0">
                <a:latin typeface="+mn-lt"/>
              </a:rPr>
              <a:t> -o install -&gt; By default, Maven checks online if the dependencies have been changed. If you want to use your local repository, you can use the -o to tell Maven to work offline. Copies an artifact to a local repository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 err="1">
                <a:latin typeface="+mn-lt"/>
              </a:rPr>
              <a:t>mvn</a:t>
            </a:r>
            <a:r>
              <a:rPr lang="en-US" sz="1800" dirty="0">
                <a:latin typeface="+mn-lt"/>
              </a:rPr>
              <a:t> package -&gt; Takes the compiled code and creates a deployable component (JAR, WAR, EAR file </a:t>
            </a:r>
            <a:r>
              <a:rPr lang="en-US" sz="1800" dirty="0" err="1">
                <a:latin typeface="+mn-lt"/>
              </a:rPr>
              <a:t>etc</a:t>
            </a:r>
            <a:r>
              <a:rPr lang="en-US" sz="1800" dirty="0">
                <a:latin typeface="+mn-lt"/>
              </a:rPr>
              <a:t>)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 err="1">
                <a:latin typeface="+mn-lt"/>
              </a:rPr>
              <a:t>mvn</a:t>
            </a:r>
            <a:r>
              <a:rPr lang="en-US" sz="1800" dirty="0">
                <a:latin typeface="+mn-lt"/>
              </a:rPr>
              <a:t> deploy -&gt; Deploys the package to a target, i.e. remote repository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86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os v4.0">
  <a:themeElements>
    <a:clrScheme name="Custom 43">
      <a:dk1>
        <a:sysClr val="windowText" lastClr="000000"/>
      </a:dk1>
      <a:lt1>
        <a:sysClr val="window" lastClr="FFFFFF"/>
      </a:lt1>
      <a:dk2>
        <a:srgbClr val="0066A1"/>
      </a:dk2>
      <a:lt2>
        <a:srgbClr val="FFFFFF"/>
      </a:lt2>
      <a:accent1>
        <a:srgbClr val="0066A1"/>
      </a:accent1>
      <a:accent2>
        <a:srgbClr val="0089C4"/>
      </a:accent2>
      <a:accent3>
        <a:srgbClr val="00AFD8"/>
      </a:accent3>
      <a:accent4>
        <a:srgbClr val="0066A1"/>
      </a:accent4>
      <a:accent5>
        <a:srgbClr val="0089C4"/>
      </a:accent5>
      <a:accent6>
        <a:srgbClr val="0066A1"/>
      </a:accent6>
      <a:hlink>
        <a:srgbClr val="000000"/>
      </a:hlink>
      <a:folHlink>
        <a:srgbClr val="00AFD8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tos Primary Color Atos Blue">
      <a:srgbClr val="0066A1"/>
    </a:custClr>
    <a:custClr name="Atos Primary Color White">
      <a:srgbClr val="FFFFFF"/>
    </a:custClr>
    <a:custClr name="Atos Primary Color Grey">
      <a:srgbClr val="808080"/>
    </a:custClr>
    <a:custClr name="Atos Primary Color Black">
      <a:srgbClr val="000000"/>
    </a:custClr>
    <a:custClr name="Atos Secondary Color Orange">
      <a:srgbClr val="FA6119"/>
    </a:custClr>
    <a:custClr name="Atos Secondary Color Yellow">
      <a:srgbClr val="9E9500"/>
    </a:custClr>
    <a:custClr name="Atos Secondary Color Dark purple">
      <a:srgbClr val="6639B7"/>
    </a:custClr>
    <a:custClr name="Atos Secondary Color Light purple">
      <a:srgbClr val="A626AA"/>
    </a:custClr>
    <a:custClr name="Atos Secondary Color Teal">
      <a:srgbClr val="00A59C"/>
    </a:custClr>
    <a:custClr name="Atos Complementary Color Green">
      <a:srgbClr val="3F9C35"/>
    </a:custClr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-Syntel Template" id="{FDCB730A-31DD-45B8-9209-A4032725DAE0}" vid="{E671675E-6E23-49E4-927D-C9920F2C1AC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13426</TotalTime>
  <Words>450</Words>
  <Application>Microsoft Office PowerPoint</Application>
  <PresentationFormat>Widescreen</PresentationFormat>
  <Paragraphs>190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Lucida Sans Unicode</vt:lpstr>
      <vt:lpstr>Stag Sans Light</vt:lpstr>
      <vt:lpstr>Verdana</vt:lpstr>
      <vt:lpstr>Wingdings</vt:lpstr>
      <vt:lpstr>Atos v4.0</vt:lpstr>
      <vt:lpstr>DevOps Tools - Maven</vt:lpstr>
      <vt:lpstr>Introduction</vt:lpstr>
      <vt:lpstr>Running a Maven Build</vt:lpstr>
      <vt:lpstr>Maven User-Specific Configuration and Repository</vt:lpstr>
      <vt:lpstr>Maven Repositories</vt:lpstr>
      <vt:lpstr>Sample POM</vt:lpstr>
      <vt:lpstr>Maven Dependency Scope</vt:lpstr>
      <vt:lpstr>Maven Command Line Reference</vt:lpstr>
      <vt:lpstr>Sample Maven Commands</vt:lpstr>
      <vt:lpstr>Using profiles in Maven</vt:lpstr>
      <vt:lpstr>Maven Settings</vt:lpstr>
      <vt:lpstr>Maven – Local Repository Jar Details</vt:lpstr>
      <vt:lpstr>Maven Build Plugin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Overview</dc:title>
  <dc:creator>Yusuf Rangwala</dc:creator>
  <cp:lastModifiedBy>Rajput, Mahesh</cp:lastModifiedBy>
  <cp:revision>915</cp:revision>
  <dcterms:created xsi:type="dcterms:W3CDTF">2010-11-19T11:28:57Z</dcterms:created>
  <dcterms:modified xsi:type="dcterms:W3CDTF">2019-12-12T10:20:49Z</dcterms:modified>
</cp:coreProperties>
</file>